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wmv" ContentType="video/x-ms-wmv"/>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3" r:id="rId2"/>
    <p:sldMasterId id="2147483670" r:id="rId3"/>
  </p:sldMasterIdLst>
  <p:notesMasterIdLst>
    <p:notesMasterId r:id="rId26"/>
  </p:notesMasterIdLst>
  <p:handoutMasterIdLst>
    <p:handoutMasterId r:id="rId27"/>
  </p:handoutMasterIdLst>
  <p:sldIdLst>
    <p:sldId id="992" r:id="rId4"/>
    <p:sldId id="4025" r:id="rId5"/>
    <p:sldId id="983" r:id="rId6"/>
    <p:sldId id="984" r:id="rId7"/>
    <p:sldId id="3997" r:id="rId8"/>
    <p:sldId id="985" r:id="rId9"/>
    <p:sldId id="1002" r:id="rId10"/>
    <p:sldId id="986" r:id="rId11"/>
    <p:sldId id="4012" r:id="rId12"/>
    <p:sldId id="1001" r:id="rId13"/>
    <p:sldId id="988" r:id="rId14"/>
    <p:sldId id="997" r:id="rId15"/>
    <p:sldId id="998" r:id="rId16"/>
    <p:sldId id="4026" r:id="rId17"/>
    <p:sldId id="4014" r:id="rId18"/>
    <p:sldId id="4015" r:id="rId19"/>
    <p:sldId id="4016" r:id="rId20"/>
    <p:sldId id="4017" r:id="rId21"/>
    <p:sldId id="4018" r:id="rId22"/>
    <p:sldId id="4019" r:id="rId23"/>
    <p:sldId id="4020" r:id="rId24"/>
    <p:sldId id="4021" r:id="rId25"/>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66"/>
    <a:srgbClr val="C53C79"/>
    <a:srgbClr val="66CCFF"/>
    <a:srgbClr val="CC99FF"/>
    <a:srgbClr val="FF6969"/>
    <a:srgbClr val="FF93C9"/>
    <a:srgbClr val="CC0066"/>
    <a:srgbClr val="FF6600"/>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956"/>
    <p:restoredTop sz="90236" autoAdjust="0"/>
  </p:normalViewPr>
  <p:slideViewPr>
    <p:cSldViewPr snapToGrid="0" snapToObjects="1">
      <p:cViewPr varScale="1">
        <p:scale>
          <a:sx n="101" d="100"/>
          <a:sy n="101" d="100"/>
        </p:scale>
        <p:origin x="336" y="11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A07A330-5953-462B-85FC-C55DA7C35638}" type="datetimeFigureOut">
              <a:rPr lang="it-IT" smtClean="0"/>
              <a:pPr/>
              <a:t>09/07/2019</a:t>
            </a:fld>
            <a:endParaRPr lang="it-IT"/>
          </a:p>
        </p:txBody>
      </p:sp>
      <p:sp>
        <p:nvSpPr>
          <p:cNvPr id="4" name="Segnaposto piè di pagina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E7C5F435-DD4C-4799-A4A2-D24EF408C720}" type="slidenum">
              <a:rPr lang="it-IT" smtClean="0"/>
              <a:pPr/>
              <a:t>‹N›</a:t>
            </a:fld>
            <a:endParaRPr lang="it-IT"/>
          </a:p>
        </p:txBody>
      </p:sp>
    </p:spTree>
    <p:extLst>
      <p:ext uri="{BB962C8B-B14F-4D97-AF65-F5344CB8AC3E}">
        <p14:creationId xmlns:p14="http://schemas.microsoft.com/office/powerpoint/2010/main" xmlns="" val="25159211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A1CAFFB-6DC8-4249-AF84-0935E8C49644}" type="datetimeFigureOut">
              <a:rPr lang="it-IT" smtClean="0"/>
              <a:pPr/>
              <a:t>09/07/2019</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89D48B9-2F0B-F045-9A9A-EE0003EE8CDA}" type="slidenum">
              <a:rPr lang="it-IT" smtClean="0"/>
              <a:pPr/>
              <a:t>‹N›</a:t>
            </a:fld>
            <a:endParaRPr lang="it-IT"/>
          </a:p>
        </p:txBody>
      </p:sp>
    </p:spTree>
    <p:extLst>
      <p:ext uri="{BB962C8B-B14F-4D97-AF65-F5344CB8AC3E}">
        <p14:creationId xmlns:p14="http://schemas.microsoft.com/office/powerpoint/2010/main" xmlns="" val="311636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89D48B9-2F0B-F045-9A9A-EE0003EE8CDA}" type="slidenum">
              <a:rPr lang="it-IT" smtClean="0"/>
              <a:pPr/>
              <a:t>1</a:t>
            </a:fld>
            <a:endParaRPr lang="it-IT"/>
          </a:p>
        </p:txBody>
      </p:sp>
    </p:spTree>
    <p:extLst>
      <p:ext uri="{BB962C8B-B14F-4D97-AF65-F5344CB8AC3E}">
        <p14:creationId xmlns:p14="http://schemas.microsoft.com/office/powerpoint/2010/main" xmlns="" val="1636741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89D48B9-2F0B-F045-9A9A-EE0003EE8CDA}" type="slidenum">
              <a:rPr lang="it-IT" smtClean="0"/>
              <a:pPr/>
              <a:t>4</a:t>
            </a:fld>
            <a:endParaRPr lang="it-IT"/>
          </a:p>
        </p:txBody>
      </p:sp>
    </p:spTree>
    <p:extLst>
      <p:ext uri="{BB962C8B-B14F-4D97-AF65-F5344CB8AC3E}">
        <p14:creationId xmlns:p14="http://schemas.microsoft.com/office/powerpoint/2010/main" xmlns="" val="4206633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10"/>
          </p:nvPr>
        </p:nvSpPr>
        <p:spPr/>
        <p:txBody>
          <a:bodyPr/>
          <a:lstStyle/>
          <a:p>
            <a:pPr marL="0" marR="0" lvl="0" indent="0" algn="r" defTabSz="906953"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6953" rtl="0" eaLnBrk="1" fontAlgn="base" latinLnBrk="0" hangingPunct="1">
                <a:lnSpc>
                  <a:spcPct val="100000"/>
                </a:lnSpc>
                <a:spcBef>
                  <a:spcPct val="0"/>
                </a:spcBef>
                <a:spcAft>
                  <a:spcPct val="0"/>
                </a:spcAft>
                <a:buClrTx/>
                <a:buSzTx/>
                <a:buFontTx/>
                <a:buNone/>
                <a:tabLst/>
                <a:defRPr/>
              </a:pPr>
              <a:t>5</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xmlns="" val="2525073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immagine diapositiva 1"/>
          <p:cNvSpPr>
            <a:spLocks noGrp="1" noRot="1" noChangeAspect="1" noChangeArrowheads="1" noTextEdit="1"/>
          </p:cNvSpPr>
          <p:nvPr>
            <p:ph type="sldImg"/>
          </p:nvPr>
        </p:nvSpPr>
        <p:spPr>
          <a:ln/>
        </p:spPr>
      </p:sp>
      <p:sp>
        <p:nvSpPr>
          <p:cNvPr id="13315" name="Segnaposto note 2"/>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altLang="it-IT">
                <a:latin typeface="Arial" panose="020B0604020202020204" pitchFamily="34" charset="0"/>
              </a:rPr>
              <a:t>A cosa serve digitalizzare un processo produttivo?</a:t>
            </a:r>
            <a:endParaRPr lang="en-GB" altLang="it-IT">
              <a:latin typeface="Arial" panose="020B0604020202020204" pitchFamily="34" charset="0"/>
            </a:endParaRPr>
          </a:p>
        </p:txBody>
      </p:sp>
      <p:sp>
        <p:nvSpPr>
          <p:cNvPr id="13316" name="Segnaposto numero diapositiva 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31E1BCE-C0F3-4089-9E0F-1D1DB73F23AF}" type="slidenum">
              <a:rPr lang="it-IT" altLang="en-US">
                <a:solidFill>
                  <a:srgbClr val="000000"/>
                </a:solidFill>
              </a:rPr>
              <a:pPr/>
              <a:t>8</a:t>
            </a:fld>
            <a:endParaRPr lang="it-IT" altLang="en-US">
              <a:solidFill>
                <a:srgbClr val="000000"/>
              </a:solidFill>
            </a:endParaRPr>
          </a:p>
        </p:txBody>
      </p:sp>
    </p:spTree>
    <p:extLst>
      <p:ext uri="{BB962C8B-B14F-4D97-AF65-F5344CB8AC3E}">
        <p14:creationId xmlns:p14="http://schemas.microsoft.com/office/powerpoint/2010/main" xmlns="" val="44862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Autofit/>
          </a:bodyPr>
          <a:lstStyle/>
          <a:p>
            <a:endParaRPr lang="en-US" baseline="0" dirty="0"/>
          </a:p>
        </p:txBody>
      </p:sp>
      <p:sp>
        <p:nvSpPr>
          <p:cNvPr id="4" name="Foliennummernplatzhalter 3"/>
          <p:cNvSpPr>
            <a:spLocks noGrp="1"/>
          </p:cNvSpPr>
          <p:nvPr>
            <p:ph type="sldNum" sz="quarter" idx="10"/>
          </p:nvPr>
        </p:nvSpPr>
        <p:spPr/>
        <p:txBody>
          <a:bodyPr/>
          <a:lstStyle/>
          <a:p>
            <a:pPr marL="0" marR="0" lvl="0" indent="0" algn="r" defTabSz="90695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EEECE1"/>
                </a:solidFill>
                <a:effectLst/>
                <a:uLnTx/>
                <a:uFillTx/>
                <a:latin typeface="Siemens Sans" pitchFamily="2" charset="0"/>
                <a:ea typeface="ＭＳ Ｐゴシック" charset="-128"/>
                <a:cs typeface="+mn-cs"/>
              </a:rPr>
              <a:t>Notizen</a:t>
            </a:r>
            <a:r>
              <a:rPr kumimoji="0" lang="en-US"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rPr>
              <a:t> </a:t>
            </a:r>
            <a:fld id="{AD141568-5488-4AC9-B82D-9F5CE1225E2A}" type="slidenum">
              <a:rPr kumimoji="0" lang="en-US"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6953"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xmlns="" val="580947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1834"/>
              </a:spcAft>
            </a:pPr>
            <a:endParaRPr lang="en-US" dirty="0">
              <a:solidFill>
                <a:schemeClr val="tx2"/>
              </a:solidFill>
              <a:cs typeface="Arial Narrow"/>
            </a:endParaRPr>
          </a:p>
        </p:txBody>
      </p:sp>
      <p:sp>
        <p:nvSpPr>
          <p:cNvPr id="4" name="Slide Number Placeholder 3"/>
          <p:cNvSpPr>
            <a:spLocks noGrp="1"/>
          </p:cNvSpPr>
          <p:nvPr>
            <p:ph type="sldNum" sz="quarter" idx="10"/>
          </p:nvPr>
        </p:nvSpPr>
        <p:spPr/>
        <p:txBody>
          <a:bodyPr/>
          <a:lstStyle/>
          <a:p>
            <a:fld id="{C5B38BFD-06C2-CE42-8D25-BE8ABD537100}" type="slidenum">
              <a:rPr lang="en-US" smtClean="0"/>
              <a:pPr/>
              <a:t>10</a:t>
            </a:fld>
            <a:endParaRPr lang="en-US"/>
          </a:p>
        </p:txBody>
      </p:sp>
    </p:spTree>
    <p:extLst>
      <p:ext uri="{BB962C8B-B14F-4D97-AF65-F5344CB8AC3E}">
        <p14:creationId xmlns:p14="http://schemas.microsoft.com/office/powerpoint/2010/main" xmlns="" val="2312002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ChangeArrowheads="1" noTextEdit="1"/>
          </p:cNvSpPr>
          <p:nvPr>
            <p:ph type="sldImg"/>
          </p:nvPr>
        </p:nvSpPr>
        <p:spPr>
          <a:ln/>
        </p:spPr>
      </p:sp>
      <p:sp>
        <p:nvSpPr>
          <p:cNvPr id="3" name="Notes Placeholder 2"/>
          <p:cNvSpPr>
            <a:spLocks noGrp="1"/>
          </p:cNvSpPr>
          <p:nvPr>
            <p:ph type="body" idx="1"/>
          </p:nvPr>
        </p:nvSpPr>
        <p:spPr/>
        <p:txBody>
          <a:bodyPr/>
          <a:lstStyle/>
          <a:p>
            <a:pPr>
              <a:defRPr/>
            </a:pPr>
            <a:r>
              <a:rPr lang="en-US" dirty="0"/>
              <a:t>Through digitalization, companies are enabling smarter automation and promoting efficiency, intelligence and quality in various ways.</a:t>
            </a:r>
          </a:p>
          <a:p>
            <a:pPr>
              <a:defRPr/>
            </a:pPr>
            <a:endParaRPr lang="en-US" dirty="0"/>
          </a:p>
          <a:p>
            <a:pPr marL="171425" indent="-171425">
              <a:buFont typeface="Arial" panose="020B0604020202020204" pitchFamily="34" charset="0"/>
              <a:buChar char="•"/>
              <a:defRPr/>
            </a:pPr>
            <a:r>
              <a:rPr lang="en-US" b="1" dirty="0"/>
              <a:t>Installing and using smart and collaborative robots: </a:t>
            </a:r>
            <a:r>
              <a:rPr lang="en-US" dirty="0"/>
              <a:t>in 2030 robots will perform more complex tasks than human workers. Robots will also collect information from each work piece being produced and automatically adjust their actions to its characteristics. Robots will also collaborate with humans without protective fences.</a:t>
            </a:r>
            <a:br>
              <a:rPr lang="en-US" dirty="0"/>
            </a:br>
            <a:r>
              <a:rPr lang="en-US" b="1" dirty="0"/>
              <a:t>STATUS IN 3 YEARS as per BCG – IMPLEMENTATION (implemented in more than 50% of all plants)</a:t>
            </a:r>
            <a:r>
              <a:rPr lang="en-US" dirty="0"/>
              <a:t/>
            </a:r>
            <a:br>
              <a:rPr lang="en-US" dirty="0"/>
            </a:br>
            <a:r>
              <a:rPr lang="en-US" b="1" i="1" dirty="0"/>
              <a:t>Automotive Example:</a:t>
            </a:r>
            <a:r>
              <a:rPr lang="en-US" dirty="0"/>
              <a:t> </a:t>
            </a:r>
            <a:r>
              <a:rPr lang="en-US" i="1" dirty="0" err="1"/>
              <a:t>Changan</a:t>
            </a:r>
            <a:r>
              <a:rPr lang="en-US" i="1" dirty="0"/>
              <a:t> Ford has installed flexible industrial robots on a “body in white” welding line. The company plans to use the robots’ functionality, together with a body framing system to accommodate different models within 18 seconds.</a:t>
            </a:r>
            <a:br>
              <a:rPr lang="en-US" i="1" dirty="0"/>
            </a:br>
            <a:r>
              <a:rPr lang="en-US" b="1" i="1" dirty="0"/>
              <a:t>Automotive Example: </a:t>
            </a:r>
            <a:r>
              <a:rPr lang="en-US" i="1" dirty="0"/>
              <a:t>In the powertrain preassembly at Volkswagen’s plant in Wolfsburg, Germany, a collaborating robot supports workers by tightening screws that are difficult for them to reach.</a:t>
            </a:r>
          </a:p>
          <a:p>
            <a:pPr marL="171425" indent="-171425">
              <a:buFont typeface="Arial" panose="020B0604020202020204" pitchFamily="34" charset="0"/>
              <a:buChar char="•"/>
              <a:defRPr/>
            </a:pPr>
            <a:endParaRPr lang="en-US" dirty="0"/>
          </a:p>
          <a:p>
            <a:pPr marL="171425" indent="-171425">
              <a:buFont typeface="Arial" panose="020B0604020202020204" pitchFamily="34" charset="0"/>
              <a:buChar char="•"/>
              <a:defRPr/>
            </a:pPr>
            <a:r>
              <a:rPr lang="en-US" b="1" dirty="0"/>
              <a:t>Implementing Additive manufacturing</a:t>
            </a:r>
            <a:r>
              <a:rPr lang="en-US" dirty="0"/>
              <a:t>: manufacturers are implementing 3D printing technologies not only for prototyping and testing, but also for the real daily production of tools and components.</a:t>
            </a:r>
            <a:br>
              <a:rPr lang="en-US" dirty="0"/>
            </a:br>
            <a:r>
              <a:rPr lang="en-US" b="1" dirty="0"/>
              <a:t>STATUS IN 3 YEARS as per BCG – IMPLEMENTATION (implemented in more than 50% of all plants)</a:t>
            </a:r>
            <a:r>
              <a:rPr lang="en-US" dirty="0"/>
              <a:t/>
            </a:r>
            <a:br>
              <a:rPr lang="en-US" dirty="0"/>
            </a:br>
            <a:r>
              <a:rPr lang="en-US" b="1" i="1" dirty="0"/>
              <a:t>Automotive Example:</a:t>
            </a:r>
            <a:r>
              <a:rPr lang="en-US" i="1" dirty="0"/>
              <a:t> to build Rolls-Royce Phantom, BMW has used 3D printing in series production to create more than 10,000 parts, such as plastic holders for center lock buttons as well as for electronic parking brakes and sockets</a:t>
            </a:r>
            <a:endParaRPr lang="en-US" dirty="0"/>
          </a:p>
          <a:p>
            <a:pPr marL="171425" indent="-171425">
              <a:buFont typeface="Arial" panose="020B0604020202020204" pitchFamily="34" charset="0"/>
              <a:buChar char="•"/>
              <a:defRPr/>
            </a:pPr>
            <a:endParaRPr lang="en-US" dirty="0"/>
          </a:p>
          <a:p>
            <a:pPr marL="171425" indent="-171425">
              <a:buFont typeface="Arial" panose="020B0604020202020204" pitchFamily="34" charset="0"/>
              <a:buChar char="•"/>
              <a:defRPr/>
            </a:pPr>
            <a:r>
              <a:rPr lang="en-US" b="1" dirty="0"/>
              <a:t>Leveraging on virtual reality for improved and more realistic production simulations</a:t>
            </a:r>
            <a:r>
              <a:rPr lang="en-US" dirty="0"/>
              <a:t>: engineering, designers and operators will be able to use 3D representation of production to optimize processes and material flows even before implementing them in a real manufacturing environment. They will experience virtual realities through different technologies, such as: smart glasses, </a:t>
            </a:r>
            <a:r>
              <a:rPr lang="en-US" dirty="0" err="1"/>
              <a:t>IoTs</a:t>
            </a:r>
            <a:r>
              <a:rPr lang="en-US" dirty="0"/>
              <a:t>, tablets, Augmented Reality software, etc.</a:t>
            </a:r>
            <a:br>
              <a:rPr lang="en-US" dirty="0"/>
            </a:br>
            <a:r>
              <a:rPr lang="en-US" b="1" dirty="0"/>
              <a:t>STATUS IN 3 YEARS as per BCG – IMPLEMENTATION (implemented in more than 50% of all plants)</a:t>
            </a:r>
            <a:r>
              <a:rPr lang="en-US" dirty="0"/>
              <a:t/>
            </a:r>
            <a:br>
              <a:rPr lang="en-US" dirty="0"/>
            </a:br>
            <a:r>
              <a:rPr lang="en-US" b="1" i="1" dirty="0"/>
              <a:t>Automotive Example: </a:t>
            </a:r>
            <a:r>
              <a:rPr lang="en-US" i="1" dirty="0"/>
              <a:t>the 3D simulation of material flows at Faurecia enables more flexible responses to changes and allows operators to visualize workflows prior to adjusting the production line.</a:t>
            </a:r>
            <a:endParaRPr lang="en-US" b="1" dirty="0"/>
          </a:p>
          <a:p>
            <a:pPr marL="171425" indent="-171425">
              <a:buFont typeface="Arial" panose="020B0604020202020204" pitchFamily="34" charset="0"/>
              <a:buChar char="•"/>
              <a:defRPr/>
            </a:pPr>
            <a:endParaRPr lang="en-US" dirty="0"/>
          </a:p>
          <a:p>
            <a:pPr marL="171425" indent="-171425">
              <a:buFont typeface="Arial" panose="020B0604020202020204" pitchFamily="34" charset="0"/>
              <a:buChar char="•"/>
              <a:defRPr/>
            </a:pPr>
            <a:r>
              <a:rPr lang="en-US" b="1" dirty="0"/>
              <a:t>Employing augmented reality</a:t>
            </a:r>
            <a:r>
              <a:rPr lang="en-US" dirty="0"/>
              <a:t>: the use of augmented reality, such as through smart glasses, enables employees to see information as an overlay on their visual field. This assistance will be especially helpful in (as an example) assembly, maintenance and logistics. In addition, training methods will use 3D augmented realities to help workers learn in a realistic environment.</a:t>
            </a:r>
            <a:br>
              <a:rPr lang="en-US" dirty="0"/>
            </a:br>
            <a:r>
              <a:rPr lang="en-US" b="1" dirty="0"/>
              <a:t>STATUS IN 3 YEARS as per BCG – IN PREPARATION (Pilot projects in more than 50% of all plants)</a:t>
            </a:r>
            <a:r>
              <a:rPr lang="en-US" dirty="0"/>
              <a:t/>
            </a:r>
            <a:br>
              <a:rPr lang="en-US" dirty="0"/>
            </a:br>
            <a:r>
              <a:rPr lang="en-US" b="1" i="1" dirty="0"/>
              <a:t>Automotive Example: </a:t>
            </a:r>
            <a:r>
              <a:rPr lang="en-US" i="1" dirty="0"/>
              <a:t>at a plan in Germany, Volkswagen provides 3D smart glasses to logistics workers to facilitate order picking</a:t>
            </a:r>
            <a:br>
              <a:rPr lang="en-US" i="1" dirty="0"/>
            </a:br>
            <a:r>
              <a:rPr lang="en-US" b="1" i="1" dirty="0"/>
              <a:t>Automotive Example: </a:t>
            </a:r>
            <a:r>
              <a:rPr lang="en-US" i="1" dirty="0"/>
              <a:t>Mercedes-Benz has developed virtual assembly lines with digital models of the vehicles and assembly components. Employee use an avatar in the virtual environment to analyze the best way to perform an assembly task.</a:t>
            </a:r>
            <a:br>
              <a:rPr lang="en-US" i="1" dirty="0"/>
            </a:br>
            <a:endParaRPr lang="en-US" i="1" dirty="0"/>
          </a:p>
          <a:p>
            <a:pPr marL="171425" indent="-171425">
              <a:buFont typeface="Arial" panose="020B0604020202020204" pitchFamily="34" charset="0"/>
              <a:buChar char="•"/>
              <a:defRPr/>
            </a:pPr>
            <a:r>
              <a:rPr lang="en-US" b="1" dirty="0"/>
              <a:t>Using Big Data and Real-time analytics: </a:t>
            </a:r>
            <a:r>
              <a:rPr lang="en-US" dirty="0"/>
              <a:t>Manufacturers are using application to automatically analyze real-time and large amounts of data to improve the quality of their products and manufacturing processes.</a:t>
            </a:r>
            <a:br>
              <a:rPr lang="en-US" dirty="0"/>
            </a:br>
            <a:r>
              <a:rPr lang="en-US" b="1" dirty="0"/>
              <a:t>STATUS in 3 YEARS as per BCG – IMPLEMENTATION (implemented in more than 50% of all plants)</a:t>
            </a:r>
            <a:r>
              <a:rPr lang="en-US" dirty="0"/>
              <a:t/>
            </a:r>
            <a:br>
              <a:rPr lang="en-US" dirty="0"/>
            </a:br>
            <a:r>
              <a:rPr lang="en-US" b="1" i="1" dirty="0"/>
              <a:t>Automotive Example: </a:t>
            </a:r>
            <a:r>
              <a:rPr lang="en-US" i="1" dirty="0"/>
              <a:t>To produce cylinder heads at its plant in </a:t>
            </a:r>
            <a:r>
              <a:rPr lang="en-US" i="1" dirty="0" err="1"/>
              <a:t>Unterturkheim</a:t>
            </a:r>
            <a:r>
              <a:rPr lang="en-US" i="1" dirty="0"/>
              <a:t>, Germany, Mercedes-Benz uses predictive analytics to </a:t>
            </a:r>
            <a:r>
              <a:rPr lang="en-US" i="1" dirty="0" err="1"/>
              <a:t>eamine</a:t>
            </a:r>
            <a:r>
              <a:rPr lang="en-US" i="1" dirty="0"/>
              <a:t> more than 600 </a:t>
            </a:r>
            <a:r>
              <a:rPr lang="en-US" i="1" dirty="0" err="1"/>
              <a:t>paramaters</a:t>
            </a:r>
            <a:r>
              <a:rPr lang="en-US" i="1" dirty="0"/>
              <a:t> that influence quality.</a:t>
            </a:r>
            <a:endParaRPr lang="en-US" b="1" dirty="0"/>
          </a:p>
          <a:p>
            <a:pPr marL="171425" indent="-171425">
              <a:buFont typeface="Arial" panose="020B0604020202020204" pitchFamily="34" charset="0"/>
              <a:buChar char="•"/>
              <a:defRPr/>
            </a:pPr>
            <a:endParaRPr lang="en-US" i="1" dirty="0"/>
          </a:p>
          <a:p>
            <a:pPr marL="171425" indent="-171425" eaLnBrk="1" fontAlgn="auto" hangingPunct="1">
              <a:spcBef>
                <a:spcPts val="0"/>
              </a:spcBef>
              <a:spcAft>
                <a:spcPts val="0"/>
              </a:spcAft>
              <a:buFont typeface="Arial" panose="020B0604020202020204" pitchFamily="34" charset="0"/>
              <a:buChar char="•"/>
              <a:defRPr/>
            </a:pPr>
            <a:r>
              <a:rPr lang="en-US" b="1" dirty="0"/>
              <a:t>Value Chain integration: </a:t>
            </a:r>
            <a:r>
              <a:rPr lang="en-US" dirty="0"/>
              <a:t>in the factory of the future, the value chain will be fully integrated, blurring traditional boundaries. Throughout the value chain, manufacturing will be facilitated by a comprehensive integration of IT systems and the availability of all required production data. Within a company, this integration will strengthen connections across R&amp;D, production, engineering and other functions. Such integration will also be possible outside a company’s boundaries, creating real-time connections with suppliers and customers.</a:t>
            </a:r>
            <a:br>
              <a:rPr lang="en-US" dirty="0"/>
            </a:br>
            <a:r>
              <a:rPr lang="en-US" b="1" dirty="0"/>
              <a:t>STATUS in 3 YEARS as per BCG – 100% IMPLEMENTED </a:t>
            </a:r>
            <a:r>
              <a:rPr lang="en-US" b="1" dirty="0">
                <a:sym typeface="Wingdings" panose="05000000000000000000" pitchFamily="2" charset="2"/>
              </a:rPr>
              <a:t> CONTINUOUS IMPROVEMENTS</a:t>
            </a:r>
            <a:r>
              <a:rPr lang="en-US" dirty="0"/>
              <a:t/>
            </a:r>
            <a:br>
              <a:rPr lang="en-US" dirty="0"/>
            </a:br>
            <a:r>
              <a:rPr lang="en-US" b="1" i="1" dirty="0"/>
              <a:t>Automotive Example: </a:t>
            </a:r>
            <a:r>
              <a:rPr lang="en-US" i="1" dirty="0"/>
              <a:t>Continental Tire has accelerated product testing by setting up a research and production facility in which all machinery is fully integrated using sensor systems and software</a:t>
            </a:r>
            <a:br>
              <a:rPr lang="en-US" i="1" dirty="0"/>
            </a:br>
            <a:r>
              <a:rPr lang="en-US" b="1" i="1" dirty="0"/>
              <a:t>Automotive Example:</a:t>
            </a:r>
            <a:r>
              <a:rPr lang="en-US" i="1" dirty="0"/>
              <a:t> An OEM’s press shop will be able to adjust the pressing parameters for a specific coil on the basis of data provided by the supplier. Customers will be able to view the production of their vehicle in real-time and request last-minute changes.</a:t>
            </a:r>
            <a:r>
              <a:rPr lang="en-US" b="1" dirty="0"/>
              <a:t/>
            </a:r>
            <a:br>
              <a:rPr lang="en-US" b="1" dirty="0"/>
            </a:br>
            <a:endParaRPr lang="en-US" b="1" dirty="0"/>
          </a:p>
          <a:p>
            <a:pPr eaLnBrk="1" fontAlgn="auto" hangingPunct="1">
              <a:spcBef>
                <a:spcPts val="0"/>
              </a:spcBef>
              <a:spcAft>
                <a:spcPts val="0"/>
              </a:spcAft>
              <a:buFont typeface="Arial" panose="020B0604020202020204" pitchFamily="34" charset="0"/>
              <a:buNone/>
              <a:defRPr/>
            </a:pPr>
            <a:r>
              <a:rPr lang="it-IT" dirty="0" err="1"/>
              <a:t>Let´s</a:t>
            </a:r>
            <a:r>
              <a:rPr lang="it-IT" dirty="0"/>
              <a:t> </a:t>
            </a:r>
            <a:r>
              <a:rPr lang="it-IT" dirty="0" err="1"/>
              <a:t>explore</a:t>
            </a:r>
            <a:r>
              <a:rPr lang="it-IT" dirty="0"/>
              <a:t> the </a:t>
            </a:r>
            <a:r>
              <a:rPr lang="it-IT" dirty="0" err="1"/>
              <a:t>value</a:t>
            </a:r>
            <a:r>
              <a:rPr lang="it-IT" dirty="0"/>
              <a:t> MOM </a:t>
            </a:r>
            <a:r>
              <a:rPr lang="it-IT" dirty="0" err="1"/>
              <a:t>offers</a:t>
            </a:r>
            <a:r>
              <a:rPr lang="it-IT" dirty="0"/>
              <a:t> </a:t>
            </a:r>
            <a:r>
              <a:rPr lang="it-IT" dirty="0" err="1"/>
              <a:t>already</a:t>
            </a:r>
            <a:r>
              <a:rPr lang="it-IT" dirty="0"/>
              <a:t> </a:t>
            </a:r>
            <a:r>
              <a:rPr lang="it-IT" dirty="0" err="1"/>
              <a:t>today</a:t>
            </a:r>
            <a:r>
              <a:rPr lang="it-IT" dirty="0"/>
              <a:t>.</a:t>
            </a:r>
            <a:endParaRPr lang="en-US" dirty="0"/>
          </a:p>
        </p:txBody>
      </p:sp>
      <p:sp>
        <p:nvSpPr>
          <p:cNvPr id="17412" name="Slide Number Placeholder 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C07B989-F019-4F3D-A204-456A9EE602C7}" type="slidenum">
              <a:rPr lang="it-IT" altLang="it-IT">
                <a:solidFill>
                  <a:srgbClr val="000000"/>
                </a:solidFill>
              </a:rPr>
              <a:pPr/>
              <a:t>11</a:t>
            </a:fld>
            <a:endParaRPr lang="it-IT" altLang="it-IT">
              <a:solidFill>
                <a:srgbClr val="000000"/>
              </a:solidFill>
            </a:endParaRPr>
          </a:p>
        </p:txBody>
      </p:sp>
    </p:spTree>
    <p:extLst>
      <p:ext uri="{BB962C8B-B14F-4D97-AF65-F5344CB8AC3E}">
        <p14:creationId xmlns:p14="http://schemas.microsoft.com/office/powerpoint/2010/main" xmlns="" val="370950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89D48B9-2F0B-F045-9A9A-EE0003EE8CDA}" type="slidenum">
              <a:rPr lang="it-IT" smtClean="0"/>
              <a:pPr/>
              <a:t>13</a:t>
            </a:fld>
            <a:endParaRPr lang="it-IT"/>
          </a:p>
        </p:txBody>
      </p:sp>
    </p:spTree>
    <p:extLst>
      <p:ext uri="{BB962C8B-B14F-4D97-AF65-F5344CB8AC3E}">
        <p14:creationId xmlns:p14="http://schemas.microsoft.com/office/powerpoint/2010/main" xmlns="" val="4263280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89D48B9-2F0B-F045-9A9A-EE0003EE8CDA}" type="slidenum">
              <a:rPr lang="it-IT" smtClean="0">
                <a:solidFill>
                  <a:prstClr val="black"/>
                </a:solidFill>
              </a:rPr>
              <a:pPr/>
              <a:t>14</a:t>
            </a:fld>
            <a:endParaRPr lang="it-IT">
              <a:solidFill>
                <a:prstClr val="black"/>
              </a:solidFill>
            </a:endParaRPr>
          </a:p>
        </p:txBody>
      </p:sp>
    </p:spTree>
    <p:extLst>
      <p:ext uri="{BB962C8B-B14F-4D97-AF65-F5344CB8AC3E}">
        <p14:creationId xmlns:p14="http://schemas.microsoft.com/office/powerpoint/2010/main" xmlns="" val="2815207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89D48B9-2F0B-F045-9A9A-EE0003EE8CDA}" type="slidenum">
              <a:rPr lang="it-IT" smtClean="0">
                <a:solidFill>
                  <a:prstClr val="black"/>
                </a:solidFill>
              </a:rPr>
              <a:pPr>
                <a:defRPr/>
              </a:pPr>
              <a:t>15</a:t>
            </a:fld>
            <a:endParaRPr lang="it-IT">
              <a:solidFill>
                <a:prstClr val="black"/>
              </a:solidFill>
            </a:endParaRPr>
          </a:p>
        </p:txBody>
      </p:sp>
    </p:spTree>
    <p:extLst>
      <p:ext uri="{BB962C8B-B14F-4D97-AF65-F5344CB8AC3E}">
        <p14:creationId xmlns:p14="http://schemas.microsoft.com/office/powerpoint/2010/main" xmlns="" val="4092892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89D48B9-2F0B-F045-9A9A-EE0003EE8CDA}" type="slidenum">
              <a:rPr lang="it-IT" smtClean="0">
                <a:solidFill>
                  <a:prstClr val="black"/>
                </a:solidFill>
              </a:rPr>
              <a:pPr/>
              <a:t>16</a:t>
            </a:fld>
            <a:endParaRPr lang="it-IT">
              <a:solidFill>
                <a:prstClr val="black"/>
              </a:solidFill>
            </a:endParaRPr>
          </a:p>
        </p:txBody>
      </p:sp>
    </p:spTree>
    <p:extLst>
      <p:ext uri="{BB962C8B-B14F-4D97-AF65-F5344CB8AC3E}">
        <p14:creationId xmlns:p14="http://schemas.microsoft.com/office/powerpoint/2010/main" xmlns="" val="4235079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89D48B9-2F0B-F045-9A9A-EE0003EE8CDA}" type="slidenum">
              <a:rPr lang="it-IT" smtClean="0">
                <a:solidFill>
                  <a:prstClr val="black"/>
                </a:solidFill>
              </a:rPr>
              <a:pPr/>
              <a:t>17</a:t>
            </a:fld>
            <a:endParaRPr lang="it-IT">
              <a:solidFill>
                <a:prstClr val="black"/>
              </a:solidFill>
            </a:endParaRPr>
          </a:p>
        </p:txBody>
      </p:sp>
    </p:spTree>
    <p:extLst>
      <p:ext uri="{BB962C8B-B14F-4D97-AF65-F5344CB8AC3E}">
        <p14:creationId xmlns:p14="http://schemas.microsoft.com/office/powerpoint/2010/main" xmlns="" val="398006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89D48B9-2F0B-F045-9A9A-EE0003EE8CDA}" type="slidenum">
              <a:rPr lang="it-IT" smtClean="0">
                <a:solidFill>
                  <a:prstClr val="black"/>
                </a:solidFill>
              </a:rPr>
              <a:pPr/>
              <a:t>18</a:t>
            </a:fld>
            <a:endParaRPr lang="it-IT">
              <a:solidFill>
                <a:prstClr val="black"/>
              </a:solidFill>
            </a:endParaRPr>
          </a:p>
        </p:txBody>
      </p:sp>
    </p:spTree>
    <p:extLst>
      <p:ext uri="{BB962C8B-B14F-4D97-AF65-F5344CB8AC3E}">
        <p14:creationId xmlns:p14="http://schemas.microsoft.com/office/powerpoint/2010/main" xmlns="" val="1130628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89D48B9-2F0B-F045-9A9A-EE0003EE8CDA}" type="slidenum">
              <a:rPr lang="it-IT" smtClean="0">
                <a:solidFill>
                  <a:prstClr val="black"/>
                </a:solidFill>
              </a:rPr>
              <a:pPr>
                <a:defRPr/>
              </a:pPr>
              <a:t>19</a:t>
            </a:fld>
            <a:endParaRPr lang="it-IT">
              <a:solidFill>
                <a:prstClr val="black"/>
              </a:solidFill>
            </a:endParaRPr>
          </a:p>
        </p:txBody>
      </p:sp>
    </p:spTree>
    <p:extLst>
      <p:ext uri="{BB962C8B-B14F-4D97-AF65-F5344CB8AC3E}">
        <p14:creationId xmlns:p14="http://schemas.microsoft.com/office/powerpoint/2010/main" xmlns="" val="291640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89D48B9-2F0B-F045-9A9A-EE0003EE8CDA}" type="slidenum">
              <a:rPr lang="it-IT" smtClean="0">
                <a:solidFill>
                  <a:prstClr val="black"/>
                </a:solidFill>
              </a:rPr>
              <a:pPr>
                <a:defRPr/>
              </a:pPr>
              <a:t>20</a:t>
            </a:fld>
            <a:endParaRPr lang="it-IT">
              <a:solidFill>
                <a:prstClr val="black"/>
              </a:solidFill>
            </a:endParaRPr>
          </a:p>
        </p:txBody>
      </p:sp>
    </p:spTree>
    <p:extLst>
      <p:ext uri="{BB962C8B-B14F-4D97-AF65-F5344CB8AC3E}">
        <p14:creationId xmlns:p14="http://schemas.microsoft.com/office/powerpoint/2010/main" xmlns="" val="342491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89D48B9-2F0B-F045-9A9A-EE0003EE8CDA}" type="slidenum">
              <a:rPr lang="it-IT" smtClean="0">
                <a:solidFill>
                  <a:prstClr val="black"/>
                </a:solidFill>
              </a:rPr>
              <a:pPr>
                <a:defRPr/>
              </a:pPr>
              <a:t>21</a:t>
            </a:fld>
            <a:endParaRPr lang="it-IT">
              <a:solidFill>
                <a:prstClr val="black"/>
              </a:solidFill>
            </a:endParaRPr>
          </a:p>
        </p:txBody>
      </p:sp>
    </p:spTree>
    <p:extLst>
      <p:ext uri="{BB962C8B-B14F-4D97-AF65-F5344CB8AC3E}">
        <p14:creationId xmlns:p14="http://schemas.microsoft.com/office/powerpoint/2010/main" xmlns="" val="335306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89D48B9-2F0B-F045-9A9A-EE0003EE8CDA}" type="slidenum">
              <a:rPr lang="it-IT" smtClean="0">
                <a:solidFill>
                  <a:prstClr val="black"/>
                </a:solidFill>
              </a:rPr>
              <a:pPr>
                <a:defRPr/>
              </a:pPr>
              <a:t>22</a:t>
            </a:fld>
            <a:endParaRPr lang="it-IT">
              <a:solidFill>
                <a:prstClr val="black"/>
              </a:solidFill>
            </a:endParaRPr>
          </a:p>
        </p:txBody>
      </p:sp>
    </p:spTree>
    <p:extLst>
      <p:ext uri="{BB962C8B-B14F-4D97-AF65-F5344CB8AC3E}">
        <p14:creationId xmlns:p14="http://schemas.microsoft.com/office/powerpoint/2010/main" xmlns="" val="2679102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stile</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3C77ED1-E4C2-43E4-B410-14BE052446B6}" type="datetime1">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94050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D5CD181-F3B4-4A49-9C15-70BF417651EE}" type="datetime1">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531501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stile</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572022C-416F-4E9B-BC44-A042C722E919}" type="datetime1">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21184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C742B42-A79A-44EC-9332-1017F7AF21D9}" type="datetime1">
              <a:rPr lang="it-IT" smtClean="0"/>
              <a:pPr/>
              <a:t>09/07/2019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2076545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stile</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01F50368-1AEC-4928-8C77-8E746317526B}" type="datetime1">
              <a:rPr lang="it-IT" smtClean="0"/>
              <a:pPr/>
              <a:t>09/07/2019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73795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64AE6F07-D516-4CD4-8B89-804DC4305256}" type="datetime1">
              <a:rPr lang="it-IT" smtClean="0"/>
              <a:pPr/>
              <a:t>09/07/2019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941863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448893A-FA96-40DE-8EBD-96D038208CFF}" type="datetime1">
              <a:rPr lang="it-IT" smtClean="0"/>
              <a:pPr/>
              <a:t>09/07/2019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592575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stile</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2EB9D56D-27B7-46A8-BD61-252F427C8C89}" type="datetime1">
              <a:rPr lang="it-IT" smtClean="0"/>
              <a:pPr/>
              <a:t>09/07/2019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77815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stile</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F84270E2-3B52-41A7-B229-897B3BDAD923}" type="datetime1">
              <a:rPr lang="it-IT" smtClean="0"/>
              <a:pPr/>
              <a:t>09/07/2019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391607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F91801-1742-40AB-9DD4-54EBF900E74A}" type="datetime1">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50389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C5032BB-F744-45A7-AEAF-A73E1BA225D1}" type="datetime1">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436202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xmlns="" id="{BB408877-C281-45CD-B07B-619F3F0887F7}"/>
              </a:ext>
            </a:extLst>
          </p:cNvPr>
          <p:cNvSpPr>
            <a:spLocks noGrp="1"/>
          </p:cNvSpPr>
          <p:nvPr>
            <p:ph type="sldNum" sz="quarter" idx="10"/>
          </p:nvPr>
        </p:nvSpPr>
        <p:spPr/>
        <p:txBody>
          <a:bodyPr/>
          <a:lstStyle>
            <a:lvl1pPr>
              <a:defRPr/>
            </a:lvl1pPr>
          </a:lstStyle>
          <a:p>
            <a:pPr>
              <a:defRPr/>
            </a:pPr>
            <a:fld id="{56A6C759-7F9F-4AEF-A989-A9003D60DEB0}" type="slidenum">
              <a:rPr lang="it-IT" altLang="en-US">
                <a:solidFill>
                  <a:prstClr val="white"/>
                </a:solidFill>
              </a:rPr>
              <a:pPr>
                <a:defRPr/>
              </a:pPr>
              <a:t>‹N›</a:t>
            </a:fld>
            <a:endParaRPr lang="it-IT" altLang="en-US">
              <a:solidFill>
                <a:prstClr val="white"/>
              </a:solidFill>
            </a:endParaRPr>
          </a:p>
        </p:txBody>
      </p:sp>
    </p:spTree>
    <p:extLst>
      <p:ext uri="{BB962C8B-B14F-4D97-AF65-F5344CB8AC3E}">
        <p14:creationId xmlns:p14="http://schemas.microsoft.com/office/powerpoint/2010/main" xmlns="" val="342723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xmlns="" id="{BB408877-C281-45CD-B07B-619F3F0887F7}"/>
              </a:ext>
            </a:extLst>
          </p:cNvPr>
          <p:cNvSpPr>
            <a:spLocks noGrp="1"/>
          </p:cNvSpPr>
          <p:nvPr>
            <p:ph type="sldNum" sz="quarter" idx="10"/>
          </p:nvPr>
        </p:nvSpPr>
        <p:spPr/>
        <p:txBody>
          <a:bodyPr/>
          <a:lstStyle>
            <a:lvl1pPr>
              <a:defRPr/>
            </a:lvl1pPr>
          </a:lstStyle>
          <a:p>
            <a:pPr>
              <a:defRPr/>
            </a:pPr>
            <a:fld id="{032B9703-FD95-4212-894E-8CEC43D68A74}" type="slidenum">
              <a:rPr lang="it-IT" altLang="en-US">
                <a:solidFill>
                  <a:prstClr val="white"/>
                </a:solidFill>
              </a:rPr>
              <a:pPr>
                <a:defRPr/>
              </a:pPr>
              <a:t>‹N›</a:t>
            </a:fld>
            <a:endParaRPr lang="it-IT" altLang="en-US">
              <a:solidFill>
                <a:prstClr val="white"/>
              </a:solidFill>
            </a:endParaRPr>
          </a:p>
        </p:txBody>
      </p:sp>
    </p:spTree>
    <p:extLst>
      <p:ext uri="{BB962C8B-B14F-4D97-AF65-F5344CB8AC3E}">
        <p14:creationId xmlns:p14="http://schemas.microsoft.com/office/powerpoint/2010/main" xmlns="" val="1616486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ree Content" userDrawn="1">
  <p:cSld name="Free Content">
    <p:spTree>
      <p:nvGrpSpPr>
        <p:cNvPr id="1" name=""/>
        <p:cNvGrpSpPr/>
        <p:nvPr/>
      </p:nvGrpSpPr>
      <p:grpSpPr>
        <a:xfrm>
          <a:off x="0" y="0"/>
          <a:ext cx="0" cy="0"/>
          <a:chOff x="0" y="0"/>
          <a:chExt cx="0" cy="0"/>
        </a:xfrm>
      </p:grpSpPr>
      <p:sp>
        <p:nvSpPr>
          <p:cNvPr id="3" name="Titel 2"/>
          <p:cNvSpPr>
            <a:spLocks noGrp="1"/>
          </p:cNvSpPr>
          <p:nvPr>
            <p:ph type="title"/>
          </p:nvPr>
        </p:nvSpPr>
        <p:spPr>
          <a:xfrm>
            <a:off x="0" y="-1"/>
            <a:ext cx="12192000" cy="1440000"/>
          </a:xfrm>
          <a:prstGeom prst="rect">
            <a:avLst/>
          </a:prstGeom>
        </p:spPr>
        <p:txBody>
          <a:bodyPr/>
          <a:lstStyle/>
          <a:p>
            <a:r>
              <a:rPr lang="it-IT"/>
              <a:t>Fare clic per modificare lo stile del titolo dello schema</a:t>
            </a:r>
            <a:endParaRPr lang="de-DE" dirty="0"/>
          </a:p>
        </p:txBody>
      </p:sp>
    </p:spTree>
    <p:extLst>
      <p:ext uri="{BB962C8B-B14F-4D97-AF65-F5344CB8AC3E}">
        <p14:creationId xmlns:p14="http://schemas.microsoft.com/office/powerpoint/2010/main" xmlns="" val="708956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US"/>
          </a:p>
        </p:txBody>
      </p:sp>
    </p:spTree>
    <p:extLst>
      <p:ext uri="{BB962C8B-B14F-4D97-AF65-F5344CB8AC3E}">
        <p14:creationId xmlns:p14="http://schemas.microsoft.com/office/powerpoint/2010/main" xmlns="" val="3630179141"/>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190500" y="152400"/>
            <a:ext cx="11811000" cy="933781"/>
          </a:xfrm>
          <a:prstGeom prst="rect">
            <a:avLst/>
          </a:prstGeom>
        </p:spPr>
        <p:txBody>
          <a:bodyPr/>
          <a:lstStyle>
            <a:lvl1pPr>
              <a:lnSpc>
                <a:spcPct val="100000"/>
              </a:lnSpc>
              <a:defRPr sz="2800">
                <a:solidFill>
                  <a:schemeClr val="accent1"/>
                </a:solidFill>
              </a:defRPr>
            </a:lvl1pPr>
          </a:lstStyle>
          <a:p>
            <a:r>
              <a:rPr lang="en-US" dirty="0"/>
              <a:t>Title Only</a:t>
            </a:r>
          </a:p>
        </p:txBody>
      </p:sp>
      <p:cxnSp>
        <p:nvCxnSpPr>
          <p:cNvPr id="3" name="Straight Connector 2"/>
          <p:cNvCxnSpPr/>
          <p:nvPr userDrawn="1"/>
        </p:nvCxnSpPr>
        <p:spPr bwMode="auto">
          <a:xfrm>
            <a:off x="203200" y="1086181"/>
            <a:ext cx="11785600" cy="0"/>
          </a:xfrm>
          <a:prstGeom prst="line">
            <a:avLst/>
          </a:prstGeom>
          <a:noFill/>
          <a:ln w="9525" cap="flat" cmpd="sng" algn="ctr">
            <a:gradFill>
              <a:gsLst>
                <a:gs pos="99000">
                  <a:schemeClr val="bg1">
                    <a:lumMod val="75000"/>
                    <a:alpha val="0"/>
                  </a:schemeClr>
                </a:gs>
                <a:gs pos="0">
                  <a:schemeClr val="bg1">
                    <a:lumMod val="75000"/>
                  </a:schemeClr>
                </a:gs>
              </a:gsLst>
              <a:lin ang="0" scaled="0"/>
            </a:gradFill>
            <a:prstDash val="solid"/>
            <a:round/>
            <a:headEnd type="none" w="med" len="med"/>
            <a:tailEnd type="none" w="med" len="med"/>
          </a:ln>
          <a:effectLst/>
        </p:spPr>
      </p:cxnSp>
    </p:spTree>
    <p:extLst>
      <p:ext uri="{BB962C8B-B14F-4D97-AF65-F5344CB8AC3E}">
        <p14:creationId xmlns:p14="http://schemas.microsoft.com/office/powerpoint/2010/main" xmlns="" val="185517289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stile</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012BA8B-8C0A-42FF-AB0F-8528C15A37C6}" type="datetime1">
              <a:rPr lang="it-IT" smtClean="0">
                <a:solidFill>
                  <a:prstClr val="black">
                    <a:tint val="75000"/>
                  </a:prstClr>
                </a:solidFill>
              </a:rPr>
              <a:pPr/>
              <a:t>09/07/2019</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957930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CDCD169-FECF-447B-A0F7-C5D2E62DE333}" type="datetime1">
              <a:rPr lang="it-IT" smtClean="0">
                <a:solidFill>
                  <a:prstClr val="black">
                    <a:tint val="75000"/>
                  </a:prstClr>
                </a:solidFill>
              </a:rPr>
              <a:pPr/>
              <a:t>09/07/2019</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314842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stile</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3AB76A6F-3311-4845-A01F-737CE0EFAF8E}" type="datetime1">
              <a:rPr lang="it-IT" smtClean="0">
                <a:solidFill>
                  <a:prstClr val="black">
                    <a:tint val="75000"/>
                  </a:prstClr>
                </a:solidFill>
              </a:rPr>
              <a:pPr/>
              <a:t>09/07/2019</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970238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B7DD32C-2C25-4E6E-BB62-86C2657CC610}" type="datetime1">
              <a:rPr lang="it-IT" smtClean="0">
                <a:solidFill>
                  <a:prstClr val="black">
                    <a:tint val="75000"/>
                  </a:prstClr>
                </a:solidFill>
              </a:rPr>
              <a:pPr/>
              <a:t>09/07/2019</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2037309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stile</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A0FDEA3-7F4B-4442-8C7F-2D09528F3528}" type="datetime1">
              <a:rPr lang="it-IT" smtClean="0">
                <a:solidFill>
                  <a:prstClr val="black">
                    <a:tint val="75000"/>
                  </a:prstClr>
                </a:solidFill>
              </a:rPr>
              <a:pPr/>
              <a:t>09/07/2019</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598805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22C9ADFD-554F-4A6E-987A-F105ECA234AD}" type="datetime1">
              <a:rPr lang="it-IT" smtClean="0">
                <a:solidFill>
                  <a:prstClr val="black">
                    <a:tint val="75000"/>
                  </a:prstClr>
                </a:solidFill>
              </a:rPr>
              <a:pPr/>
              <a:t>09/07/2019</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228577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34CF265-FE97-4B6E-BF26-A8B22EA9A188}" type="datetime1">
              <a:rPr lang="it-IT" smtClean="0">
                <a:solidFill>
                  <a:prstClr val="black">
                    <a:tint val="75000"/>
                  </a:prstClr>
                </a:solidFill>
              </a:rPr>
              <a:pPr/>
              <a:t>09/07/2019</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241996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stile</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02F48E0-4776-4BF2-B72D-549EAE46A7AC}" type="datetime1">
              <a:rPr lang="it-IT" smtClean="0">
                <a:solidFill>
                  <a:prstClr val="black">
                    <a:tint val="75000"/>
                  </a:prstClr>
                </a:solidFill>
              </a:rPr>
              <a:pPr/>
              <a:t>09/07/2019</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3246909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stile</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D5A46DD-7141-4E93-B0D6-4BB287298FD0}" type="datetime1">
              <a:rPr lang="it-IT" smtClean="0">
                <a:solidFill>
                  <a:prstClr val="black">
                    <a:tint val="75000"/>
                  </a:prstClr>
                </a:solidFill>
              </a:rPr>
              <a:pPr/>
              <a:t>09/07/2019</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7456662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234649B-8F66-4CA7-98EC-E03CB208B6AA}" type="datetime1">
              <a:rPr lang="it-IT" smtClean="0">
                <a:solidFill>
                  <a:prstClr val="black">
                    <a:tint val="75000"/>
                  </a:prstClr>
                </a:solidFill>
              </a:rPr>
              <a:pPr/>
              <a:t>09/07/2019</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467225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8DBFB01-11D4-445D-B024-D27685F4C544}" type="datetime1">
              <a:rPr lang="it-IT" smtClean="0">
                <a:solidFill>
                  <a:prstClr val="black">
                    <a:tint val="75000"/>
                  </a:prstClr>
                </a:solidFill>
              </a:rPr>
              <a:pPr/>
              <a:t>09/07/2019</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450499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587CBD-403D-45F9-9ADE-FE70C11E3CFA}" type="datetime1">
              <a:rPr lang="it-IT" smtClean="0"/>
              <a:pPr/>
              <a:t>09/07/2019</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509CB-8F0F-E347-8966-95985475E3AA}" type="slidenum">
              <a:rPr lang="it-IT" smtClean="0"/>
              <a:pPr/>
              <a:t>‹N›</a:t>
            </a:fld>
            <a:endParaRPr lang="it-IT"/>
          </a:p>
        </p:txBody>
      </p:sp>
    </p:spTree>
    <p:extLst>
      <p:ext uri="{BB962C8B-B14F-4D97-AF65-F5344CB8AC3E}">
        <p14:creationId xmlns:p14="http://schemas.microsoft.com/office/powerpoint/2010/main" xmlns="" val="1263943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Immagine 6" descr="linee.jpg"/>
          <p:cNvPicPr>
            <a:picLocks noChangeAspect="1"/>
          </p:cNvPicPr>
          <p:nvPr userDrawn="1"/>
        </p:nvPicPr>
        <p:blipFill>
          <a:blip r:embed="rId7">
            <a:extLst>
              <a:ext uri="{28A0092B-C50C-407E-A947-70E740481C1C}">
                <a14:useLocalDpi xmlns:a14="http://schemas.microsoft.com/office/drawing/2010/main" xmlns="" val="0"/>
              </a:ext>
            </a:extLst>
          </a:blip>
          <a:srcRect/>
          <a:stretch>
            <a:fillRect/>
          </a:stretch>
        </p:blipFill>
        <p:spPr bwMode="auto">
          <a:xfrm>
            <a:off x="1" y="1"/>
            <a:ext cx="3585633" cy="2060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ttangolo 8">
            <a:extLst>
              <a:ext uri="{FF2B5EF4-FFF2-40B4-BE49-F238E27FC236}">
                <a16:creationId xmlns:a16="http://schemas.microsoft.com/office/drawing/2014/main" xmlns="" id="{A48DDB2C-2EF6-4331-A8CB-F0294F1C2532}"/>
              </a:ext>
            </a:extLst>
          </p:cNvPr>
          <p:cNvSpPr>
            <a:spLocks noChangeArrowheads="1"/>
          </p:cNvSpPr>
          <p:nvPr userDrawn="1"/>
        </p:nvSpPr>
        <p:spPr bwMode="auto">
          <a:xfrm>
            <a:off x="0" y="6553200"/>
            <a:ext cx="12192000" cy="304800"/>
          </a:xfrm>
          <a:prstGeom prst="rect">
            <a:avLst/>
          </a:prstGeom>
          <a:solidFill>
            <a:srgbClr val="009D63"/>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fontAlgn="base">
              <a:spcBef>
                <a:spcPct val="0"/>
              </a:spcBef>
              <a:spcAft>
                <a:spcPct val="0"/>
              </a:spcAft>
              <a:defRPr/>
            </a:pPr>
            <a:endParaRPr lang="it-IT" sz="1800">
              <a:solidFill>
                <a:srgbClr val="FFFFFF"/>
              </a:solidFill>
              <a:ea typeface="ＭＳ Ｐゴシック" pitchFamily="-84" charset="-128"/>
            </a:endParaRPr>
          </a:p>
        </p:txBody>
      </p:sp>
      <p:sp>
        <p:nvSpPr>
          <p:cNvPr id="10" name="Segnaposto numero diapositiva 5">
            <a:extLst>
              <a:ext uri="{FF2B5EF4-FFF2-40B4-BE49-F238E27FC236}">
                <a16:creationId xmlns:a16="http://schemas.microsoft.com/office/drawing/2014/main" xmlns="" id="{BB408877-C281-45CD-B07B-619F3F0887F7}"/>
              </a:ext>
            </a:extLst>
          </p:cNvPr>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chemeClr val="bg1"/>
                </a:solidFill>
              </a:defRPr>
            </a:lvl1pPr>
          </a:lstStyle>
          <a:p>
            <a:pPr fontAlgn="base">
              <a:spcBef>
                <a:spcPct val="0"/>
              </a:spcBef>
              <a:spcAft>
                <a:spcPct val="0"/>
              </a:spcAft>
              <a:defRPr/>
            </a:pPr>
            <a:fld id="{ACDBB11D-F818-470D-B32E-3CE8641EE2EE}" type="slidenum">
              <a:rPr lang="it-IT" altLang="en-US">
                <a:solidFill>
                  <a:prstClr val="white"/>
                </a:solidFill>
                <a:latin typeface="Arial" panose="020B0604020202020204" pitchFamily="34" charset="0"/>
                <a:ea typeface="MS PGothic" panose="020B0600070205080204" pitchFamily="34" charset="-128"/>
              </a:rPr>
              <a:pPr fontAlgn="base">
                <a:spcBef>
                  <a:spcPct val="0"/>
                </a:spcBef>
                <a:spcAft>
                  <a:spcPct val="0"/>
                </a:spcAft>
                <a:defRPr/>
              </a:pPr>
              <a:t>‹N›</a:t>
            </a:fld>
            <a:endParaRPr lang="it-IT" altLang="en-US">
              <a:solidFill>
                <a:prstClr val="white"/>
              </a:solidFill>
              <a:latin typeface="Arial" panose="020B0604020202020204" pitchFamily="34" charset="0"/>
              <a:ea typeface="MS PGothic" panose="020B0600070205080204" pitchFamily="34" charset="-128"/>
            </a:endParaRPr>
          </a:p>
        </p:txBody>
      </p:sp>
      <p:pic>
        <p:nvPicPr>
          <p:cNvPr id="2053" name="Picture 6" descr="G:\Loghi Marchi Firme\AssoAutomazione\Nuovo logo 2013\Logo definitivo\Automazione completo.jpg"/>
          <p:cNvPicPr>
            <a:picLocks noChangeAspect="1" noChangeArrowheads="1"/>
          </p:cNvPicPr>
          <p:nvPr userDrawn="1"/>
        </p:nvPicPr>
        <p:blipFill>
          <a:blip r:embed="rId8">
            <a:extLst>
              <a:ext uri="{28A0092B-C50C-407E-A947-70E740481C1C}">
                <a14:useLocalDpi xmlns:a14="http://schemas.microsoft.com/office/drawing/2010/main" xmlns="" val="0"/>
              </a:ext>
            </a:extLst>
          </a:blip>
          <a:srcRect/>
          <a:stretch>
            <a:fillRect/>
          </a:stretch>
        </p:blipFill>
        <p:spPr bwMode="auto">
          <a:xfrm>
            <a:off x="9457267" y="44450"/>
            <a:ext cx="2688167" cy="100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9768806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Georgia" pitchFamily="-84" charset="0"/>
          <a:ea typeface="MS PGothic" pitchFamily="3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Georgia" pitchFamily="-84" charset="0"/>
          <a:ea typeface="MS PGothic" pitchFamily="3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Georgia" pitchFamily="-84" charset="0"/>
          <a:ea typeface="MS PGothic" pitchFamily="3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Georgia" pitchFamily="-84" charset="0"/>
          <a:ea typeface="MS PGothic" pitchFamily="3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ＭＳ Ｐゴシック" pitchFamily="-84"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CDC271-9A4D-4660-8958-DCA3FBDB1D25}" type="datetime1">
              <a:rPr lang="it-IT" smtClean="0">
                <a:solidFill>
                  <a:prstClr val="black">
                    <a:tint val="75000"/>
                  </a:prstClr>
                </a:solidFill>
              </a:rPr>
              <a:pPr/>
              <a:t>09/07/2019</a:t>
            </a:fld>
            <a:endParaRPr lang="it-IT">
              <a:solidFill>
                <a:prstClr val="black">
                  <a:tint val="75000"/>
                </a:prstClr>
              </a:solidFill>
            </a:endParaRPr>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509CB-8F0F-E347-8966-95985475E3AA}"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86117448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hyperlink" Target="http://www.google.it/url?sa=i&amp;rct=j&amp;q=&amp;esrc=s&amp;source=images&amp;cd=&amp;cad=rja&amp;uact=8&amp;ved=0ahUKEwiVzsKx-ITZAhWCxVkKHcH8BQYQjRwIBw&amp;url=http://www.recuperifallimentari.net/pagine/pagina.asp?IDcat=32&amp;IDscat=116&amp;ID=889&amp;psig=AOvVaw0_C52ObEWENzNSciG65xQr&amp;ust=1517582163449327" TargetMode="External"/><Relationship Id="rId12" Type="http://schemas.openxmlformats.org/officeDocument/2006/relationships/image" Target="../media/image16.png"/><Relationship Id="rId17" Type="http://schemas.openxmlformats.org/officeDocument/2006/relationships/image" Target="../media/image21.jpe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12.jpeg"/><Relationship Id="rId11" Type="http://schemas.openxmlformats.org/officeDocument/2006/relationships/image" Target="../media/image15.png"/><Relationship Id="rId5" Type="http://schemas.openxmlformats.org/officeDocument/2006/relationships/hyperlink" Target="https://www.google.it/url?sa=i&amp;rct=j&amp;q=&amp;esrc=s&amp;source=images&amp;cd=&amp;cad=rja&amp;uact=8&amp;ved=0ahUKEwid-cje7Y3XAhUOJlAKHeOMBDgQjRwIBw&amp;url=https://www.amazon.in/Siemens-WM12K268IN-Fully-automatic-Front-loading-Washing/dp/B00OT9E23E&amp;psig=AOvVaw0YO4fp9-Bkz6k-52EeiYlT&amp;ust=1509092475021122" TargetMode="External"/><Relationship Id="rId15" Type="http://schemas.openxmlformats.org/officeDocument/2006/relationships/image" Target="../media/image19.png"/><Relationship Id="rId10" Type="http://schemas.microsoft.com/office/2007/relationships/hdphoto" Target="../media/hdphoto1.wdp"/><Relationship Id="rId19" Type="http://schemas.openxmlformats.org/officeDocument/2006/relationships/image" Target="../media/image23.jpeg"/><Relationship Id="rId4" Type="http://schemas.openxmlformats.org/officeDocument/2006/relationships/image" Target="../media/image11.jpeg"/><Relationship Id="rId9" Type="http://schemas.openxmlformats.org/officeDocument/2006/relationships/image" Target="../media/image14.jpe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3.xml"/><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4.wdp"/><Relationship Id="rId3" Type="http://schemas.openxmlformats.org/officeDocument/2006/relationships/slideLayout" Target="../slideLayouts/slideLayout13.xml"/><Relationship Id="rId7" Type="http://schemas.openxmlformats.org/officeDocument/2006/relationships/image" Target="../media/image29.png"/><Relationship Id="rId12" Type="http://schemas.openxmlformats.org/officeDocument/2006/relationships/image" Target="../media/image32.png"/><Relationship Id="rId2" Type="http://schemas.openxmlformats.org/officeDocument/2006/relationships/video" Target="../media/media2.wmv"/><Relationship Id="rId1" Type="http://schemas.openxmlformats.org/officeDocument/2006/relationships/video" Target="../media/media1.wmv"/><Relationship Id="rId6" Type="http://schemas.microsoft.com/office/2007/relationships/media" Target="../media/media2.wmv"/><Relationship Id="rId11" Type="http://schemas.microsoft.com/office/2007/relationships/hdphoto" Target="../media/hdphoto3.wdp"/><Relationship Id="rId5" Type="http://schemas.openxmlformats.org/officeDocument/2006/relationships/image" Target="../media/image28.png"/><Relationship Id="rId10" Type="http://schemas.openxmlformats.org/officeDocument/2006/relationships/image" Target="../media/image31.png"/><Relationship Id="rId4" Type="http://schemas.microsoft.com/office/2007/relationships/media" Target="../media/media1.wmv"/><Relationship Id="rId9" Type="http://schemas.microsoft.com/office/2007/relationships/hdphoto" Target="../media/hdphoto2.wdp"/><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3.jpeg"/><Relationship Id="rId18" Type="http://schemas.openxmlformats.org/officeDocument/2006/relationships/image" Target="../media/image48.jpeg"/><Relationship Id="rId26" Type="http://schemas.openxmlformats.org/officeDocument/2006/relationships/image" Target="../media/image56.jpeg"/><Relationship Id="rId3" Type="http://schemas.openxmlformats.org/officeDocument/2006/relationships/slideLayout" Target="../slideLayouts/slideLayout15.xml"/><Relationship Id="rId21" Type="http://schemas.openxmlformats.org/officeDocument/2006/relationships/image" Target="../media/image51.jpeg"/><Relationship Id="rId34" Type="http://schemas.openxmlformats.org/officeDocument/2006/relationships/image" Target="../media/image64.jpeg"/><Relationship Id="rId7" Type="http://schemas.openxmlformats.org/officeDocument/2006/relationships/image" Target="../media/image37.jpeg"/><Relationship Id="rId12" Type="http://schemas.openxmlformats.org/officeDocument/2006/relationships/image" Target="../media/image42.jpeg"/><Relationship Id="rId17" Type="http://schemas.openxmlformats.org/officeDocument/2006/relationships/image" Target="../media/image47.png"/><Relationship Id="rId25" Type="http://schemas.openxmlformats.org/officeDocument/2006/relationships/image" Target="../media/image55.png"/><Relationship Id="rId33" Type="http://schemas.openxmlformats.org/officeDocument/2006/relationships/image" Target="../media/image63.jpeg"/><Relationship Id="rId38" Type="http://schemas.openxmlformats.org/officeDocument/2006/relationships/image" Target="../media/image67.png"/><Relationship Id="rId2" Type="http://schemas.openxmlformats.org/officeDocument/2006/relationships/tags" Target="../tags/tag1.xml"/><Relationship Id="rId16" Type="http://schemas.openxmlformats.org/officeDocument/2006/relationships/image" Target="../media/image46.png"/><Relationship Id="rId20" Type="http://schemas.openxmlformats.org/officeDocument/2006/relationships/image" Target="../media/image50.png"/><Relationship Id="rId29" Type="http://schemas.openxmlformats.org/officeDocument/2006/relationships/image" Target="../media/image59.jpeg"/><Relationship Id="rId1" Type="http://schemas.openxmlformats.org/officeDocument/2006/relationships/vmlDrawing" Target="../drawings/vmlDrawing1.v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4.png"/><Relationship Id="rId32" Type="http://schemas.openxmlformats.org/officeDocument/2006/relationships/image" Target="../media/image62.png"/><Relationship Id="rId37" Type="http://schemas.openxmlformats.org/officeDocument/2006/relationships/image" Target="../media/image66.png"/><Relationship Id="rId5" Type="http://schemas.openxmlformats.org/officeDocument/2006/relationships/oleObject" Target="../embeddings/oleObject1.bin"/><Relationship Id="rId15" Type="http://schemas.openxmlformats.org/officeDocument/2006/relationships/image" Target="../media/image45.jpeg"/><Relationship Id="rId23" Type="http://schemas.openxmlformats.org/officeDocument/2006/relationships/image" Target="../media/image53.png"/><Relationship Id="rId28" Type="http://schemas.openxmlformats.org/officeDocument/2006/relationships/image" Target="../media/image58.png"/><Relationship Id="rId36" Type="http://schemas.openxmlformats.org/officeDocument/2006/relationships/image" Target="../media/image65.png"/><Relationship Id="rId10" Type="http://schemas.openxmlformats.org/officeDocument/2006/relationships/image" Target="../media/image40.png"/><Relationship Id="rId19" Type="http://schemas.openxmlformats.org/officeDocument/2006/relationships/image" Target="../media/image49.jpeg"/><Relationship Id="rId31" Type="http://schemas.openxmlformats.org/officeDocument/2006/relationships/image" Target="../media/image61.png"/><Relationship Id="rId4" Type="http://schemas.openxmlformats.org/officeDocument/2006/relationships/notesSlide" Target="../notesSlides/notesSlide5.xml"/><Relationship Id="rId9" Type="http://schemas.openxmlformats.org/officeDocument/2006/relationships/image" Target="../media/image39.png"/><Relationship Id="rId14" Type="http://schemas.openxmlformats.org/officeDocument/2006/relationships/image" Target="../media/image44.jpeg"/><Relationship Id="rId22" Type="http://schemas.openxmlformats.org/officeDocument/2006/relationships/image" Target="../media/image52.png"/><Relationship Id="rId27" Type="http://schemas.openxmlformats.org/officeDocument/2006/relationships/image" Target="../media/image57.png"/><Relationship Id="rId30" Type="http://schemas.openxmlformats.org/officeDocument/2006/relationships/image" Target="../media/image60.jpeg"/><Relationship Id="rId35" Type="http://schemas.openxmlformats.org/officeDocument/2006/relationships/hyperlink" Target="http://www.google.it/url?sa=i&amp;rct=j&amp;q=&amp;esrc=s&amp;frm=1&amp;source=images&amp;cd=&amp;cad=rja&amp;uact=8&amp;ved=0CAcQjRxqFQoTCInx_NagxMgCFUk5GgodI0sGJg&amp;url=http://www8.hp.com/it/it/ad/elitepad/overview.html&amp;bvm=bv.105039540,d.bGg&amp;psig=AFQjCNH4VVTEefhbUSweozEx1eE3wANqGQ&amp;ust=144499086037066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72.png"/><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76.png"/><Relationship Id="rId4" Type="http://schemas.openxmlformats.org/officeDocument/2006/relationships/image" Target="../media/image75.png"/></Relationships>
</file>

<file path=ppt/slides/_rels/slide1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78.pn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81.png"/><Relationship Id="rId7" Type="http://schemas.openxmlformats.org/officeDocument/2006/relationships/image" Target="../media/image83.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24.svg"/><Relationship Id="rId11" Type="http://schemas.openxmlformats.org/officeDocument/2006/relationships/image" Target="../media/image79.png"/><Relationship Id="rId5" Type="http://schemas.openxmlformats.org/officeDocument/2006/relationships/image" Target="../media/image82.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84.png"/></Relationships>
</file>

<file path=ppt/slides/_rels/slide1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microsoft.com/office/2007/relationships/hdphoto" Target="../media/hdphoto5.wdp"/><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86.png"/></Relationships>
</file>

<file path=ppt/slides/_rels/slide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79.png"/><Relationship Id="rId7" Type="http://schemas.openxmlformats.org/officeDocument/2006/relationships/image" Target="../media/image34.sv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88.png"/><Relationship Id="rId5" Type="http://schemas.openxmlformats.org/officeDocument/2006/relationships/image" Target="../media/image32.svg"/><Relationship Id="rId4" Type="http://schemas.openxmlformats.org/officeDocument/2006/relationships/image" Target="../media/image87.png"/><Relationship Id="rId9" Type="http://schemas.openxmlformats.org/officeDocument/2006/relationships/image" Target="../media/image36.svg"/></Relationships>
</file>

<file path=ppt/slides/_rels/slide2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hyperlink" Target="http://preparatialfuturo.confindustria.it/" TargetMode="External"/><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1"/>
          <p:cNvSpPr txBox="1">
            <a:spLocks noChangeArrowheads="1"/>
          </p:cNvSpPr>
          <p:nvPr/>
        </p:nvSpPr>
        <p:spPr bwMode="auto">
          <a:xfrm>
            <a:off x="103517" y="1761388"/>
            <a:ext cx="12019074" cy="40318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pPr>
            <a:r>
              <a:rPr lang="it-IT" altLang="it-IT" sz="4000" b="1" dirty="0">
                <a:solidFill>
                  <a:srgbClr val="000000"/>
                </a:solidFill>
                <a:latin typeface="Calibri" panose="020F0502020204030204" pitchFamily="34" charset="0"/>
                <a:cs typeface="Calibri" panose="020F0502020204030204" pitchFamily="34" charset="0"/>
              </a:rPr>
              <a:t>L’Industria 4.0 nella filiera meccanica</a:t>
            </a:r>
          </a:p>
          <a:p>
            <a:pPr algn="ctr" fontAlgn="base">
              <a:spcBef>
                <a:spcPct val="0"/>
              </a:spcBef>
              <a:spcAft>
                <a:spcPct val="0"/>
              </a:spcAft>
            </a:pPr>
            <a:r>
              <a:rPr lang="it-IT" altLang="it-IT" sz="2800" dirty="0">
                <a:solidFill>
                  <a:srgbClr val="000000"/>
                </a:solidFill>
                <a:latin typeface="Calibri" panose="020F0502020204030204" pitchFamily="34" charset="0"/>
                <a:cs typeface="Calibri" panose="020F0502020204030204" pitchFamily="34" charset="0"/>
              </a:rPr>
              <a:t>Le tecnologie dell’automazione nella fabbrica digitalizzata, la convergenza con l’IT </a:t>
            </a:r>
          </a:p>
          <a:p>
            <a:pPr algn="ctr" fontAlgn="base">
              <a:spcBef>
                <a:spcPct val="0"/>
              </a:spcBef>
              <a:spcAft>
                <a:spcPct val="0"/>
              </a:spcAft>
            </a:pPr>
            <a:r>
              <a:rPr lang="it-IT" altLang="it-IT" sz="2800" b="1" i="1" dirty="0" smtClean="0">
                <a:solidFill>
                  <a:srgbClr val="000000"/>
                </a:solidFill>
                <a:latin typeface="Calibri" panose="020F0502020204030204" pitchFamily="34" charset="0"/>
                <a:cs typeface="Calibri" panose="020F0502020204030204" pitchFamily="34" charset="0"/>
              </a:rPr>
              <a:t>Roberto Zuffada </a:t>
            </a:r>
            <a:r>
              <a:rPr lang="it-IT" altLang="it-IT" sz="2800" i="1" dirty="0" smtClean="0">
                <a:solidFill>
                  <a:srgbClr val="000000"/>
                </a:solidFill>
                <a:latin typeface="Calibri" panose="020F0502020204030204" pitchFamily="34" charset="0"/>
                <a:cs typeface="Calibri" panose="020F0502020204030204" pitchFamily="34" charset="0"/>
              </a:rPr>
              <a:t>– Siemens – ANIE AUTOMAZIONE</a:t>
            </a:r>
            <a:endParaRPr lang="it-IT" altLang="it-IT" sz="2800" i="1" dirty="0">
              <a:solidFill>
                <a:srgbClr val="000000"/>
              </a:solidFill>
              <a:latin typeface="Calibri" panose="020F0502020204030204" pitchFamily="34" charset="0"/>
              <a:cs typeface="Calibri" panose="020F0502020204030204" pitchFamily="34" charset="0"/>
            </a:endParaRPr>
          </a:p>
          <a:p>
            <a:pPr algn="ctr" fontAlgn="base">
              <a:spcBef>
                <a:spcPct val="0"/>
              </a:spcBef>
              <a:spcAft>
                <a:spcPct val="0"/>
              </a:spcAft>
            </a:pPr>
            <a:endParaRPr lang="it-IT" altLang="it-IT" sz="3200" dirty="0">
              <a:solidFill>
                <a:srgbClr val="000000"/>
              </a:solidFill>
              <a:latin typeface="Calibri" panose="020F0502020204030204" pitchFamily="34" charset="0"/>
              <a:cs typeface="Calibri" panose="020F0502020204030204" pitchFamily="34" charset="0"/>
            </a:endParaRPr>
          </a:p>
          <a:p>
            <a:pPr algn="ctr" fontAlgn="base">
              <a:spcBef>
                <a:spcPct val="0"/>
              </a:spcBef>
              <a:spcAft>
                <a:spcPct val="0"/>
              </a:spcAft>
            </a:pPr>
            <a:endParaRPr lang="it-IT" altLang="it-IT" sz="3200" dirty="0">
              <a:solidFill>
                <a:srgbClr val="000000"/>
              </a:solidFill>
              <a:latin typeface="Calibri" panose="020F0502020204030204" pitchFamily="34" charset="0"/>
              <a:cs typeface="Calibri" panose="020F0502020204030204" pitchFamily="34" charset="0"/>
            </a:endParaRPr>
          </a:p>
          <a:p>
            <a:pPr algn="ctr" fontAlgn="base">
              <a:spcBef>
                <a:spcPct val="0"/>
              </a:spcBef>
              <a:spcAft>
                <a:spcPct val="0"/>
              </a:spcAft>
            </a:pPr>
            <a:r>
              <a:rPr lang="en-GB" altLang="it-IT" sz="4000" b="1" dirty="0">
                <a:solidFill>
                  <a:srgbClr val="000000"/>
                </a:solidFill>
                <a:latin typeface="Calibri" panose="020F0502020204030204" pitchFamily="34" charset="0"/>
                <a:cs typeface="Calibri" panose="020F0502020204030204" pitchFamily="34" charset="0"/>
              </a:rPr>
              <a:t>Digital Technology: la </a:t>
            </a:r>
            <a:r>
              <a:rPr lang="en-GB" altLang="it-IT" sz="4000" b="1" dirty="0" err="1">
                <a:solidFill>
                  <a:srgbClr val="000000"/>
                </a:solidFill>
                <a:latin typeface="Calibri" panose="020F0502020204030204" pitchFamily="34" charset="0"/>
                <a:cs typeface="Calibri" panose="020F0502020204030204" pitchFamily="34" charset="0"/>
              </a:rPr>
              <a:t>Tecnologia</a:t>
            </a:r>
            <a:r>
              <a:rPr lang="en-GB" altLang="it-IT" sz="4000" b="1" dirty="0">
                <a:solidFill>
                  <a:srgbClr val="000000"/>
                </a:solidFill>
                <a:latin typeface="Calibri" panose="020F0502020204030204" pitchFamily="34" charset="0"/>
                <a:cs typeface="Calibri" panose="020F0502020204030204" pitchFamily="34" charset="0"/>
              </a:rPr>
              <a:t> </a:t>
            </a:r>
            <a:r>
              <a:rPr lang="en-GB" altLang="it-IT" sz="4000" b="1" dirty="0" err="1">
                <a:solidFill>
                  <a:srgbClr val="000000"/>
                </a:solidFill>
                <a:latin typeface="Calibri" panose="020F0502020204030204" pitchFamily="34" charset="0"/>
                <a:cs typeface="Calibri" panose="020F0502020204030204" pitchFamily="34" charset="0"/>
              </a:rPr>
              <a:t>che</a:t>
            </a:r>
            <a:r>
              <a:rPr lang="en-GB" altLang="it-IT" sz="4000" b="1" dirty="0">
                <a:solidFill>
                  <a:srgbClr val="000000"/>
                </a:solidFill>
                <a:latin typeface="Calibri" panose="020F0502020204030204" pitchFamily="34" charset="0"/>
                <a:cs typeface="Calibri" panose="020F0502020204030204" pitchFamily="34" charset="0"/>
              </a:rPr>
              <a:t> cambia </a:t>
            </a:r>
            <a:r>
              <a:rPr lang="en-GB" altLang="it-IT" sz="4000" b="1" dirty="0" err="1">
                <a:solidFill>
                  <a:srgbClr val="000000"/>
                </a:solidFill>
                <a:latin typeface="Calibri" panose="020F0502020204030204" pitchFamily="34" charset="0"/>
                <a:cs typeface="Calibri" panose="020F0502020204030204" pitchFamily="34" charset="0"/>
              </a:rPr>
              <a:t>l’Industria</a:t>
            </a:r>
            <a:r>
              <a:rPr lang="en-GB" altLang="it-IT" sz="4000" b="1" dirty="0">
                <a:solidFill>
                  <a:srgbClr val="000000"/>
                </a:solidFill>
                <a:latin typeface="Calibri" panose="020F0502020204030204" pitchFamily="34" charset="0"/>
                <a:cs typeface="Calibri" panose="020F0502020204030204" pitchFamily="34" charset="0"/>
              </a:rPr>
              <a:t/>
            </a:r>
            <a:br>
              <a:rPr lang="en-GB" altLang="it-IT" sz="4000" b="1" dirty="0">
                <a:solidFill>
                  <a:srgbClr val="000000"/>
                </a:solidFill>
                <a:latin typeface="Calibri" panose="020F0502020204030204" pitchFamily="34" charset="0"/>
                <a:cs typeface="Calibri" panose="020F0502020204030204" pitchFamily="34" charset="0"/>
              </a:rPr>
            </a:br>
            <a:r>
              <a:rPr lang="it-IT" altLang="it-IT" sz="2800" b="1" i="1" dirty="0" smtClean="0">
                <a:solidFill>
                  <a:srgbClr val="000000"/>
                </a:solidFill>
                <a:latin typeface="Calibri" panose="020F0502020204030204" pitchFamily="34" charset="0"/>
                <a:cs typeface="Calibri" panose="020F0502020204030204" pitchFamily="34" charset="0"/>
              </a:rPr>
              <a:t>Riccardo Castellana </a:t>
            </a:r>
            <a:r>
              <a:rPr lang="it-IT" altLang="it-IT" sz="2800" i="1" dirty="0" smtClean="0">
                <a:solidFill>
                  <a:srgbClr val="000000"/>
                </a:solidFill>
                <a:latin typeface="Calibri" panose="020F0502020204030204" pitchFamily="34" charset="0"/>
                <a:cs typeface="Calibri" panose="020F0502020204030204" pitchFamily="34" charset="0"/>
              </a:rPr>
              <a:t>– Oracle – CONFINDUSTRIA DIGITALE</a:t>
            </a:r>
            <a:endParaRPr lang="it-IT" altLang="it-IT" sz="2800" i="1" dirty="0">
              <a:solidFill>
                <a:srgbClr val="000000"/>
              </a:solidFill>
              <a:latin typeface="Calibri" panose="020F0502020204030204" pitchFamily="34" charset="0"/>
              <a:cs typeface="Calibri" panose="020F0502020204030204" pitchFamily="34" charset="0"/>
            </a:endParaRPr>
          </a:p>
          <a:p>
            <a:pPr algn="ctr" fontAlgn="base">
              <a:spcBef>
                <a:spcPct val="0"/>
              </a:spcBef>
              <a:spcAft>
                <a:spcPct val="0"/>
              </a:spcAft>
            </a:pPr>
            <a:endParaRPr lang="en-GB" altLang="it-IT" sz="2800" dirty="0">
              <a:solidFill>
                <a:srgbClr val="000000"/>
              </a:solidFill>
              <a:latin typeface="Calibri" panose="020F0502020204030204" pitchFamily="34" charset="0"/>
              <a:cs typeface="Calibri" panose="020F0502020204030204" pitchFamily="34" charset="0"/>
            </a:endParaRPr>
          </a:p>
        </p:txBody>
      </p:sp>
      <p:pic>
        <p:nvPicPr>
          <p:cNvPr id="7" name="Immagine 2">
            <a:extLst>
              <a:ext uri="{FF2B5EF4-FFF2-40B4-BE49-F238E27FC236}">
                <a16:creationId xmlns:a16="http://schemas.microsoft.com/office/drawing/2014/main" xmlns="" id="{46F38096-4924-427E-8779-B86B39AFB85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3517" y="120557"/>
            <a:ext cx="2738108" cy="969646"/>
          </a:xfrm>
          <a:prstGeom prst="rect">
            <a:avLst/>
          </a:prstGeom>
        </p:spPr>
      </p:pic>
      <p:pic>
        <p:nvPicPr>
          <p:cNvPr id="8" name="Immagine 7"/>
          <p:cNvPicPr>
            <a:picLocks noChangeAspect="1"/>
          </p:cNvPicPr>
          <p:nvPr/>
        </p:nvPicPr>
        <p:blipFill rotWithShape="1">
          <a:blip r:embed="rId4"/>
          <a:srcRect t="9924"/>
          <a:stretch/>
        </p:blipFill>
        <p:spPr>
          <a:xfrm>
            <a:off x="8809825" y="112159"/>
            <a:ext cx="3382175" cy="1346948"/>
          </a:xfrm>
          <a:prstGeom prst="rect">
            <a:avLst/>
          </a:prstGeom>
        </p:spPr>
      </p:pic>
    </p:spTree>
    <p:extLst>
      <p:ext uri="{BB962C8B-B14F-4D97-AF65-F5344CB8AC3E}">
        <p14:creationId xmlns:p14="http://schemas.microsoft.com/office/powerpoint/2010/main" xmlns="" val="3138743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103517" y="2351938"/>
            <a:ext cx="12019074" cy="2000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pPr>
            <a:r>
              <a:rPr lang="it-IT" altLang="it-IT" sz="4000" b="1" dirty="0">
                <a:solidFill>
                  <a:srgbClr val="000000"/>
                </a:solidFill>
                <a:latin typeface="Calibri" panose="020F0502020204030204" pitchFamily="34" charset="0"/>
                <a:cs typeface="Calibri" panose="020F0502020204030204" pitchFamily="34" charset="0"/>
              </a:rPr>
              <a:t>L’Industria 4.0 nella filiera meccanica</a:t>
            </a:r>
          </a:p>
          <a:p>
            <a:pPr algn="ctr" fontAlgn="base">
              <a:spcBef>
                <a:spcPct val="0"/>
              </a:spcBef>
              <a:spcAft>
                <a:spcPct val="0"/>
              </a:spcAft>
            </a:pPr>
            <a:r>
              <a:rPr lang="it-IT" altLang="it-IT" sz="2800" dirty="0">
                <a:solidFill>
                  <a:srgbClr val="000000"/>
                </a:solidFill>
                <a:latin typeface="Calibri" panose="020F0502020204030204" pitchFamily="34" charset="0"/>
                <a:cs typeface="Calibri" panose="020F0502020204030204" pitchFamily="34" charset="0"/>
              </a:rPr>
              <a:t>Le tecnologie dell’automazione nella fabbrica digitalizzata, la convergenza con l’IT </a:t>
            </a:r>
          </a:p>
          <a:p>
            <a:pPr algn="ctr" fontAlgn="base">
              <a:spcBef>
                <a:spcPct val="0"/>
              </a:spcBef>
              <a:spcAft>
                <a:spcPct val="0"/>
              </a:spcAft>
            </a:pPr>
            <a:endParaRPr lang="it-IT" altLang="it-IT" sz="2800" dirty="0">
              <a:solidFill>
                <a:srgbClr val="000000"/>
              </a:solidFill>
              <a:latin typeface="Calibri" panose="020F0502020204030204" pitchFamily="34" charset="0"/>
              <a:cs typeface="Calibri" panose="020F0502020204030204" pitchFamily="34" charset="0"/>
            </a:endParaRPr>
          </a:p>
          <a:p>
            <a:pPr algn="ctr" fontAlgn="base">
              <a:spcBef>
                <a:spcPct val="0"/>
              </a:spcBef>
              <a:spcAft>
                <a:spcPct val="0"/>
              </a:spcAft>
            </a:pPr>
            <a:r>
              <a:rPr lang="it-IT" altLang="it-IT" sz="2800" b="1" i="1" dirty="0" smtClean="0">
                <a:solidFill>
                  <a:srgbClr val="000000"/>
                </a:solidFill>
                <a:latin typeface="Calibri" panose="020F0502020204030204" pitchFamily="34" charset="0"/>
                <a:cs typeface="Calibri" panose="020F0502020204030204" pitchFamily="34" charset="0"/>
              </a:rPr>
              <a:t>Roberto Zuffada </a:t>
            </a:r>
            <a:r>
              <a:rPr lang="it-IT" altLang="it-IT" sz="2800" i="1" dirty="0" smtClean="0">
                <a:solidFill>
                  <a:srgbClr val="000000"/>
                </a:solidFill>
                <a:latin typeface="Calibri" panose="020F0502020204030204" pitchFamily="34" charset="0"/>
                <a:cs typeface="Calibri" panose="020F0502020204030204" pitchFamily="34" charset="0"/>
              </a:rPr>
              <a:t>– Siemens – ANIE AUTOMAZIONE</a:t>
            </a:r>
            <a:endParaRPr lang="it-IT" altLang="it-IT" sz="2800" i="1"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930350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F481E3CC-37D7-4738-84AF-4E903D2ABF20}"/>
              </a:ext>
            </a:extLst>
          </p:cNvPr>
          <p:cNvSpPr/>
          <p:nvPr/>
        </p:nvSpPr>
        <p:spPr>
          <a:xfrm>
            <a:off x="1262770" y="2169708"/>
            <a:ext cx="10033148" cy="3170099"/>
          </a:xfrm>
          <a:prstGeom prst="rect">
            <a:avLst/>
          </a:prstGeom>
        </p:spPr>
        <p:txBody>
          <a:bodyPr wrap="square">
            <a:spAutoFit/>
          </a:bodyPr>
          <a:lstStyle/>
          <a:p>
            <a:pPr marL="457200" indent="-457200" algn="just" fontAlgn="base">
              <a:spcBef>
                <a:spcPct val="0"/>
              </a:spcBef>
              <a:spcAft>
                <a:spcPct val="0"/>
              </a:spcAft>
              <a:buFont typeface="Arial" panose="020B0604020202020204" pitchFamily="34" charset="0"/>
              <a:buChar char="•"/>
              <a:defRPr/>
            </a:pPr>
            <a:r>
              <a:rPr lang="it-IT" sz="2000" b="1" dirty="0">
                <a:solidFill>
                  <a:prstClr val="black"/>
                </a:solidFill>
                <a:latin typeface="ABBvoice" panose="020D0603020503020204"/>
                <a:ea typeface="MS PGothic" panose="020B0600070205080204" pitchFamily="34" charset="-128"/>
                <a:cs typeface="Calibri" panose="020F0502020204030204" pitchFamily="34" charset="0"/>
              </a:rPr>
              <a:t>L’integrazione e la sinergia dei processi di manufacturing sono abilitati dalla comunicazione permanente tra IT e OT e da una evoluzione complementare dei due ambiti (officina e uffici devono condividere l’introduzione di nuove tecnologie secondo un modello di crescita condiviso ma attento ai bisogni differenti)</a:t>
            </a:r>
          </a:p>
          <a:p>
            <a:pPr marL="285750" indent="-285750" algn="just" fontAlgn="base">
              <a:spcBef>
                <a:spcPct val="0"/>
              </a:spcBef>
              <a:spcAft>
                <a:spcPct val="0"/>
              </a:spcAft>
              <a:buFontTx/>
              <a:buChar char="-"/>
              <a:defRPr/>
            </a:pPr>
            <a:endParaRPr lang="it-IT" sz="2000" dirty="0">
              <a:solidFill>
                <a:prstClr val="black"/>
              </a:solidFill>
              <a:latin typeface="ABBvoice" panose="020D0603020503020204"/>
              <a:ea typeface="MS PGothic" panose="020B0600070205080204" pitchFamily="34" charset="-128"/>
              <a:cs typeface="Calibri" panose="020F0502020204030204" pitchFamily="34" charset="0"/>
            </a:endParaRPr>
          </a:p>
          <a:p>
            <a:pPr marL="457200" indent="-457200" algn="just" fontAlgn="base">
              <a:spcBef>
                <a:spcPct val="0"/>
              </a:spcBef>
              <a:spcAft>
                <a:spcPct val="0"/>
              </a:spcAft>
              <a:buFont typeface="Arial" panose="020B0604020202020204" pitchFamily="34" charset="0"/>
              <a:buChar char="•"/>
              <a:defRPr/>
            </a:pPr>
            <a:r>
              <a:rPr lang="it-IT" sz="2000" b="1" dirty="0">
                <a:solidFill>
                  <a:prstClr val="black"/>
                </a:solidFill>
                <a:latin typeface="ABBvoice" panose="020D0603020503020204"/>
                <a:ea typeface="MS PGothic" panose="020B0600070205080204" pitchFamily="34" charset="-128"/>
                <a:cs typeface="Calibri" panose="020F0502020204030204" pitchFamily="34" charset="0"/>
              </a:rPr>
              <a:t>Si parla di Industrial IOT, ovvero di Internet delle cose declinato però nelle specificità del processo industriale (controllo per manutenzione predittiva o nuovi modelli di business)</a:t>
            </a:r>
          </a:p>
          <a:p>
            <a:pPr algn="just" fontAlgn="base">
              <a:spcBef>
                <a:spcPct val="0"/>
              </a:spcBef>
              <a:spcAft>
                <a:spcPct val="0"/>
              </a:spcAft>
              <a:defRPr/>
            </a:pPr>
            <a:endParaRPr lang="it-IT" sz="2000" dirty="0">
              <a:solidFill>
                <a:prstClr val="black"/>
              </a:solidFill>
              <a:latin typeface="ABBvoice" panose="020D0603020503020204"/>
              <a:ea typeface="MS PGothic" panose="020B0600070205080204" pitchFamily="34" charset="-128"/>
              <a:cs typeface="Calibri" panose="020F0502020204030204" pitchFamily="34" charset="0"/>
            </a:endParaRPr>
          </a:p>
          <a:p>
            <a:pPr marL="457200" indent="-457200" algn="just" fontAlgn="base">
              <a:spcBef>
                <a:spcPct val="0"/>
              </a:spcBef>
              <a:spcAft>
                <a:spcPct val="0"/>
              </a:spcAft>
              <a:buFont typeface="Arial" panose="020B0604020202020204" pitchFamily="34" charset="0"/>
              <a:buChar char="•"/>
              <a:defRPr/>
            </a:pPr>
            <a:r>
              <a:rPr lang="it-IT" sz="2000" b="1" dirty="0">
                <a:solidFill>
                  <a:prstClr val="black"/>
                </a:solidFill>
                <a:latin typeface="ABBvoice" panose="020D0603020503020204"/>
                <a:ea typeface="MS PGothic" panose="020B0600070205080204" pitchFamily="34" charset="-128"/>
                <a:cs typeface="Calibri" panose="020F0502020204030204" pitchFamily="34" charset="0"/>
              </a:rPr>
              <a:t>AI (IT) e il Machine Learning (OT) sono in continua evoluzione e le applicazioni in cui vengono impiegate sono sempre maggiori</a:t>
            </a:r>
          </a:p>
        </p:txBody>
      </p:sp>
      <p:sp>
        <p:nvSpPr>
          <p:cNvPr id="9219" name="CasellaDiTesto 3"/>
          <p:cNvSpPr txBox="1">
            <a:spLocks noChangeArrowheads="1"/>
          </p:cNvSpPr>
          <p:nvPr/>
        </p:nvSpPr>
        <p:spPr bwMode="auto">
          <a:xfrm>
            <a:off x="1262770" y="1302096"/>
            <a:ext cx="588393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fontAlgn="base">
              <a:spcBef>
                <a:spcPct val="0"/>
              </a:spcBef>
              <a:spcAft>
                <a:spcPct val="0"/>
              </a:spcAft>
            </a:pPr>
            <a:r>
              <a:rPr lang="it-IT" altLang="it-IT" sz="2800" b="1" dirty="0">
                <a:solidFill>
                  <a:prstClr val="black"/>
                </a:solidFill>
                <a:latin typeface="ABBvoice" panose="020D0603020503020204"/>
                <a:cs typeface="Calibri" panose="020F0502020204030204" pitchFamily="34" charset="0"/>
              </a:rPr>
              <a:t>Il messaggio in sintesi</a:t>
            </a:r>
            <a:endParaRPr lang="en-GB" altLang="it-IT" sz="2800" b="1" dirty="0">
              <a:solidFill>
                <a:prstClr val="black"/>
              </a:solidFill>
              <a:latin typeface="ABBvoice" panose="020D0603020503020204"/>
              <a:cs typeface="Calibri" panose="020F0502020204030204" pitchFamily="34" charset="0"/>
            </a:endParaRPr>
          </a:p>
        </p:txBody>
      </p:sp>
    </p:spTree>
    <p:extLst>
      <p:ext uri="{BB962C8B-B14F-4D97-AF65-F5344CB8AC3E}">
        <p14:creationId xmlns:p14="http://schemas.microsoft.com/office/powerpoint/2010/main" xmlns="" val="3909078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ubtitle 6"/>
          <p:cNvSpPr txBox="1">
            <a:spLocks/>
          </p:cNvSpPr>
          <p:nvPr/>
        </p:nvSpPr>
        <p:spPr bwMode="gray">
          <a:xfrm>
            <a:off x="1277939" y="1565276"/>
            <a:ext cx="4391817" cy="377825"/>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350" kern="1200">
                <a:solidFill>
                  <a:schemeClr val="tx1"/>
                </a:solidFill>
                <a:latin typeface="+mn-lt"/>
                <a:ea typeface="+mn-ea"/>
                <a:cs typeface="+mn-cs"/>
              </a:defRPr>
            </a:lvl1pPr>
            <a:lvl2pPr marL="0" indent="0" algn="l" defTabSz="685868" rtl="0" eaLnBrk="1" latinLnBrk="0" hangingPunct="1">
              <a:spcBef>
                <a:spcPts val="450"/>
              </a:spcBef>
              <a:buFont typeface="ABBvoiceOffice" panose="020D0603020503020204" pitchFamily="34" charset="0"/>
              <a:buNone/>
              <a:defRPr sz="1500" kern="1200">
                <a:solidFill>
                  <a:schemeClr val="tx1"/>
                </a:solidFill>
                <a:latin typeface="+mn-lt"/>
                <a:ea typeface="+mn-ea"/>
                <a:cs typeface="+mn-cs"/>
              </a:defRPr>
            </a:lvl2pPr>
            <a:lvl3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3pPr>
            <a:lvl4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4pPr>
            <a:lvl5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5pPr>
            <a:lvl6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6pPr>
            <a:lvl7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7pPr>
            <a:lvl8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8pPr>
            <a:lvl9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9pPr>
          </a:lstStyle>
          <a:p>
            <a:pPr fontAlgn="base">
              <a:spcAft>
                <a:spcPct val="0"/>
              </a:spcAft>
              <a:defRPr/>
            </a:pPr>
            <a:r>
              <a:rPr lang="it-IT" sz="1600" dirty="0">
                <a:solidFill>
                  <a:prstClr val="black"/>
                </a:solidFill>
                <a:latin typeface="ABBvoice" panose="020D0603020503020204"/>
                <a:ea typeface="ABBvoice" panose="020D0603020503020204" pitchFamily="34" charset="0"/>
                <a:cs typeface="Calibri" panose="020F0502020204030204" pitchFamily="34" charset="0"/>
              </a:rPr>
              <a:t>La staticità  non è un'opzione...</a:t>
            </a:r>
          </a:p>
        </p:txBody>
      </p:sp>
      <p:sp>
        <p:nvSpPr>
          <p:cNvPr id="10243" name="Text Placeholder 5"/>
          <p:cNvSpPr txBox="1">
            <a:spLocks noChangeArrowheads="1"/>
          </p:cNvSpPr>
          <p:nvPr/>
        </p:nvSpPr>
        <p:spPr bwMode="auto">
          <a:xfrm>
            <a:off x="1090613" y="2209801"/>
            <a:ext cx="1822451" cy="18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panose="020D0603020503020204"/>
                <a:cs typeface="Calibri" panose="020F0502020204030204" pitchFamily="34" charset="0"/>
              </a:rPr>
              <a:t>Cambio dei modelli di consumo</a:t>
            </a:r>
          </a:p>
        </p:txBody>
      </p:sp>
      <p:sp>
        <p:nvSpPr>
          <p:cNvPr id="10244" name="Text Placeholder 7"/>
          <p:cNvSpPr txBox="1">
            <a:spLocks noChangeArrowheads="1"/>
          </p:cNvSpPr>
          <p:nvPr/>
        </p:nvSpPr>
        <p:spPr bwMode="auto">
          <a:xfrm>
            <a:off x="2989263" y="2209801"/>
            <a:ext cx="1935163" cy="22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panose="020D0603020503020204"/>
                <a:cs typeface="Calibri" panose="020F0502020204030204" pitchFamily="34" charset="0"/>
              </a:rPr>
              <a:t>Regolamentazione e tracciabilità</a:t>
            </a:r>
          </a:p>
        </p:txBody>
      </p:sp>
      <p:sp>
        <p:nvSpPr>
          <p:cNvPr id="10245" name="Text Placeholder 9"/>
          <p:cNvSpPr txBox="1">
            <a:spLocks noChangeArrowheads="1"/>
          </p:cNvSpPr>
          <p:nvPr/>
        </p:nvSpPr>
        <p:spPr bwMode="auto">
          <a:xfrm>
            <a:off x="5118102" y="2209801"/>
            <a:ext cx="1951038" cy="18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panose="020D0603020503020204"/>
                <a:cs typeface="Calibri" panose="020F0502020204030204" pitchFamily="34" charset="0"/>
              </a:rPr>
              <a:t>Invecchiamento delle infrastrutture</a:t>
            </a:r>
          </a:p>
        </p:txBody>
      </p:sp>
      <p:sp>
        <p:nvSpPr>
          <p:cNvPr id="10246" name="Text Placeholder 11"/>
          <p:cNvSpPr txBox="1">
            <a:spLocks noChangeArrowheads="1"/>
          </p:cNvSpPr>
          <p:nvPr/>
        </p:nvSpPr>
        <p:spPr bwMode="auto">
          <a:xfrm>
            <a:off x="7264221" y="2209801"/>
            <a:ext cx="1921056" cy="22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a:cs typeface="Calibri" panose="020F0502020204030204" pitchFamily="34" charset="0"/>
              </a:rPr>
              <a:t>Preoccupazioni ambientali</a:t>
            </a:r>
          </a:p>
          <a:p>
            <a:pPr algn="ctr" fontAlgn="base">
              <a:spcBef>
                <a:spcPct val="0"/>
              </a:spcBef>
              <a:spcAft>
                <a:spcPct val="0"/>
              </a:spcAft>
              <a:buFont typeface="Arial" panose="020B0604020202020204" pitchFamily="34" charset="0"/>
              <a:buNone/>
            </a:pPr>
            <a:endParaRPr lang="it-IT" altLang="it-IT" sz="1600" b="1" dirty="0">
              <a:solidFill>
                <a:srgbClr val="D90000"/>
              </a:solidFill>
              <a:latin typeface="ABBvoice" panose="020D0603020503020204"/>
              <a:ea typeface="ABBvoice"/>
              <a:cs typeface="Calibri" panose="020F0502020204030204" pitchFamily="34" charset="0"/>
            </a:endParaRPr>
          </a:p>
        </p:txBody>
      </p:sp>
      <p:cxnSp>
        <p:nvCxnSpPr>
          <p:cNvPr id="10247" name="Straight Connector 37"/>
          <p:cNvCxnSpPr>
            <a:cxnSpLocks noChangeShapeType="1"/>
          </p:cNvCxnSpPr>
          <p:nvPr/>
        </p:nvCxnSpPr>
        <p:spPr bwMode="gray">
          <a:xfrm>
            <a:off x="1090613" y="2967038"/>
            <a:ext cx="1765301"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48" name="Straight Connector 38"/>
          <p:cNvCxnSpPr>
            <a:cxnSpLocks noChangeShapeType="1"/>
          </p:cNvCxnSpPr>
          <p:nvPr/>
        </p:nvCxnSpPr>
        <p:spPr bwMode="gray">
          <a:xfrm>
            <a:off x="3044827" y="2967038"/>
            <a:ext cx="1879599"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49" name="Straight Connector 39"/>
          <p:cNvCxnSpPr>
            <a:cxnSpLocks noChangeShapeType="1"/>
          </p:cNvCxnSpPr>
          <p:nvPr/>
        </p:nvCxnSpPr>
        <p:spPr bwMode="gray">
          <a:xfrm>
            <a:off x="5124868" y="2967038"/>
            <a:ext cx="1944271"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50" name="Straight Connector 40"/>
          <p:cNvCxnSpPr>
            <a:cxnSpLocks noChangeShapeType="1"/>
          </p:cNvCxnSpPr>
          <p:nvPr/>
        </p:nvCxnSpPr>
        <p:spPr bwMode="gray">
          <a:xfrm>
            <a:off x="7276920" y="2967038"/>
            <a:ext cx="1906768"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sp>
        <p:nvSpPr>
          <p:cNvPr id="10251" name="Text Placeholder 11"/>
          <p:cNvSpPr txBox="1">
            <a:spLocks noChangeArrowheads="1"/>
          </p:cNvSpPr>
          <p:nvPr/>
        </p:nvSpPr>
        <p:spPr bwMode="auto">
          <a:xfrm>
            <a:off x="9256053" y="2209801"/>
            <a:ext cx="2116797" cy="26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panose="020D0603020503020204"/>
                <a:cs typeface="Calibri" panose="020F0502020204030204" pitchFamily="34" charset="0"/>
              </a:rPr>
              <a:t>Invecchiamento della forza lavoro e divario di competenze</a:t>
            </a:r>
          </a:p>
        </p:txBody>
      </p:sp>
      <p:cxnSp>
        <p:nvCxnSpPr>
          <p:cNvPr id="10252" name="Straight Connector 42"/>
          <p:cNvCxnSpPr>
            <a:cxnSpLocks noChangeShapeType="1"/>
          </p:cNvCxnSpPr>
          <p:nvPr/>
        </p:nvCxnSpPr>
        <p:spPr bwMode="gray">
          <a:xfrm>
            <a:off x="9407564" y="2967038"/>
            <a:ext cx="1814535"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53" name="Straight Connector 43"/>
          <p:cNvCxnSpPr>
            <a:cxnSpLocks noChangeShapeType="1"/>
          </p:cNvCxnSpPr>
          <p:nvPr/>
        </p:nvCxnSpPr>
        <p:spPr bwMode="gray">
          <a:xfrm flipH="1">
            <a:off x="2932113" y="2395538"/>
            <a:ext cx="1" cy="3690937"/>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54" name="Straight Connector 44"/>
          <p:cNvCxnSpPr>
            <a:cxnSpLocks noChangeShapeType="1"/>
          </p:cNvCxnSpPr>
          <p:nvPr/>
        </p:nvCxnSpPr>
        <p:spPr bwMode="gray">
          <a:xfrm>
            <a:off x="5021263" y="2395538"/>
            <a:ext cx="0" cy="3690937"/>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55" name="Straight Connector 45"/>
          <p:cNvCxnSpPr>
            <a:cxnSpLocks noChangeShapeType="1"/>
          </p:cNvCxnSpPr>
          <p:nvPr/>
        </p:nvCxnSpPr>
        <p:spPr bwMode="gray">
          <a:xfrm>
            <a:off x="7156450" y="2395538"/>
            <a:ext cx="0" cy="3690937"/>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0256" name="Straight Connector 46"/>
          <p:cNvCxnSpPr>
            <a:cxnSpLocks noChangeShapeType="1"/>
          </p:cNvCxnSpPr>
          <p:nvPr/>
        </p:nvCxnSpPr>
        <p:spPr bwMode="gray">
          <a:xfrm>
            <a:off x="9266238" y="3205163"/>
            <a:ext cx="0" cy="2881312"/>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pic>
        <p:nvPicPr>
          <p:cNvPr id="10257" name="Content Placeholder 35"/>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7276920" y="3089275"/>
            <a:ext cx="1906770" cy="1162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 name="Content Placeholder 6"/>
          <p:cNvSpPr txBox="1">
            <a:spLocks/>
          </p:cNvSpPr>
          <p:nvPr/>
        </p:nvSpPr>
        <p:spPr bwMode="gray">
          <a:xfrm>
            <a:off x="3044827" y="4374342"/>
            <a:ext cx="1860549" cy="1322388"/>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panose="020D0603020503020204"/>
                <a:cs typeface="Calibri" panose="020F0502020204030204" pitchFamily="34" charset="0"/>
              </a:rPr>
              <a:t>Le crescenti richieste di regolamentazione e di conformità richiedono la piena tracciabilità dei prodotti manifatturieri</a:t>
            </a:r>
          </a:p>
        </p:txBody>
      </p:sp>
      <p:sp>
        <p:nvSpPr>
          <p:cNvPr id="50" name="Content Placeholder 6"/>
          <p:cNvSpPr txBox="1">
            <a:spLocks/>
          </p:cNvSpPr>
          <p:nvPr/>
        </p:nvSpPr>
        <p:spPr bwMode="gray">
          <a:xfrm>
            <a:off x="7264220" y="4374342"/>
            <a:ext cx="1906768" cy="1322388"/>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panose="020D0603020503020204"/>
                <a:cs typeface="Calibri" panose="020F0502020204030204" pitchFamily="34" charset="0"/>
              </a:rPr>
              <a:t>Le società e le nuove normative spingono i produttori ad adottare un approccio ecologico</a:t>
            </a:r>
          </a:p>
        </p:txBody>
      </p:sp>
      <p:sp>
        <p:nvSpPr>
          <p:cNvPr id="51" name="Content Placeholder 6"/>
          <p:cNvSpPr txBox="1">
            <a:spLocks/>
          </p:cNvSpPr>
          <p:nvPr/>
        </p:nvSpPr>
        <p:spPr bwMode="gray">
          <a:xfrm>
            <a:off x="9407564" y="4281197"/>
            <a:ext cx="1849400" cy="1322388"/>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panose="020D0603020503020204"/>
                <a:cs typeface="Calibri" panose="020F0502020204030204" pitchFamily="34" charset="0"/>
              </a:rPr>
              <a:t>La forza lavoro del settore manifatturiero è in crescita ma ben al di sotto dei livelli storici e di inferiore competenza</a:t>
            </a:r>
          </a:p>
        </p:txBody>
      </p:sp>
      <p:pic>
        <p:nvPicPr>
          <p:cNvPr id="10261" name="Picture 8" descr="Bildergebnis für abb digital twin"/>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4827" y="3089275"/>
            <a:ext cx="1879598"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2" name="Rectangle 15"/>
          <p:cNvSpPr>
            <a:spLocks noChangeArrowheads="1"/>
          </p:cNvSpPr>
          <p:nvPr/>
        </p:nvSpPr>
        <p:spPr bwMode="auto">
          <a:xfrm>
            <a:off x="9410841" y="6211152"/>
            <a:ext cx="222432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anchor="b">
            <a:spAutoFit/>
          </a:bodyPr>
          <a:lstStyle>
            <a:lvl1pPr defTabSz="455613">
              <a:defRPr>
                <a:solidFill>
                  <a:schemeClr val="tx1"/>
                </a:solidFill>
                <a:latin typeface="Arial" panose="020B0604020202020204" pitchFamily="34" charset="0"/>
                <a:ea typeface="MS PGothic" panose="020B0600070205080204" pitchFamily="34" charset="-128"/>
              </a:defRPr>
            </a:lvl1pPr>
            <a:lvl2pPr marL="742950" indent="-285750" defTabSz="455613">
              <a:defRPr>
                <a:solidFill>
                  <a:schemeClr val="tx1"/>
                </a:solidFill>
                <a:latin typeface="Arial" panose="020B0604020202020204" pitchFamily="34" charset="0"/>
                <a:ea typeface="MS PGothic" panose="020B0600070205080204" pitchFamily="34" charset="-128"/>
              </a:defRPr>
            </a:lvl2pPr>
            <a:lvl3pPr marL="1143000" indent="-228600" defTabSz="455613">
              <a:defRPr>
                <a:solidFill>
                  <a:schemeClr val="tx1"/>
                </a:solidFill>
                <a:latin typeface="Arial" panose="020B0604020202020204" pitchFamily="34" charset="0"/>
                <a:ea typeface="MS PGothic" panose="020B0600070205080204" pitchFamily="34" charset="-128"/>
              </a:defRPr>
            </a:lvl3pPr>
            <a:lvl4pPr marL="1600200" indent="-228600" defTabSz="455613">
              <a:defRPr>
                <a:solidFill>
                  <a:schemeClr val="tx1"/>
                </a:solidFill>
                <a:latin typeface="Arial" panose="020B0604020202020204" pitchFamily="34" charset="0"/>
                <a:ea typeface="MS PGothic" panose="020B0600070205080204" pitchFamily="34" charset="-128"/>
              </a:defRPr>
            </a:lvl4pPr>
            <a:lvl5pPr marL="2057400" indent="-228600" defTabSz="455613">
              <a:defRPr>
                <a:solidFill>
                  <a:schemeClr val="tx1"/>
                </a:solidFill>
                <a:latin typeface="Arial" panose="020B060402020202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it-IT" sz="1000" dirty="0">
                <a:solidFill>
                  <a:srgbClr val="A6A6A6"/>
                </a:solidFill>
                <a:latin typeface="ABBvoice" panose="020D0603020503020204"/>
                <a:ea typeface="ABBvoice" panose="020D0603020503020204"/>
                <a:cs typeface="Calibri" panose="020F0502020204030204" pitchFamily="34" charset="0"/>
              </a:rPr>
              <a:t>Source: US Bureau of Labor Statistics</a:t>
            </a:r>
            <a:endParaRPr lang="en-US" altLang="it-IT" sz="1000" baseline="30000" dirty="0">
              <a:solidFill>
                <a:srgbClr val="A6A6A6"/>
              </a:solidFill>
              <a:latin typeface="ABBvoice" panose="020D0603020503020204"/>
              <a:ea typeface="ABBvoice"/>
              <a:cs typeface="Calibri" panose="020F0502020204030204" pitchFamily="34" charset="0"/>
            </a:endParaRPr>
          </a:p>
        </p:txBody>
      </p:sp>
      <p:grpSp>
        <p:nvGrpSpPr>
          <p:cNvPr id="10263" name="Group 53"/>
          <p:cNvGrpSpPr>
            <a:grpSpLocks/>
          </p:cNvGrpSpPr>
          <p:nvPr/>
        </p:nvGrpSpPr>
        <p:grpSpPr bwMode="auto">
          <a:xfrm>
            <a:off x="9328149" y="3060701"/>
            <a:ext cx="1928815" cy="1220496"/>
            <a:chOff x="4909080" y="2579110"/>
            <a:chExt cx="2293396" cy="1046122"/>
          </a:xfrm>
        </p:grpSpPr>
        <p:pic>
          <p:nvPicPr>
            <p:cNvPr id="10269" name="Picture 54"/>
            <p:cNvPicPr>
              <a:picLocks noChangeAspect="1" noChangeArrowheads="1"/>
            </p:cNvPicPr>
            <p:nvPr/>
          </p:nvPicPr>
          <p:blipFill>
            <a:blip r:embed="rId5">
              <a:extLst>
                <a:ext uri="{28A0092B-C50C-407E-A947-70E740481C1C}">
                  <a14:useLocalDpi xmlns:a14="http://schemas.microsoft.com/office/drawing/2010/main" xmlns="" val="0"/>
                </a:ext>
              </a:extLst>
            </a:blip>
            <a:srcRect b="8247"/>
            <a:stretch>
              <a:fillRect/>
            </a:stretch>
          </p:blipFill>
          <p:spPr bwMode="auto">
            <a:xfrm>
              <a:off x="4909080" y="2579110"/>
              <a:ext cx="2293396" cy="1046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270" name="Straight Connector 55"/>
            <p:cNvCxnSpPr>
              <a:cxnSpLocks noChangeShapeType="1"/>
            </p:cNvCxnSpPr>
            <p:nvPr/>
          </p:nvCxnSpPr>
          <p:spPr bwMode="gray">
            <a:xfrm>
              <a:off x="6651092" y="2823293"/>
              <a:ext cx="509930" cy="0"/>
            </a:xfrm>
            <a:prstGeom prst="line">
              <a:avLst/>
            </a:prstGeom>
            <a:noFill/>
            <a:ln w="12700" algn="ctr">
              <a:solidFill>
                <a:srgbClr val="FF000F"/>
              </a:solidFill>
              <a:prstDash val="sysDot"/>
              <a:round/>
              <a:headEnd/>
              <a:tailEnd/>
            </a:ln>
            <a:extLst>
              <a:ext uri="{909E8E84-426E-40DD-AFC4-6F175D3DCCD1}">
                <a14:hiddenFill xmlns:a14="http://schemas.microsoft.com/office/drawing/2010/main" xmlns="">
                  <a:noFill/>
                </a14:hiddenFill>
              </a:ext>
            </a:extLst>
          </p:spPr>
        </p:cxnSp>
        <p:cxnSp>
          <p:nvCxnSpPr>
            <p:cNvPr id="10271" name="Straight Connector 56"/>
            <p:cNvCxnSpPr>
              <a:cxnSpLocks noChangeShapeType="1"/>
            </p:cNvCxnSpPr>
            <p:nvPr/>
          </p:nvCxnSpPr>
          <p:spPr bwMode="gray">
            <a:xfrm>
              <a:off x="6651092" y="3202625"/>
              <a:ext cx="509930" cy="0"/>
            </a:xfrm>
            <a:prstGeom prst="line">
              <a:avLst/>
            </a:prstGeom>
            <a:noFill/>
            <a:ln w="12700" algn="ctr">
              <a:solidFill>
                <a:srgbClr val="FF000F"/>
              </a:solidFill>
              <a:prstDash val="sysDot"/>
              <a:round/>
              <a:headEnd/>
              <a:tailEnd/>
            </a:ln>
            <a:extLst>
              <a:ext uri="{909E8E84-426E-40DD-AFC4-6F175D3DCCD1}">
                <a14:hiddenFill xmlns:a14="http://schemas.microsoft.com/office/drawing/2010/main" xmlns="">
                  <a:noFill/>
                </a14:hiddenFill>
              </a:ext>
            </a:extLst>
          </p:spPr>
        </p:cxnSp>
        <p:cxnSp>
          <p:nvCxnSpPr>
            <p:cNvPr id="10272" name="Straight Arrow Connector 57"/>
            <p:cNvCxnSpPr>
              <a:cxnSpLocks noChangeShapeType="1"/>
            </p:cNvCxnSpPr>
            <p:nvPr/>
          </p:nvCxnSpPr>
          <p:spPr bwMode="gray">
            <a:xfrm>
              <a:off x="7058234" y="2823293"/>
              <a:ext cx="0" cy="379332"/>
            </a:xfrm>
            <a:prstGeom prst="straightConnector1">
              <a:avLst/>
            </a:prstGeom>
            <a:noFill/>
            <a:ln w="12700" algn="ctr">
              <a:solidFill>
                <a:srgbClr val="FF000F"/>
              </a:solidFill>
              <a:round/>
              <a:headEnd type="triangle" w="med" len="med"/>
              <a:tailEnd type="triangle" w="med" len="med"/>
            </a:ln>
            <a:extLst>
              <a:ext uri="{909E8E84-426E-40DD-AFC4-6F175D3DCCD1}">
                <a14:hiddenFill xmlns:a14="http://schemas.microsoft.com/office/drawing/2010/main" xmlns="">
                  <a:noFill/>
                </a14:hiddenFill>
              </a:ext>
            </a:extLst>
          </p:spPr>
        </p:cxnSp>
        <p:sp>
          <p:nvSpPr>
            <p:cNvPr id="59" name="TextBox 58"/>
            <p:cNvSpPr txBox="1"/>
            <p:nvPr/>
          </p:nvSpPr>
          <p:spPr bwMode="gray">
            <a:xfrm>
              <a:off x="6615891" y="2822644"/>
              <a:ext cx="510350" cy="281825"/>
            </a:xfrm>
            <a:prstGeom prst="rect">
              <a:avLst/>
            </a:prstGeom>
            <a:noFill/>
          </p:spPr>
          <p:txBody>
            <a:bodyPr lIns="54000" tIns="54000" rIns="54000" bIns="54000"/>
            <a:lstStyle/>
            <a:p>
              <a:pPr defTabSz="685800">
                <a:defRPr/>
              </a:pPr>
              <a:r>
                <a:rPr lang="en-US" sz="900" kern="0" dirty="0">
                  <a:solidFill>
                    <a:srgbClr val="FF0000"/>
                  </a:solidFill>
                  <a:latin typeface="ABBvoice" panose="020D0603020503020204"/>
                  <a:ea typeface="ABBvoice" panose="020D0603020503020204"/>
                  <a:cs typeface="Calibri" panose="020F0502020204030204" pitchFamily="34" charset="0"/>
                </a:rPr>
                <a:t>-30%</a:t>
              </a:r>
            </a:p>
          </p:txBody>
        </p:sp>
      </p:grpSp>
      <p:sp>
        <p:nvSpPr>
          <p:cNvPr id="60" name="Content Placeholder 6"/>
          <p:cNvSpPr txBox="1">
            <a:spLocks/>
          </p:cNvSpPr>
          <p:nvPr/>
        </p:nvSpPr>
        <p:spPr bwMode="gray">
          <a:xfrm>
            <a:off x="5214757" y="4374342"/>
            <a:ext cx="1809931" cy="1322388"/>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a:defRPr/>
            </a:pPr>
            <a:r>
              <a:rPr lang="it-IT" sz="1600" dirty="0">
                <a:solidFill>
                  <a:prstClr val="black"/>
                </a:solidFill>
                <a:latin typeface="ABBvoice" panose="020D0603020503020204"/>
                <a:ea typeface="ABBvoice" panose="020D0603020503020204"/>
                <a:cs typeface="Calibri" panose="020F0502020204030204" pitchFamily="34" charset="0"/>
              </a:rPr>
              <a:t>Obsolescenza delle infrastrutture che derivano da installazioni pre-digitali</a:t>
            </a:r>
          </a:p>
        </p:txBody>
      </p:sp>
      <p:pic>
        <p:nvPicPr>
          <p:cNvPr id="10265" name="Picture 10" descr="Ähnliches Foto"/>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124868" y="3089274"/>
            <a:ext cx="1953795" cy="1191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66" name="Picture 61"/>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090613" y="3089274"/>
            <a:ext cx="1757363" cy="1162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3" name="Content Placeholder 6"/>
          <p:cNvSpPr txBox="1">
            <a:spLocks/>
          </p:cNvSpPr>
          <p:nvPr/>
        </p:nvSpPr>
        <p:spPr bwMode="gray">
          <a:xfrm>
            <a:off x="1090613" y="4374342"/>
            <a:ext cx="1728787" cy="1350963"/>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prstClr val="black"/>
                </a:solidFill>
                <a:latin typeface="ABBvoice" panose="020D0603020503020204"/>
                <a:ea typeface="ABBvoice" panose="020D0603020503020204"/>
                <a:cs typeface="Calibri" panose="020F0502020204030204" pitchFamily="34" charset="0"/>
              </a:rPr>
              <a:t>Aumentare la trasparenza dei prezzi, prodotti personalizzati, «lotti uno» e cicli di vita sempre più brevi</a:t>
            </a:r>
          </a:p>
        </p:txBody>
      </p:sp>
      <p:sp>
        <p:nvSpPr>
          <p:cNvPr id="10268" name="Title 2"/>
          <p:cNvSpPr txBox="1">
            <a:spLocks noChangeArrowheads="1"/>
          </p:cNvSpPr>
          <p:nvPr/>
        </p:nvSpPr>
        <p:spPr bwMode="gray">
          <a:xfrm>
            <a:off x="1277939" y="1106489"/>
            <a:ext cx="8640762"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it-IT" altLang="it-IT" sz="2400" b="1" dirty="0">
                <a:solidFill>
                  <a:srgbClr val="000000"/>
                </a:solidFill>
                <a:latin typeface="ABBvoice" panose="020D0603020503020204"/>
                <a:ea typeface="ABBvoice"/>
                <a:cs typeface="Calibri" panose="020F0502020204030204" pitchFamily="34" charset="0"/>
              </a:rPr>
              <a:t>Il settore manifatturiero si trova di fronte a nuove sfide</a:t>
            </a:r>
            <a:endParaRPr lang="en-US" altLang="it-IT" sz="2400" b="1" dirty="0">
              <a:solidFill>
                <a:srgbClr val="000000"/>
              </a:solidFill>
              <a:latin typeface="ABBvoice" panose="020D0603020503020204"/>
              <a:ea typeface="ABBvoice"/>
              <a:cs typeface="Calibri" panose="020F0502020204030204" pitchFamily="34" charset="0"/>
            </a:endParaRPr>
          </a:p>
        </p:txBody>
      </p:sp>
    </p:spTree>
    <p:extLst>
      <p:ext uri="{BB962C8B-B14F-4D97-AF65-F5344CB8AC3E}">
        <p14:creationId xmlns:p14="http://schemas.microsoft.com/office/powerpoint/2010/main" xmlns="" val="2247748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ttangolo 101">
            <a:extLst>
              <a:ext uri="{FF2B5EF4-FFF2-40B4-BE49-F238E27FC236}">
                <a16:creationId xmlns:a16="http://schemas.microsoft.com/office/drawing/2014/main" xmlns="" id="{1B8962F2-83CA-455E-9486-C32814BE7EB5}"/>
              </a:ext>
            </a:extLst>
          </p:cNvPr>
          <p:cNvSpPr/>
          <p:nvPr/>
        </p:nvSpPr>
        <p:spPr>
          <a:xfrm>
            <a:off x="7564478" y="3249074"/>
            <a:ext cx="4487127" cy="502440"/>
          </a:xfrm>
          <a:prstGeom prst="rect">
            <a:avLst/>
          </a:prstGeom>
          <a:solidFill>
            <a:schemeClr val="accent1">
              <a:lumMod val="40000"/>
              <a:lumOff val="60000"/>
            </a:schemeClr>
          </a:solidFill>
        </p:spPr>
        <p:txBody>
          <a:bodyPr wrap="square">
            <a:spAutoFit/>
          </a:bodyPr>
          <a:lstStyle/>
          <a:p>
            <a:pPr defTabSz="913486" fontAlgn="base">
              <a:lnSpc>
                <a:spcPts val="1599"/>
              </a:lnSpc>
              <a:spcAft>
                <a:spcPct val="0"/>
              </a:spcAft>
              <a:defRPr/>
            </a:pPr>
            <a:r>
              <a:rPr lang="it-IT" sz="1399" dirty="0">
                <a:solidFill>
                  <a:srgbClr val="004669"/>
                </a:solidFill>
                <a:latin typeface="Arial" pitchFamily="34" charset="0"/>
                <a:ea typeface="ＭＳ Ｐゴシック" charset="-128"/>
              </a:rPr>
              <a:t>La competizione costringe ad accorciare il </a:t>
            </a:r>
            <a:r>
              <a:rPr lang="it-IT" sz="1399" b="1" dirty="0">
                <a:solidFill>
                  <a:srgbClr val="004669"/>
                </a:solidFill>
                <a:latin typeface="Arial" pitchFamily="34" charset="0"/>
                <a:ea typeface="ＭＳ Ｐゴシック" charset="-128"/>
              </a:rPr>
              <a:t>time to market </a:t>
            </a:r>
            <a:r>
              <a:rPr lang="it-IT" sz="1399" dirty="0">
                <a:solidFill>
                  <a:srgbClr val="004669"/>
                </a:solidFill>
                <a:latin typeface="Arial" pitchFamily="34" charset="0"/>
                <a:ea typeface="ＭＳ Ｐゴシック" charset="-128"/>
              </a:rPr>
              <a:t>e fare i conti </a:t>
            </a:r>
            <a:r>
              <a:rPr lang="it-IT" sz="1399" b="1" dirty="0">
                <a:solidFill>
                  <a:srgbClr val="004669"/>
                </a:solidFill>
                <a:latin typeface="Arial" pitchFamily="34" charset="0"/>
                <a:ea typeface="ＭＳ Ｐゴシック" charset="-128"/>
              </a:rPr>
              <a:t>con clienti più esigenti</a:t>
            </a:r>
            <a:endParaRPr lang="it-IT" sz="1399" dirty="0">
              <a:solidFill>
                <a:srgbClr val="004669"/>
              </a:solidFill>
              <a:latin typeface="Arial" pitchFamily="34" charset="0"/>
              <a:ea typeface="ＭＳ Ｐゴシック" charset="-128"/>
            </a:endParaRPr>
          </a:p>
        </p:txBody>
      </p:sp>
      <p:sp>
        <p:nvSpPr>
          <p:cNvPr id="7" name="Freccia a destra 6">
            <a:extLst>
              <a:ext uri="{FF2B5EF4-FFF2-40B4-BE49-F238E27FC236}">
                <a16:creationId xmlns:a16="http://schemas.microsoft.com/office/drawing/2014/main" xmlns="" id="{9C8C41CE-5197-4655-A194-B5F7211944EF}"/>
              </a:ext>
            </a:extLst>
          </p:cNvPr>
          <p:cNvSpPr/>
          <p:nvPr/>
        </p:nvSpPr>
        <p:spPr bwMode="auto">
          <a:xfrm>
            <a:off x="311162" y="2506810"/>
            <a:ext cx="1862445" cy="638231"/>
          </a:xfrm>
          <a:prstGeom prst="rightArrow">
            <a:avLst>
              <a:gd name="adj1" fmla="val 50000"/>
              <a:gd name="adj2" fmla="val 44824"/>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pic>
        <p:nvPicPr>
          <p:cNvPr id="71" name="Immagine 70">
            <a:extLst>
              <a:ext uri="{FF2B5EF4-FFF2-40B4-BE49-F238E27FC236}">
                <a16:creationId xmlns:a16="http://schemas.microsoft.com/office/drawing/2014/main" xmlns="" id="{21082414-7AF5-445A-B651-1AD6817D11CE}"/>
              </a:ext>
            </a:extLst>
          </p:cNvPr>
          <p:cNvPicPr>
            <a:picLocks noChangeAspect="1"/>
          </p:cNvPicPr>
          <p:nvPr/>
        </p:nvPicPr>
        <p:blipFill>
          <a:blip r:embed="rId3">
            <a:duotone>
              <a:schemeClr val="accent3">
                <a:shade val="45000"/>
                <a:satMod val="135000"/>
              </a:schemeClr>
              <a:prstClr val="white"/>
            </a:duotone>
          </a:blip>
          <a:stretch>
            <a:fillRect/>
          </a:stretch>
        </p:blipFill>
        <p:spPr>
          <a:xfrm>
            <a:off x="601111" y="2413660"/>
            <a:ext cx="597149" cy="834789"/>
          </a:xfrm>
          <a:prstGeom prst="rect">
            <a:avLst/>
          </a:prstGeom>
        </p:spPr>
      </p:pic>
      <p:pic>
        <p:nvPicPr>
          <p:cNvPr id="2" name="Immagine 1">
            <a:extLst>
              <a:ext uri="{FF2B5EF4-FFF2-40B4-BE49-F238E27FC236}">
                <a16:creationId xmlns:a16="http://schemas.microsoft.com/office/drawing/2014/main" xmlns="" id="{AA90B799-4C13-4AD3-AE9E-A60CA97A7A02}"/>
              </a:ext>
            </a:extLst>
          </p:cNvPr>
          <p:cNvPicPr>
            <a:picLocks noChangeAspect="1"/>
          </p:cNvPicPr>
          <p:nvPr/>
        </p:nvPicPr>
        <p:blipFill>
          <a:blip r:embed="rId3"/>
          <a:stretch>
            <a:fillRect/>
          </a:stretch>
        </p:blipFill>
        <p:spPr>
          <a:xfrm>
            <a:off x="601111" y="2413660"/>
            <a:ext cx="597149" cy="834789"/>
          </a:xfrm>
          <a:prstGeom prst="rect">
            <a:avLst/>
          </a:prstGeom>
        </p:spPr>
      </p:pic>
      <p:pic>
        <p:nvPicPr>
          <p:cNvPr id="65" name="Immagine 64">
            <a:extLst>
              <a:ext uri="{FF2B5EF4-FFF2-40B4-BE49-F238E27FC236}">
                <a16:creationId xmlns:a16="http://schemas.microsoft.com/office/drawing/2014/main" xmlns="" id="{68DFD1E8-F28E-46DE-BADF-9C7B983599A3}"/>
              </a:ext>
            </a:extLst>
          </p:cNvPr>
          <p:cNvPicPr>
            <a:picLocks noChangeAspect="1"/>
          </p:cNvPicPr>
          <p:nvPr/>
        </p:nvPicPr>
        <p:blipFill>
          <a:blip r:embed="rId4">
            <a:clrChange>
              <a:clrFrom>
                <a:srgbClr val="F6F6F6"/>
              </a:clrFrom>
              <a:clrTo>
                <a:srgbClr val="F6F6F6">
                  <a:alpha val="0"/>
                </a:srgbClr>
              </a:clrTo>
            </a:clrChange>
          </a:blip>
          <a:stretch>
            <a:fillRect/>
          </a:stretch>
        </p:blipFill>
        <p:spPr>
          <a:xfrm>
            <a:off x="1564444" y="2381188"/>
            <a:ext cx="262497" cy="785740"/>
          </a:xfrm>
          <a:prstGeom prst="rect">
            <a:avLst/>
          </a:prstGeom>
        </p:spPr>
      </p:pic>
      <p:sp>
        <p:nvSpPr>
          <p:cNvPr id="29" name="Pentagono 28"/>
          <p:cNvSpPr/>
          <p:nvPr/>
        </p:nvSpPr>
        <p:spPr bwMode="auto">
          <a:xfrm>
            <a:off x="2141860" y="2421413"/>
            <a:ext cx="1503168" cy="734089"/>
          </a:xfrm>
          <a:prstGeom prst="homePlate">
            <a:avLst>
              <a:gd name="adj" fmla="val 18439"/>
            </a:avLst>
          </a:prstGeom>
          <a:solidFill>
            <a:schemeClr val="accent6">
              <a:lumMod val="75000"/>
            </a:schemeClr>
          </a:solidFill>
          <a:ln>
            <a:noFill/>
          </a:ln>
          <a:effectLst/>
          <a:extLst/>
        </p:spPr>
        <p:txBody>
          <a:bodyPr wrap="square" lIns="35981" tIns="53972" rIns="35981" bIns="53972" numCol="1" spcCol="72000" rtlCol="0" anchor="ctr">
            <a:noAutofit/>
          </a:bodyPr>
          <a:lstStyle/>
          <a:p>
            <a:pPr algn="ctr" defTabSz="913943" fontAlgn="base">
              <a:lnSpc>
                <a:spcPts val="1199"/>
              </a:lnSpc>
              <a:spcAft>
                <a:spcPct val="0"/>
              </a:spcAft>
              <a:defRPr/>
            </a:pPr>
            <a:r>
              <a:rPr lang="it-IT" sz="1399" b="1" dirty="0" err="1">
                <a:solidFill>
                  <a:srgbClr val="FFFFFF"/>
                </a:solidFill>
                <a:latin typeface="Arial" pitchFamily="34" charset="0"/>
                <a:ea typeface="ＭＳ Ｐゴシック" charset="-128"/>
              </a:rPr>
              <a:t>Product</a:t>
            </a:r>
            <a:r>
              <a:rPr lang="it-IT" sz="1399" b="1" dirty="0">
                <a:solidFill>
                  <a:srgbClr val="FFFFFF"/>
                </a:solidFill>
                <a:latin typeface="Arial" pitchFamily="34" charset="0"/>
                <a:ea typeface="ＭＳ Ｐゴシック" charset="-128"/>
              </a:rPr>
              <a:t> Design</a:t>
            </a:r>
          </a:p>
          <a:p>
            <a:pPr algn="ctr" defTabSz="913943" fontAlgn="base">
              <a:lnSpc>
                <a:spcPts val="1199"/>
              </a:lnSpc>
              <a:spcAft>
                <a:spcPct val="0"/>
              </a:spcAft>
              <a:defRPr/>
            </a:pPr>
            <a:r>
              <a:rPr lang="it-IT" sz="1399" b="1" dirty="0">
                <a:solidFill>
                  <a:srgbClr val="FFFFFF"/>
                </a:solidFill>
                <a:latin typeface="Arial" pitchFamily="34" charset="0"/>
                <a:ea typeface="ＭＳ Ｐゴシック" charset="-128"/>
              </a:rPr>
              <a:t>&amp; </a:t>
            </a:r>
            <a:r>
              <a:rPr lang="it-IT" sz="1399" b="1" dirty="0" err="1">
                <a:solidFill>
                  <a:srgbClr val="FFFFFF"/>
                </a:solidFill>
                <a:latin typeface="Arial" pitchFamily="34" charset="0"/>
                <a:ea typeface="ＭＳ Ｐゴシック" charset="-128"/>
              </a:rPr>
              <a:t>Feasibility</a:t>
            </a:r>
            <a:r>
              <a:rPr lang="it-IT" sz="1399" b="1" dirty="0">
                <a:solidFill>
                  <a:srgbClr val="FFFFFF"/>
                </a:solidFill>
                <a:latin typeface="Arial" pitchFamily="34" charset="0"/>
                <a:ea typeface="ＭＳ Ｐゴシック" charset="-128"/>
              </a:rPr>
              <a:t> </a:t>
            </a:r>
            <a:endParaRPr lang="en-US" sz="1399" dirty="0">
              <a:solidFill>
                <a:srgbClr val="FFFFFF"/>
              </a:solidFill>
              <a:latin typeface="Arial" pitchFamily="34" charset="0"/>
              <a:ea typeface="ＭＳ Ｐゴシック" charset="-128"/>
            </a:endParaRPr>
          </a:p>
        </p:txBody>
      </p:sp>
      <p:sp>
        <p:nvSpPr>
          <p:cNvPr id="30" name="Gallone 29"/>
          <p:cNvSpPr/>
          <p:nvPr/>
        </p:nvSpPr>
        <p:spPr bwMode="auto">
          <a:xfrm>
            <a:off x="3581270" y="2421413"/>
            <a:ext cx="1371507" cy="734089"/>
          </a:xfrm>
          <a:prstGeom prst="chevron">
            <a:avLst>
              <a:gd name="adj" fmla="val 16582"/>
            </a:avLst>
          </a:prstGeom>
          <a:solidFill>
            <a:schemeClr val="accent6">
              <a:lumMod val="75000"/>
            </a:schemeClr>
          </a:solidFill>
          <a:ln>
            <a:noFill/>
          </a:ln>
          <a:effectLst/>
          <a:extLst/>
        </p:spPr>
        <p:txBody>
          <a:bodyPr wrap="square" lIns="0" tIns="53972" rIns="0" bIns="53972" numCol="1" spcCol="72000" rtlCol="0" anchor="ctr">
            <a:noAutofit/>
          </a:bodyPr>
          <a:lstStyle/>
          <a:p>
            <a:pPr algn="ctr" defTabSz="913943" fontAlgn="base">
              <a:lnSpc>
                <a:spcPts val="1199"/>
              </a:lnSpc>
              <a:spcAft>
                <a:spcPct val="0"/>
              </a:spcAft>
              <a:defRPr/>
            </a:pPr>
            <a:r>
              <a:rPr lang="it-IT" sz="1399" b="1" dirty="0" err="1">
                <a:solidFill>
                  <a:srgbClr val="FFFFFF"/>
                </a:solidFill>
                <a:latin typeface="Arial" pitchFamily="34" charset="0"/>
                <a:ea typeface="ＭＳ Ｐゴシック" charset="-128"/>
              </a:rPr>
              <a:t>Process</a:t>
            </a:r>
            <a:r>
              <a:rPr lang="it-IT" sz="1399" b="1" dirty="0">
                <a:solidFill>
                  <a:srgbClr val="FFFFFF"/>
                </a:solidFill>
                <a:latin typeface="Arial" pitchFamily="34" charset="0"/>
                <a:ea typeface="ＭＳ Ｐゴシック" charset="-128"/>
              </a:rPr>
              <a:t> Planning &amp; </a:t>
            </a:r>
            <a:r>
              <a:rPr lang="it-IT" sz="1399" b="1" dirty="0" err="1">
                <a:solidFill>
                  <a:srgbClr val="FFFFFF"/>
                </a:solidFill>
                <a:latin typeface="Arial" pitchFamily="34" charset="0"/>
                <a:ea typeface="ＭＳ Ｐゴシック" charset="-128"/>
              </a:rPr>
              <a:t>Optimization</a:t>
            </a:r>
            <a:endParaRPr lang="en-US" sz="1399" dirty="0">
              <a:solidFill>
                <a:srgbClr val="FFFFFF"/>
              </a:solidFill>
              <a:latin typeface="Arial" pitchFamily="34" charset="0"/>
              <a:ea typeface="ＭＳ Ｐゴシック" charset="-128"/>
            </a:endParaRPr>
          </a:p>
        </p:txBody>
      </p:sp>
      <p:sp>
        <p:nvSpPr>
          <p:cNvPr id="33" name="Gallone 32"/>
          <p:cNvSpPr/>
          <p:nvPr/>
        </p:nvSpPr>
        <p:spPr bwMode="auto">
          <a:xfrm>
            <a:off x="4902432" y="2421413"/>
            <a:ext cx="1371507" cy="734089"/>
          </a:xfrm>
          <a:prstGeom prst="chevron">
            <a:avLst>
              <a:gd name="adj" fmla="val 16582"/>
            </a:avLst>
          </a:prstGeom>
          <a:solidFill>
            <a:schemeClr val="accent6">
              <a:lumMod val="75000"/>
            </a:schemeClr>
          </a:solidFill>
          <a:ln>
            <a:noFill/>
          </a:ln>
          <a:effectLst/>
          <a:extLst/>
        </p:spPr>
        <p:txBody>
          <a:bodyPr wrap="square" lIns="35981" tIns="53972" rIns="35981" bIns="53972" numCol="1" spcCol="72000" rtlCol="0" anchor="ctr">
            <a:noAutofit/>
          </a:bodyPr>
          <a:lstStyle/>
          <a:p>
            <a:pPr algn="ctr" defTabSz="913943" fontAlgn="base">
              <a:lnSpc>
                <a:spcPts val="1199"/>
              </a:lnSpc>
              <a:spcAft>
                <a:spcPct val="0"/>
              </a:spcAft>
              <a:defRPr/>
            </a:pPr>
            <a:r>
              <a:rPr lang="it-IT" sz="1399" b="1" dirty="0">
                <a:solidFill>
                  <a:srgbClr val="FFFFFF"/>
                </a:solidFill>
                <a:latin typeface="Arial" pitchFamily="34" charset="0"/>
                <a:ea typeface="ＭＳ Ｐゴシック" charset="-128"/>
              </a:rPr>
              <a:t>Production  </a:t>
            </a:r>
            <a:r>
              <a:rPr lang="it-IT" sz="1399" b="1" dirty="0" err="1">
                <a:solidFill>
                  <a:srgbClr val="FFFFFF"/>
                </a:solidFill>
                <a:latin typeface="Arial" pitchFamily="34" charset="0"/>
                <a:ea typeface="ＭＳ Ｐゴシック" charset="-128"/>
              </a:rPr>
              <a:t>Engineering</a:t>
            </a:r>
            <a:endParaRPr lang="en-US" sz="1399" dirty="0">
              <a:solidFill>
                <a:srgbClr val="FFFFFF"/>
              </a:solidFill>
              <a:latin typeface="Arial" pitchFamily="34" charset="0"/>
              <a:ea typeface="ＭＳ Ｐゴシック" charset="-128"/>
            </a:endParaRPr>
          </a:p>
        </p:txBody>
      </p:sp>
      <p:sp>
        <p:nvSpPr>
          <p:cNvPr id="35" name="Gallone 34"/>
          <p:cNvSpPr/>
          <p:nvPr/>
        </p:nvSpPr>
        <p:spPr bwMode="auto">
          <a:xfrm>
            <a:off x="6216887" y="2421413"/>
            <a:ext cx="1371507" cy="734089"/>
          </a:xfrm>
          <a:prstGeom prst="chevron">
            <a:avLst>
              <a:gd name="adj" fmla="val 16582"/>
            </a:avLst>
          </a:prstGeom>
          <a:solidFill>
            <a:srgbClr val="005F87"/>
          </a:solidFill>
          <a:ln>
            <a:noFill/>
          </a:ln>
          <a:effectLst/>
          <a:extLst/>
        </p:spPr>
        <p:txBody>
          <a:bodyPr wrap="square" lIns="35981" tIns="53972" rIns="35981" bIns="53972" numCol="1" spcCol="72000" rtlCol="0" anchor="ctr">
            <a:noAutofit/>
          </a:bodyPr>
          <a:lstStyle/>
          <a:p>
            <a:pPr algn="ctr" defTabSz="913943" fontAlgn="base">
              <a:lnSpc>
                <a:spcPts val="1199"/>
              </a:lnSpc>
              <a:spcAft>
                <a:spcPct val="0"/>
              </a:spcAft>
              <a:defRPr/>
            </a:pPr>
            <a:r>
              <a:rPr lang="it-IT" sz="1399" b="1" dirty="0">
                <a:solidFill>
                  <a:srgbClr val="FFFFFF"/>
                </a:solidFill>
                <a:latin typeface="Arial" pitchFamily="34" charset="0"/>
                <a:ea typeface="ＭＳ Ｐゴシック" charset="-128"/>
              </a:rPr>
              <a:t>Production</a:t>
            </a:r>
            <a:endParaRPr lang="en-US" sz="1399" dirty="0">
              <a:solidFill>
                <a:srgbClr val="FFFFFF"/>
              </a:solidFill>
              <a:latin typeface="Arial" pitchFamily="34" charset="0"/>
              <a:ea typeface="ＭＳ Ｐゴシック" charset="-128"/>
            </a:endParaRPr>
          </a:p>
        </p:txBody>
      </p:sp>
      <p:sp>
        <p:nvSpPr>
          <p:cNvPr id="37" name="Gallone 36"/>
          <p:cNvSpPr/>
          <p:nvPr/>
        </p:nvSpPr>
        <p:spPr bwMode="auto">
          <a:xfrm>
            <a:off x="7531344" y="2421413"/>
            <a:ext cx="1371507" cy="734089"/>
          </a:xfrm>
          <a:prstGeom prst="chevron">
            <a:avLst>
              <a:gd name="adj" fmla="val 16582"/>
            </a:avLst>
          </a:prstGeom>
          <a:solidFill>
            <a:srgbClr val="005F8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35981" tIns="53972" rIns="35981" bIns="53972" numCol="1" spcCol="72000" rtlCol="0" anchor="ctr">
            <a:noAutofit/>
          </a:bodyPr>
          <a:lstStyle/>
          <a:p>
            <a:pPr algn="ctr" defTabSz="913943" fontAlgn="base">
              <a:lnSpc>
                <a:spcPts val="1199"/>
              </a:lnSpc>
              <a:spcAft>
                <a:spcPct val="0"/>
              </a:spcAft>
              <a:defRPr/>
            </a:pPr>
            <a:r>
              <a:rPr lang="it-IT" sz="1399" b="1" dirty="0">
                <a:solidFill>
                  <a:srgbClr val="FFFFFF"/>
                </a:solidFill>
                <a:latin typeface="Arial" pitchFamily="34" charset="0"/>
                <a:ea typeface="ＭＳ Ｐゴシック" charset="-128"/>
              </a:rPr>
              <a:t>Service</a:t>
            </a:r>
            <a:endParaRPr lang="en-US" sz="1399" dirty="0">
              <a:solidFill>
                <a:srgbClr val="FFFFFF"/>
              </a:solidFill>
              <a:latin typeface="Arial" pitchFamily="34" charset="0"/>
              <a:ea typeface="ＭＳ Ｐゴシック" charset="-128"/>
            </a:endParaRPr>
          </a:p>
        </p:txBody>
      </p:sp>
      <p:grpSp>
        <p:nvGrpSpPr>
          <p:cNvPr id="18" name="Gruppo 17"/>
          <p:cNvGrpSpPr/>
          <p:nvPr/>
        </p:nvGrpSpPr>
        <p:grpSpPr>
          <a:xfrm>
            <a:off x="2141860" y="1682036"/>
            <a:ext cx="5075848" cy="4640929"/>
            <a:chOff x="410543" y="1681126"/>
            <a:chExt cx="5078492" cy="4643346"/>
          </a:xfrm>
        </p:grpSpPr>
        <p:cxnSp>
          <p:nvCxnSpPr>
            <p:cNvPr id="52" name="Connettore 1 51"/>
            <p:cNvCxnSpPr/>
            <p:nvPr/>
          </p:nvCxnSpPr>
          <p:spPr bwMode="auto">
            <a:xfrm>
              <a:off x="410543" y="1811206"/>
              <a:ext cx="0" cy="4397292"/>
            </a:xfrm>
            <a:prstGeom prst="line">
              <a:avLst/>
            </a:prstGeom>
            <a:solidFill>
              <a:schemeClr val="tx2"/>
            </a:solidFill>
            <a:ln w="9525" cap="flat" cmpd="sng" algn="ctr">
              <a:solidFill>
                <a:srgbClr val="005F87"/>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7" name="Gruppo 16"/>
            <p:cNvGrpSpPr/>
            <p:nvPr/>
          </p:nvGrpSpPr>
          <p:grpSpPr>
            <a:xfrm>
              <a:off x="410543" y="1681126"/>
              <a:ext cx="5078492" cy="4643346"/>
              <a:chOff x="410543" y="1681126"/>
              <a:chExt cx="5078492" cy="4643346"/>
            </a:xfrm>
          </p:grpSpPr>
          <p:grpSp>
            <p:nvGrpSpPr>
              <p:cNvPr id="57" name="Gruppo 59"/>
              <p:cNvGrpSpPr/>
              <p:nvPr/>
            </p:nvGrpSpPr>
            <p:grpSpPr>
              <a:xfrm>
                <a:off x="410543" y="1681126"/>
                <a:ext cx="4680520" cy="4527372"/>
                <a:chOff x="410543" y="1559890"/>
                <a:chExt cx="4680520" cy="4527372"/>
              </a:xfrm>
            </p:grpSpPr>
            <p:cxnSp>
              <p:nvCxnSpPr>
                <p:cNvPr id="67" name="Connettore 1 66"/>
                <p:cNvCxnSpPr/>
                <p:nvPr/>
              </p:nvCxnSpPr>
              <p:spPr bwMode="auto">
                <a:xfrm>
                  <a:off x="5091063" y="1559890"/>
                  <a:ext cx="0" cy="4527372"/>
                </a:xfrm>
                <a:prstGeom prst="line">
                  <a:avLst/>
                </a:prstGeom>
                <a:solidFill>
                  <a:schemeClr val="tx2"/>
                </a:solidFill>
                <a:ln w="28575" cap="flat" cmpd="sng" algn="ctr">
                  <a:solidFill>
                    <a:srgbClr val="005F87"/>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68" name="Gruppo 52"/>
                <p:cNvGrpSpPr/>
                <p:nvPr/>
              </p:nvGrpSpPr>
              <p:grpSpPr>
                <a:xfrm>
                  <a:off x="410543" y="5682153"/>
                  <a:ext cx="4321797" cy="260328"/>
                  <a:chOff x="410543" y="5682153"/>
                  <a:chExt cx="4321797" cy="260328"/>
                </a:xfrm>
              </p:grpSpPr>
              <p:cxnSp>
                <p:nvCxnSpPr>
                  <p:cNvPr id="69" name="Connettore 2 68"/>
                  <p:cNvCxnSpPr/>
                  <p:nvPr/>
                </p:nvCxnSpPr>
                <p:spPr bwMode="auto">
                  <a:xfrm>
                    <a:off x="410543" y="5805264"/>
                    <a:ext cx="4321797" cy="0"/>
                  </a:xfrm>
                  <a:prstGeom prst="straightConnector1">
                    <a:avLst/>
                  </a:prstGeom>
                  <a:solidFill>
                    <a:schemeClr val="tx2"/>
                  </a:solidFill>
                  <a:ln w="9525" cap="flat" cmpd="sng" algn="ctr">
                    <a:solidFill>
                      <a:srgbClr val="005F87"/>
                    </a:solidFill>
                    <a:prstDash val="solid"/>
                    <a:round/>
                    <a:headEnd type="arrow" w="med" len="med"/>
                    <a:tailEnd type="arrow"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70" name="Rettangolo 69"/>
                  <p:cNvSpPr/>
                  <p:nvPr/>
                </p:nvSpPr>
                <p:spPr>
                  <a:xfrm>
                    <a:off x="1180857" y="5682153"/>
                    <a:ext cx="1821974" cy="260328"/>
                  </a:xfrm>
                  <a:prstGeom prst="rect">
                    <a:avLst/>
                  </a:prstGeom>
                  <a:solidFill>
                    <a:schemeClr val="bg1"/>
                  </a:solidFill>
                </p:spPr>
                <p:txBody>
                  <a:bodyPr wrap="none">
                    <a:spAutoFit/>
                  </a:bodyPr>
                  <a:lstStyle/>
                  <a:p>
                    <a:pPr algn="ctr" defTabSz="913943" fontAlgn="base">
                      <a:lnSpc>
                        <a:spcPts val="1199"/>
                      </a:lnSpc>
                      <a:spcAft>
                        <a:spcPct val="0"/>
                      </a:spcAft>
                      <a:defRPr/>
                    </a:pPr>
                    <a:r>
                      <a:rPr lang="it-IT" sz="1799" b="1" dirty="0" err="1">
                        <a:solidFill>
                          <a:srgbClr val="005F87"/>
                        </a:solidFill>
                        <a:latin typeface="Arial" pitchFamily="34" charset="0"/>
                        <a:ea typeface="ＭＳ Ｐゴシック" charset="-128"/>
                      </a:rPr>
                      <a:t>Time</a:t>
                    </a:r>
                    <a:r>
                      <a:rPr lang="it-IT" sz="1799" b="1" dirty="0">
                        <a:solidFill>
                          <a:srgbClr val="005F87"/>
                        </a:solidFill>
                        <a:latin typeface="Arial" pitchFamily="34" charset="0"/>
                        <a:ea typeface="ＭＳ Ｐゴシック" charset="-128"/>
                      </a:rPr>
                      <a:t> </a:t>
                    </a:r>
                    <a:r>
                      <a:rPr lang="it-IT" sz="1799" b="1" dirty="0" err="1">
                        <a:solidFill>
                          <a:srgbClr val="005F87"/>
                        </a:solidFill>
                        <a:latin typeface="Arial" pitchFamily="34" charset="0"/>
                        <a:ea typeface="ＭＳ Ｐゴシック" charset="-128"/>
                      </a:rPr>
                      <a:t>to</a:t>
                    </a:r>
                    <a:r>
                      <a:rPr lang="it-IT" sz="1799" b="1" dirty="0">
                        <a:solidFill>
                          <a:srgbClr val="005F87"/>
                        </a:solidFill>
                        <a:latin typeface="Arial" pitchFamily="34" charset="0"/>
                        <a:ea typeface="ＭＳ Ｐゴシック" charset="-128"/>
                      </a:rPr>
                      <a:t> market</a:t>
                    </a:r>
                    <a:endParaRPr lang="en-US" sz="1799" dirty="0">
                      <a:solidFill>
                        <a:srgbClr val="005F87"/>
                      </a:solidFill>
                      <a:latin typeface="Arial" pitchFamily="34" charset="0"/>
                      <a:ea typeface="ＭＳ Ｐゴシック" charset="-128"/>
                    </a:endParaRPr>
                  </a:p>
                </p:txBody>
              </p:sp>
            </p:grpSp>
          </p:grpSp>
          <p:pic>
            <p:nvPicPr>
              <p:cNvPr id="73" name="Picture 2" descr="Risultati immagini per washing machine">
                <a:hlinkClick r:id="rId5"/>
              </p:cNvPr>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693090" y="5528527"/>
                <a:ext cx="795945" cy="795945"/>
              </a:xfrm>
              <a:prstGeom prst="rect">
                <a:avLst/>
              </a:prstGeom>
              <a:noFill/>
            </p:spPr>
          </p:pic>
        </p:grpSp>
      </p:grpSp>
      <p:grpSp>
        <p:nvGrpSpPr>
          <p:cNvPr id="88" name="Gruppo 87"/>
          <p:cNvGrpSpPr/>
          <p:nvPr/>
        </p:nvGrpSpPr>
        <p:grpSpPr>
          <a:xfrm>
            <a:off x="6422177" y="1654744"/>
            <a:ext cx="1140318" cy="4677012"/>
            <a:chOff x="2835288" y="1637932"/>
            <a:chExt cx="1140912" cy="4679448"/>
          </a:xfrm>
        </p:grpSpPr>
        <p:grpSp>
          <p:nvGrpSpPr>
            <p:cNvPr id="89" name="Gruppo 88"/>
            <p:cNvGrpSpPr/>
            <p:nvPr/>
          </p:nvGrpSpPr>
          <p:grpSpPr>
            <a:xfrm>
              <a:off x="2835288" y="1637932"/>
              <a:ext cx="781762" cy="4679448"/>
              <a:chOff x="2835288" y="1637932"/>
              <a:chExt cx="781762" cy="4679448"/>
            </a:xfrm>
          </p:grpSpPr>
          <p:cxnSp>
            <p:nvCxnSpPr>
              <p:cNvPr id="95" name="Connettore 1 94"/>
              <p:cNvCxnSpPr/>
              <p:nvPr/>
            </p:nvCxnSpPr>
            <p:spPr bwMode="auto">
              <a:xfrm>
                <a:off x="3229634" y="1637932"/>
                <a:ext cx="0" cy="4527372"/>
              </a:xfrm>
              <a:prstGeom prst="line">
                <a:avLst/>
              </a:prstGeom>
              <a:solidFill>
                <a:schemeClr val="tx2"/>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pic>
            <p:nvPicPr>
              <p:cNvPr id="96" name="Picture 2" descr="Risultati immagini per lavatrici colorate">
                <a:hlinkClick r:id="rId7"/>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35288" y="5535618"/>
                <a:ext cx="781762" cy="781762"/>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0" name="Gruppo 89"/>
            <p:cNvGrpSpPr/>
            <p:nvPr/>
          </p:nvGrpSpPr>
          <p:grpSpPr>
            <a:xfrm>
              <a:off x="3172553" y="5085184"/>
              <a:ext cx="803647" cy="1081408"/>
              <a:chOff x="6242612" y="4854388"/>
              <a:chExt cx="803647" cy="1081408"/>
            </a:xfrm>
          </p:grpSpPr>
          <p:sp>
            <p:nvSpPr>
              <p:cNvPr id="91" name="Arco 90"/>
              <p:cNvSpPr/>
              <p:nvPr/>
            </p:nvSpPr>
            <p:spPr bwMode="auto">
              <a:xfrm>
                <a:off x="6242612" y="4975412"/>
                <a:ext cx="682623"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92" name="Arco 91"/>
              <p:cNvSpPr/>
              <p:nvPr/>
            </p:nvSpPr>
            <p:spPr bwMode="auto">
              <a:xfrm>
                <a:off x="6242612" y="5085184"/>
                <a:ext cx="575251"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93" name="Arco 92"/>
              <p:cNvSpPr/>
              <p:nvPr/>
            </p:nvSpPr>
            <p:spPr bwMode="auto">
              <a:xfrm>
                <a:off x="6242612" y="5202388"/>
                <a:ext cx="466221"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94" name="Arco 93"/>
              <p:cNvSpPr/>
              <p:nvPr/>
            </p:nvSpPr>
            <p:spPr bwMode="auto">
              <a:xfrm>
                <a:off x="6242612" y="4854388"/>
                <a:ext cx="803647"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grpSp>
      </p:grpSp>
      <p:grpSp>
        <p:nvGrpSpPr>
          <p:cNvPr id="74" name="Gruppo 73"/>
          <p:cNvGrpSpPr/>
          <p:nvPr/>
        </p:nvGrpSpPr>
        <p:grpSpPr>
          <a:xfrm>
            <a:off x="6435315" y="5084322"/>
            <a:ext cx="1140318" cy="1231555"/>
            <a:chOff x="2835288" y="5085184"/>
            <a:chExt cx="1140912" cy="1232196"/>
          </a:xfrm>
        </p:grpSpPr>
        <p:pic>
          <p:nvPicPr>
            <p:cNvPr id="85" name="Picture 2" descr="Risultati immagini per lavatrici colorate">
              <a:hlinkClick r:id="rId7"/>
            </p:cNvPr>
            <p:cNvPicPr>
              <a:picLocks noChangeAspect="1" noChangeArrowheads="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xmlns="">
                    <a14:imgLayer r:embed="rId10">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2835288" y="5535618"/>
              <a:ext cx="781762" cy="78176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78" name="Gruppo 77"/>
            <p:cNvGrpSpPr/>
            <p:nvPr/>
          </p:nvGrpSpPr>
          <p:grpSpPr>
            <a:xfrm>
              <a:off x="3172553" y="5085184"/>
              <a:ext cx="803647" cy="1081408"/>
              <a:chOff x="6242612" y="4854388"/>
              <a:chExt cx="803647" cy="1081408"/>
            </a:xfrm>
          </p:grpSpPr>
          <p:sp>
            <p:nvSpPr>
              <p:cNvPr id="80" name="Arco 79"/>
              <p:cNvSpPr/>
              <p:nvPr/>
            </p:nvSpPr>
            <p:spPr bwMode="auto">
              <a:xfrm>
                <a:off x="6242612" y="4975412"/>
                <a:ext cx="682623"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81" name="Arco 80"/>
              <p:cNvSpPr/>
              <p:nvPr/>
            </p:nvSpPr>
            <p:spPr bwMode="auto">
              <a:xfrm>
                <a:off x="6242612" y="5085184"/>
                <a:ext cx="575251"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82" name="Arco 81"/>
              <p:cNvSpPr/>
              <p:nvPr/>
            </p:nvSpPr>
            <p:spPr bwMode="auto">
              <a:xfrm>
                <a:off x="6242612" y="5202388"/>
                <a:ext cx="466221"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83" name="Arco 82"/>
              <p:cNvSpPr/>
              <p:nvPr/>
            </p:nvSpPr>
            <p:spPr bwMode="auto">
              <a:xfrm>
                <a:off x="6242612" y="4854388"/>
                <a:ext cx="803647"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grpSp>
      </p:grpSp>
      <p:grpSp>
        <p:nvGrpSpPr>
          <p:cNvPr id="86" name="Gruppo 85"/>
          <p:cNvGrpSpPr/>
          <p:nvPr/>
        </p:nvGrpSpPr>
        <p:grpSpPr>
          <a:xfrm>
            <a:off x="6443738" y="5100201"/>
            <a:ext cx="1140318" cy="1231555"/>
            <a:chOff x="2835288" y="5085184"/>
            <a:chExt cx="1140912" cy="1232196"/>
          </a:xfrm>
        </p:grpSpPr>
        <p:pic>
          <p:nvPicPr>
            <p:cNvPr id="87" name="Picture 2" descr="Risultati immagini per lavatrici colorate">
              <a:hlinkClick r:id="rId7"/>
            </p:cNvPr>
            <p:cNvPicPr>
              <a:picLocks noChangeAspect="1" noChangeArrowheads="1"/>
            </p:cNvPicPr>
            <p:nvPr/>
          </p:nvPicPr>
          <p:blipFill>
            <a:blip r:embed="rId9">
              <a:clrChange>
                <a:clrFrom>
                  <a:srgbClr val="FFFFFF"/>
                </a:clrFrom>
                <a:clrTo>
                  <a:srgbClr val="FFFFFF">
                    <a:alpha val="0"/>
                  </a:srgbClr>
                </a:clrTo>
              </a:clrChange>
              <a:duotone>
                <a:schemeClr val="accent4">
                  <a:shade val="45000"/>
                  <a:satMod val="135000"/>
                </a:schemeClr>
                <a:prstClr val="white"/>
              </a:duotone>
              <a:extLst>
                <a:ext uri="{BEBA8EAE-BF5A-486C-A8C5-ECC9F3942E4B}">
                  <a14:imgProps xmlns:a14="http://schemas.microsoft.com/office/drawing/2010/main" xmlns="">
                    <a14:imgLayer r:embed="rId10">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2835288" y="5535618"/>
              <a:ext cx="781762" cy="78176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97" name="Gruppo 96"/>
            <p:cNvGrpSpPr/>
            <p:nvPr/>
          </p:nvGrpSpPr>
          <p:grpSpPr>
            <a:xfrm>
              <a:off x="3172553" y="5085184"/>
              <a:ext cx="803647" cy="1081408"/>
              <a:chOff x="6242612" y="4854388"/>
              <a:chExt cx="803647" cy="1081408"/>
            </a:xfrm>
          </p:grpSpPr>
          <p:sp>
            <p:nvSpPr>
              <p:cNvPr id="98" name="Arco 97"/>
              <p:cNvSpPr/>
              <p:nvPr/>
            </p:nvSpPr>
            <p:spPr bwMode="auto">
              <a:xfrm>
                <a:off x="6242612" y="4975412"/>
                <a:ext cx="682623"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99" name="Arco 98"/>
              <p:cNvSpPr/>
              <p:nvPr/>
            </p:nvSpPr>
            <p:spPr bwMode="auto">
              <a:xfrm>
                <a:off x="6242612" y="5085184"/>
                <a:ext cx="575251"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100" name="Arco 99"/>
              <p:cNvSpPr/>
              <p:nvPr/>
            </p:nvSpPr>
            <p:spPr bwMode="auto">
              <a:xfrm>
                <a:off x="6242612" y="5202388"/>
                <a:ext cx="466221"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sp>
            <p:nvSpPr>
              <p:cNvPr id="101" name="Arco 100"/>
              <p:cNvSpPr/>
              <p:nvPr/>
            </p:nvSpPr>
            <p:spPr bwMode="auto">
              <a:xfrm>
                <a:off x="6242612" y="4854388"/>
                <a:ext cx="803647" cy="733408"/>
              </a:xfrm>
              <a:prstGeom prst="arc">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defTabSz="913943" fontAlgn="base">
                  <a:spcBef>
                    <a:spcPct val="50000"/>
                  </a:spcBef>
                  <a:spcAft>
                    <a:spcPct val="0"/>
                  </a:spcAft>
                  <a:defRPr/>
                </a:pPr>
                <a:endParaRPr lang="en-US" sz="2399">
                  <a:solidFill>
                    <a:srgbClr val="000000"/>
                  </a:solidFill>
                  <a:latin typeface="Arial" charset="0"/>
                  <a:ea typeface="ヒラギノ角ゴ Pro W3" charset="0"/>
                </a:endParaRPr>
              </a:p>
            </p:txBody>
          </p:sp>
        </p:grpSp>
      </p:grpSp>
      <p:cxnSp>
        <p:nvCxnSpPr>
          <p:cNvPr id="103" name="Connettore 1 102"/>
          <p:cNvCxnSpPr/>
          <p:nvPr/>
        </p:nvCxnSpPr>
        <p:spPr bwMode="auto">
          <a:xfrm>
            <a:off x="2141859" y="1845649"/>
            <a:ext cx="0" cy="4395003"/>
          </a:xfrm>
          <a:prstGeom prst="line">
            <a:avLst/>
          </a:prstGeom>
          <a:solidFill>
            <a:schemeClr val="tx2"/>
          </a:solidFill>
          <a:ln w="9525" cap="flat" cmpd="sng" algn="ctr">
            <a:solidFill>
              <a:srgbClr val="005F87"/>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04" name="Gruppo 103"/>
          <p:cNvGrpSpPr/>
          <p:nvPr/>
        </p:nvGrpSpPr>
        <p:grpSpPr>
          <a:xfrm>
            <a:off x="2141860" y="5804027"/>
            <a:ext cx="2423483" cy="481291"/>
            <a:chOff x="410543" y="5805264"/>
            <a:chExt cx="2424745" cy="481542"/>
          </a:xfrm>
        </p:grpSpPr>
        <p:cxnSp>
          <p:nvCxnSpPr>
            <p:cNvPr id="105" name="Connettore 2 104"/>
            <p:cNvCxnSpPr/>
            <p:nvPr/>
          </p:nvCxnSpPr>
          <p:spPr bwMode="auto">
            <a:xfrm>
              <a:off x="410543" y="5935428"/>
              <a:ext cx="2424745" cy="0"/>
            </a:xfrm>
            <a:prstGeom prst="straightConnector1">
              <a:avLst/>
            </a:prstGeom>
            <a:solidFill>
              <a:schemeClr val="tx2"/>
            </a:solidFill>
            <a:ln w="9525" cap="flat" cmpd="sng" algn="ctr">
              <a:solidFill>
                <a:srgbClr val="C00000"/>
              </a:solidFill>
              <a:prstDash val="solid"/>
              <a:round/>
              <a:headEnd type="arrow" w="med" len="med"/>
              <a:tailEnd type="arrow"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06" name="Rettangolo 105"/>
            <p:cNvSpPr/>
            <p:nvPr/>
          </p:nvSpPr>
          <p:spPr>
            <a:xfrm>
              <a:off x="770584" y="5805264"/>
              <a:ext cx="1821974" cy="481542"/>
            </a:xfrm>
            <a:prstGeom prst="rect">
              <a:avLst/>
            </a:prstGeom>
            <a:solidFill>
              <a:schemeClr val="bg1"/>
            </a:solidFill>
          </p:spPr>
          <p:txBody>
            <a:bodyPr wrap="none">
              <a:spAutoFit/>
            </a:bodyPr>
            <a:lstStyle/>
            <a:p>
              <a:pPr algn="ctr" defTabSz="913943" fontAlgn="base">
                <a:lnSpc>
                  <a:spcPts val="1499"/>
                </a:lnSpc>
                <a:spcAft>
                  <a:spcPct val="0"/>
                </a:spcAft>
                <a:defRPr/>
              </a:pPr>
              <a:r>
                <a:rPr lang="it-IT" sz="1799" b="1" dirty="0">
                  <a:solidFill>
                    <a:srgbClr val="C00000"/>
                  </a:solidFill>
                  <a:latin typeface="Arial" pitchFamily="34" charset="0"/>
                  <a:ea typeface="ＭＳ Ｐゴシック" charset="-128"/>
                </a:rPr>
                <a:t>Time to market</a:t>
              </a:r>
            </a:p>
            <a:p>
              <a:pPr algn="ctr" defTabSz="913943" fontAlgn="base">
                <a:lnSpc>
                  <a:spcPts val="1499"/>
                </a:lnSpc>
                <a:spcAft>
                  <a:spcPct val="0"/>
                </a:spcAft>
                <a:defRPr/>
              </a:pPr>
              <a:r>
                <a:rPr lang="it-IT" sz="1799" b="1" dirty="0">
                  <a:solidFill>
                    <a:srgbClr val="C00000"/>
                  </a:solidFill>
                  <a:latin typeface="Arial" pitchFamily="34" charset="0"/>
                  <a:ea typeface="ＭＳ Ｐゴシック" charset="-128"/>
                </a:rPr>
                <a:t>PIU’ CORTO</a:t>
              </a:r>
              <a:endParaRPr lang="en-US" sz="1799" dirty="0">
                <a:solidFill>
                  <a:srgbClr val="C00000"/>
                </a:solidFill>
                <a:latin typeface="Arial" pitchFamily="34" charset="0"/>
                <a:ea typeface="ＭＳ Ｐゴシック" charset="-128"/>
              </a:endParaRPr>
            </a:p>
          </p:txBody>
        </p:sp>
      </p:grpSp>
      <p:pic>
        <p:nvPicPr>
          <p:cNvPr id="4" name="Immagine 3">
            <a:extLst>
              <a:ext uri="{FF2B5EF4-FFF2-40B4-BE49-F238E27FC236}">
                <a16:creationId xmlns:a16="http://schemas.microsoft.com/office/drawing/2014/main" xmlns="" id="{98A128E7-AA55-4692-B8BD-9072FBCE0239}"/>
              </a:ext>
            </a:extLst>
          </p:cNvPr>
          <p:cNvPicPr>
            <a:picLocks noChangeAspect="1"/>
          </p:cNvPicPr>
          <p:nvPr/>
        </p:nvPicPr>
        <p:blipFill>
          <a:blip r:embed="rId11">
            <a:duotone>
              <a:prstClr val="black"/>
              <a:schemeClr val="accent6">
                <a:tint val="45000"/>
                <a:satMod val="400000"/>
              </a:schemeClr>
            </a:duotone>
          </a:blip>
          <a:stretch>
            <a:fillRect/>
          </a:stretch>
        </p:blipFill>
        <p:spPr>
          <a:xfrm>
            <a:off x="2226259" y="1340700"/>
            <a:ext cx="1218671" cy="1048057"/>
          </a:xfrm>
          <a:prstGeom prst="rect">
            <a:avLst/>
          </a:prstGeom>
        </p:spPr>
      </p:pic>
      <p:pic>
        <p:nvPicPr>
          <p:cNvPr id="5" name="Immagine 4">
            <a:extLst>
              <a:ext uri="{FF2B5EF4-FFF2-40B4-BE49-F238E27FC236}">
                <a16:creationId xmlns:a16="http://schemas.microsoft.com/office/drawing/2014/main" xmlns="" id="{7CB98A7F-18F4-4DF5-AE18-582666B4C3AD}"/>
              </a:ext>
            </a:extLst>
          </p:cNvPr>
          <p:cNvPicPr>
            <a:picLocks noChangeAspect="1"/>
          </p:cNvPicPr>
          <p:nvPr/>
        </p:nvPicPr>
        <p:blipFill>
          <a:blip r:embed="rId12">
            <a:duotone>
              <a:prstClr val="black"/>
              <a:schemeClr val="accent6">
                <a:tint val="45000"/>
                <a:satMod val="400000"/>
              </a:schemeClr>
            </a:duotone>
          </a:blip>
          <a:stretch>
            <a:fillRect/>
          </a:stretch>
        </p:blipFill>
        <p:spPr>
          <a:xfrm>
            <a:off x="3545285" y="1296317"/>
            <a:ext cx="1115084" cy="1108990"/>
          </a:xfrm>
          <a:prstGeom prst="rect">
            <a:avLst/>
          </a:prstGeom>
        </p:spPr>
      </p:pic>
      <p:pic>
        <p:nvPicPr>
          <p:cNvPr id="14" name="Immagine 13">
            <a:extLst>
              <a:ext uri="{FF2B5EF4-FFF2-40B4-BE49-F238E27FC236}">
                <a16:creationId xmlns:a16="http://schemas.microsoft.com/office/drawing/2014/main" xmlns="" id="{203235D6-823E-475D-AC93-BB55E83CED73}"/>
              </a:ext>
            </a:extLst>
          </p:cNvPr>
          <p:cNvPicPr>
            <a:picLocks noChangeAspect="1"/>
          </p:cNvPicPr>
          <p:nvPr/>
        </p:nvPicPr>
        <p:blipFill>
          <a:blip r:embed="rId13">
            <a:duotone>
              <a:prstClr val="black"/>
              <a:schemeClr val="accent6">
                <a:tint val="45000"/>
                <a:satMod val="400000"/>
              </a:schemeClr>
            </a:duotone>
          </a:blip>
          <a:stretch>
            <a:fillRect/>
          </a:stretch>
        </p:blipFill>
        <p:spPr>
          <a:xfrm>
            <a:off x="4859532" y="1272960"/>
            <a:ext cx="1236951" cy="1236951"/>
          </a:xfrm>
          <a:prstGeom prst="rect">
            <a:avLst/>
          </a:prstGeom>
        </p:spPr>
      </p:pic>
      <p:pic>
        <p:nvPicPr>
          <p:cNvPr id="20" name="Immagine 19">
            <a:extLst>
              <a:ext uri="{FF2B5EF4-FFF2-40B4-BE49-F238E27FC236}">
                <a16:creationId xmlns:a16="http://schemas.microsoft.com/office/drawing/2014/main" xmlns="" id="{E782E170-6AD9-4609-9729-E8F2D8A71B61}"/>
              </a:ext>
            </a:extLst>
          </p:cNvPr>
          <p:cNvPicPr>
            <a:picLocks noChangeAspect="1"/>
          </p:cNvPicPr>
          <p:nvPr/>
        </p:nvPicPr>
        <p:blipFill>
          <a:blip r:embed="rId14">
            <a:duotone>
              <a:prstClr val="black"/>
              <a:schemeClr val="accent5">
                <a:tint val="45000"/>
                <a:satMod val="400000"/>
              </a:schemeClr>
            </a:duotone>
          </a:blip>
          <a:stretch>
            <a:fillRect/>
          </a:stretch>
        </p:blipFill>
        <p:spPr>
          <a:xfrm>
            <a:off x="6161542" y="1340701"/>
            <a:ext cx="1336537" cy="1109578"/>
          </a:xfrm>
          <a:prstGeom prst="rect">
            <a:avLst/>
          </a:prstGeom>
        </p:spPr>
      </p:pic>
      <p:pic>
        <p:nvPicPr>
          <p:cNvPr id="21" name="Immagine 20">
            <a:extLst>
              <a:ext uri="{FF2B5EF4-FFF2-40B4-BE49-F238E27FC236}">
                <a16:creationId xmlns:a16="http://schemas.microsoft.com/office/drawing/2014/main" xmlns="" id="{5FE6B55C-B4B4-4709-940A-C788CB7B7C2D}"/>
              </a:ext>
            </a:extLst>
          </p:cNvPr>
          <p:cNvPicPr>
            <a:picLocks noChangeAspect="1"/>
          </p:cNvPicPr>
          <p:nvPr/>
        </p:nvPicPr>
        <p:blipFill>
          <a:blip r:embed="rId15">
            <a:duotone>
              <a:prstClr val="black"/>
              <a:schemeClr val="accent5">
                <a:tint val="45000"/>
                <a:satMod val="400000"/>
              </a:schemeClr>
            </a:duotone>
          </a:blip>
          <a:stretch>
            <a:fillRect/>
          </a:stretch>
        </p:blipFill>
        <p:spPr>
          <a:xfrm>
            <a:off x="7584056" y="1352173"/>
            <a:ext cx="1194298" cy="1078524"/>
          </a:xfrm>
          <a:prstGeom prst="rect">
            <a:avLst/>
          </a:prstGeom>
        </p:spPr>
      </p:pic>
      <p:pic>
        <p:nvPicPr>
          <p:cNvPr id="61" name="Immagine 60">
            <a:extLst>
              <a:ext uri="{FF2B5EF4-FFF2-40B4-BE49-F238E27FC236}">
                <a16:creationId xmlns:a16="http://schemas.microsoft.com/office/drawing/2014/main" xmlns="" id="{2B0F98C0-1612-40C1-A6FA-48CE559C957B}"/>
              </a:ext>
            </a:extLst>
          </p:cNvPr>
          <p:cNvPicPr>
            <a:picLocks noChangeAspect="1"/>
          </p:cNvPicPr>
          <p:nvPr/>
        </p:nvPicPr>
        <p:blipFill>
          <a:blip r:embed="rId16">
            <a:lum bright="70000" contrast="-70000"/>
          </a:blip>
          <a:stretch>
            <a:fillRect/>
          </a:stretch>
        </p:blipFill>
        <p:spPr>
          <a:xfrm>
            <a:off x="974726" y="2466929"/>
            <a:ext cx="843941" cy="832244"/>
          </a:xfrm>
          <a:prstGeom prst="rect">
            <a:avLst/>
          </a:prstGeom>
        </p:spPr>
      </p:pic>
      <p:pic>
        <p:nvPicPr>
          <p:cNvPr id="75" name="Immagine 74">
            <a:extLst>
              <a:ext uri="{FF2B5EF4-FFF2-40B4-BE49-F238E27FC236}">
                <a16:creationId xmlns:a16="http://schemas.microsoft.com/office/drawing/2014/main" xmlns="" id="{49D3A232-1BA3-40C1-B95E-1173F1063308}"/>
              </a:ext>
            </a:extLst>
          </p:cNvPr>
          <p:cNvPicPr>
            <a:picLocks noChangeAspect="1"/>
          </p:cNvPicPr>
          <p:nvPr/>
        </p:nvPicPr>
        <p:blipFill>
          <a:blip r:embed="rId16">
            <a:duotone>
              <a:schemeClr val="accent5">
                <a:shade val="45000"/>
                <a:satMod val="135000"/>
              </a:schemeClr>
              <a:prstClr val="white"/>
            </a:duotone>
          </a:blip>
          <a:stretch>
            <a:fillRect/>
          </a:stretch>
        </p:blipFill>
        <p:spPr>
          <a:xfrm>
            <a:off x="974726" y="2466929"/>
            <a:ext cx="843941" cy="832244"/>
          </a:xfrm>
          <a:prstGeom prst="rect">
            <a:avLst/>
          </a:prstGeom>
        </p:spPr>
      </p:pic>
      <p:pic>
        <p:nvPicPr>
          <p:cNvPr id="60" name="Immagine 59">
            <a:extLst>
              <a:ext uri="{FF2B5EF4-FFF2-40B4-BE49-F238E27FC236}">
                <a16:creationId xmlns:a16="http://schemas.microsoft.com/office/drawing/2014/main" xmlns="" id="{4C21EEF7-8632-4E41-BFA9-F7BF9FA0B43B}"/>
              </a:ext>
            </a:extLst>
          </p:cNvPr>
          <p:cNvPicPr>
            <a:picLocks noChangeAspect="1"/>
          </p:cNvPicPr>
          <p:nvPr/>
        </p:nvPicPr>
        <p:blipFill>
          <a:blip r:embed="rId16"/>
          <a:stretch>
            <a:fillRect/>
          </a:stretch>
        </p:blipFill>
        <p:spPr>
          <a:xfrm>
            <a:off x="974726" y="2466929"/>
            <a:ext cx="843941" cy="832244"/>
          </a:xfrm>
          <a:prstGeom prst="rect">
            <a:avLst/>
          </a:prstGeom>
        </p:spPr>
      </p:pic>
      <p:pic>
        <p:nvPicPr>
          <p:cNvPr id="64" name="Immagine 63">
            <a:extLst>
              <a:ext uri="{FF2B5EF4-FFF2-40B4-BE49-F238E27FC236}">
                <a16:creationId xmlns:a16="http://schemas.microsoft.com/office/drawing/2014/main" xmlns="" id="{1D706F06-6B12-45EB-A168-F5066030F90C}"/>
              </a:ext>
            </a:extLst>
          </p:cNvPr>
          <p:cNvPicPr>
            <a:picLocks noChangeAspect="1"/>
          </p:cNvPicPr>
          <p:nvPr/>
        </p:nvPicPr>
        <p:blipFill rotWithShape="1">
          <a:blip r:embed="rId17">
            <a:clrChange>
              <a:clrFrom>
                <a:srgbClr val="FFFFFF"/>
              </a:clrFrom>
              <a:clrTo>
                <a:srgbClr val="FFFFFF">
                  <a:alpha val="0"/>
                </a:srgbClr>
              </a:clrTo>
            </a:clrChange>
          </a:blip>
          <a:srcRect l="21348" r="20182"/>
          <a:stretch/>
        </p:blipFill>
        <p:spPr>
          <a:xfrm>
            <a:off x="-21493" y="2437796"/>
            <a:ext cx="645133" cy="832244"/>
          </a:xfrm>
          <a:prstGeom prst="rect">
            <a:avLst/>
          </a:prstGeom>
        </p:spPr>
      </p:pic>
      <p:pic>
        <p:nvPicPr>
          <p:cNvPr id="6" name="Immagine 5">
            <a:extLst>
              <a:ext uri="{FF2B5EF4-FFF2-40B4-BE49-F238E27FC236}">
                <a16:creationId xmlns:a16="http://schemas.microsoft.com/office/drawing/2014/main" xmlns="" id="{12831854-A8B7-4400-AAE9-8E4A96768F26}"/>
              </a:ext>
            </a:extLst>
          </p:cNvPr>
          <p:cNvPicPr>
            <a:picLocks noChangeAspect="1"/>
          </p:cNvPicPr>
          <p:nvPr/>
        </p:nvPicPr>
        <p:blipFill>
          <a:blip r:embed="rId18">
            <a:duotone>
              <a:schemeClr val="accent1">
                <a:shade val="45000"/>
                <a:satMod val="135000"/>
              </a:schemeClr>
              <a:prstClr val="white"/>
            </a:duotone>
          </a:blip>
          <a:stretch>
            <a:fillRect/>
          </a:stretch>
        </p:blipFill>
        <p:spPr>
          <a:xfrm>
            <a:off x="227474" y="2632652"/>
            <a:ext cx="744143" cy="830672"/>
          </a:xfrm>
          <a:prstGeom prst="rect">
            <a:avLst/>
          </a:prstGeom>
        </p:spPr>
      </p:pic>
      <p:pic>
        <p:nvPicPr>
          <p:cNvPr id="63" name="Immagine 62">
            <a:extLst>
              <a:ext uri="{FF2B5EF4-FFF2-40B4-BE49-F238E27FC236}">
                <a16:creationId xmlns:a16="http://schemas.microsoft.com/office/drawing/2014/main" xmlns="" id="{9F55D31F-9F8F-462B-9DBA-51196BCB3253}"/>
              </a:ext>
            </a:extLst>
          </p:cNvPr>
          <p:cNvPicPr>
            <a:picLocks noChangeAspect="1"/>
          </p:cNvPicPr>
          <p:nvPr/>
        </p:nvPicPr>
        <p:blipFill rotWithShape="1">
          <a:blip r:embed="rId19">
            <a:clrChange>
              <a:clrFrom>
                <a:srgbClr val="FEFEFE"/>
              </a:clrFrom>
              <a:clrTo>
                <a:srgbClr val="FEFEFE">
                  <a:alpha val="0"/>
                </a:srgbClr>
              </a:clrTo>
            </a:clrChange>
          </a:blip>
          <a:srcRect l="54344"/>
          <a:stretch/>
        </p:blipFill>
        <p:spPr>
          <a:xfrm>
            <a:off x="227474" y="2632742"/>
            <a:ext cx="745640" cy="832244"/>
          </a:xfrm>
          <a:prstGeom prst="rect">
            <a:avLst/>
          </a:prstGeom>
        </p:spPr>
      </p:pic>
      <p:grpSp>
        <p:nvGrpSpPr>
          <p:cNvPr id="72" name="Gruppo 39">
            <a:extLst>
              <a:ext uri="{FF2B5EF4-FFF2-40B4-BE49-F238E27FC236}">
                <a16:creationId xmlns:a16="http://schemas.microsoft.com/office/drawing/2014/main" xmlns="" id="{6801AE91-CECC-4F57-9912-6535B75391EF}"/>
              </a:ext>
            </a:extLst>
          </p:cNvPr>
          <p:cNvGrpSpPr/>
          <p:nvPr/>
        </p:nvGrpSpPr>
        <p:grpSpPr>
          <a:xfrm>
            <a:off x="3415828" y="763176"/>
            <a:ext cx="3147981" cy="5443876"/>
            <a:chOff x="2790316" y="1508959"/>
            <a:chExt cx="3149621" cy="5446711"/>
          </a:xfrm>
        </p:grpSpPr>
        <p:sp>
          <p:nvSpPr>
            <p:cNvPr id="76" name="Rettangolo arrotondato 64">
              <a:extLst>
                <a:ext uri="{FF2B5EF4-FFF2-40B4-BE49-F238E27FC236}">
                  <a16:creationId xmlns:a16="http://schemas.microsoft.com/office/drawing/2014/main" xmlns="" id="{DDE3F22C-A435-4ED3-B4E3-4B752E627D73}"/>
                </a:ext>
              </a:extLst>
            </p:cNvPr>
            <p:cNvSpPr/>
            <p:nvPr/>
          </p:nvSpPr>
          <p:spPr bwMode="auto">
            <a:xfrm rot="2758100">
              <a:off x="881846" y="3417429"/>
              <a:ext cx="5446711" cy="1629772"/>
            </a:xfrm>
            <a:prstGeom prst="roundRect">
              <a:avLst>
                <a:gd name="adj" fmla="val 50000"/>
              </a:avLst>
            </a:prstGeom>
            <a:solidFill>
              <a:srgbClr val="C00000">
                <a:alpha val="16000"/>
              </a:srgbClr>
            </a:solidFill>
            <a:ln w="28575">
              <a:solidFill>
                <a:srgbClr val="C00000"/>
              </a:solid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en-US"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77" name="Rettangolo 76">
              <a:extLst>
                <a:ext uri="{FF2B5EF4-FFF2-40B4-BE49-F238E27FC236}">
                  <a16:creationId xmlns:a16="http://schemas.microsoft.com/office/drawing/2014/main" xmlns="" id="{BF22F049-9159-48EC-87FA-A181B7C20A82}"/>
                </a:ext>
              </a:extLst>
            </p:cNvPr>
            <p:cNvSpPr/>
            <p:nvPr/>
          </p:nvSpPr>
          <p:spPr>
            <a:xfrm rot="2696015">
              <a:off x="2844218" y="3460185"/>
              <a:ext cx="3095719" cy="369332"/>
            </a:xfrm>
            <a:prstGeom prst="rect">
              <a:avLst/>
            </a:prstGeom>
            <a:ln>
              <a:noFill/>
            </a:ln>
          </p:spPr>
          <p:txBody>
            <a:bodyPr wrap="none">
              <a:spAutoFit/>
            </a:bodyPr>
            <a:lstStyle/>
            <a:p>
              <a:pPr defTabSz="913943" fontAlgn="base">
                <a:spcBef>
                  <a:spcPct val="50000"/>
                </a:spcBef>
                <a:spcAft>
                  <a:spcPct val="0"/>
                </a:spcAft>
                <a:defRPr/>
              </a:pPr>
              <a:r>
                <a:rPr lang="it-IT" sz="1799" b="1" dirty="0">
                  <a:solidFill>
                    <a:srgbClr val="C00000"/>
                  </a:solidFill>
                  <a:latin typeface="Arial" pitchFamily="34" charset="0"/>
                  <a:ea typeface="ＭＳ Ｐゴシック" charset="-128"/>
                </a:rPr>
                <a:t>Collaborative </a:t>
              </a:r>
              <a:r>
                <a:rPr lang="it-IT" sz="1799" b="1" dirty="0" err="1">
                  <a:solidFill>
                    <a:srgbClr val="C00000"/>
                  </a:solidFill>
                  <a:latin typeface="Arial" pitchFamily="34" charset="0"/>
                  <a:ea typeface="ＭＳ Ｐゴシック" charset="-128"/>
                </a:rPr>
                <a:t>environment</a:t>
              </a:r>
              <a:endParaRPr lang="en-US" sz="1799" dirty="0">
                <a:solidFill>
                  <a:srgbClr val="C00000"/>
                </a:solidFill>
                <a:latin typeface="Arial" pitchFamily="34" charset="0"/>
                <a:ea typeface="ＭＳ Ｐゴシック" charset="-128"/>
              </a:endParaRPr>
            </a:p>
          </p:txBody>
        </p:sp>
      </p:grpSp>
      <p:sp>
        <p:nvSpPr>
          <p:cNvPr id="112" name="Freccia a destra 111">
            <a:extLst>
              <a:ext uri="{FF2B5EF4-FFF2-40B4-BE49-F238E27FC236}">
                <a16:creationId xmlns:a16="http://schemas.microsoft.com/office/drawing/2014/main" xmlns="" id="{D24A8130-43D6-492A-8533-C1DD73D45CE4}"/>
              </a:ext>
            </a:extLst>
          </p:cNvPr>
          <p:cNvSpPr/>
          <p:nvPr/>
        </p:nvSpPr>
        <p:spPr bwMode="auto">
          <a:xfrm flipH="1">
            <a:off x="7175558" y="5476718"/>
            <a:ext cx="2067687" cy="824816"/>
          </a:xfrm>
          <a:prstGeom prst="rightArrow">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107944" tIns="53972" rIns="107944" bIns="53972" numCol="1" spcCol="72000" rtlCol="0" fromWordArt="0" anchor="ctr" anchorCtr="0" forceAA="0" compatLnSpc="1">
            <a:prstTxWarp prst="textNoShape">
              <a:avLst/>
            </a:prstTxWarp>
            <a:noAutofit/>
          </a:bodyPr>
          <a:lstStyle/>
          <a:p>
            <a:pPr algn="ctr" defTabSz="913943" fontAlgn="base">
              <a:lnSpc>
                <a:spcPct val="110000"/>
              </a:lnSpc>
              <a:spcBef>
                <a:spcPct val="0"/>
              </a:spcBef>
              <a:spcAft>
                <a:spcPct val="0"/>
              </a:spcAft>
              <a:defRPr/>
            </a:pPr>
            <a:r>
              <a:rPr lang="en-US" sz="1599" b="1" dirty="0">
                <a:solidFill>
                  <a:schemeClr val="bg1"/>
                </a:solidFill>
                <a:latin typeface="Arial" pitchFamily="34" charset="0"/>
                <a:ea typeface="ＭＳ Ｐゴシック" charset="-128"/>
              </a:rPr>
              <a:t>Mass Production</a:t>
            </a:r>
          </a:p>
        </p:txBody>
      </p:sp>
      <p:sp>
        <p:nvSpPr>
          <p:cNvPr id="9" name="Rettangolo 8">
            <a:extLst>
              <a:ext uri="{FF2B5EF4-FFF2-40B4-BE49-F238E27FC236}">
                <a16:creationId xmlns:a16="http://schemas.microsoft.com/office/drawing/2014/main" xmlns="" id="{E4BA99B6-E5A5-4E3F-B777-8065FB3034A0}"/>
              </a:ext>
            </a:extLst>
          </p:cNvPr>
          <p:cNvSpPr/>
          <p:nvPr/>
        </p:nvSpPr>
        <p:spPr bwMode="auto">
          <a:xfrm>
            <a:off x="7189780" y="5432141"/>
            <a:ext cx="2288834" cy="899615"/>
          </a:xfrm>
          <a:prstGeom prst="rect">
            <a:avLst/>
          </a:prstGeom>
          <a:solidFill>
            <a:schemeClr val="bg1"/>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chemeClr val="bg1"/>
              </a:solidFill>
              <a:latin typeface="Arial"/>
              <a:ea typeface="Arial Unicode MS" panose="020B0604020202020204" pitchFamily="34" charset="-128"/>
              <a:cs typeface="Arial Unicode MS" panose="020B0604020202020204" pitchFamily="34" charset="-128"/>
            </a:endParaRPr>
          </a:p>
        </p:txBody>
      </p:sp>
      <p:sp>
        <p:nvSpPr>
          <p:cNvPr id="113" name="TextBox 1238">
            <a:extLst>
              <a:ext uri="{FF2B5EF4-FFF2-40B4-BE49-F238E27FC236}">
                <a16:creationId xmlns:a16="http://schemas.microsoft.com/office/drawing/2014/main" xmlns="" id="{4810CB32-74D4-47BE-825A-C31B4C2E4875}"/>
              </a:ext>
            </a:extLst>
          </p:cNvPr>
          <p:cNvSpPr txBox="1"/>
          <p:nvPr/>
        </p:nvSpPr>
        <p:spPr bwMode="gray">
          <a:xfrm>
            <a:off x="45164" y="3779428"/>
            <a:ext cx="1930224" cy="228845"/>
          </a:xfrm>
          <a:prstGeom prst="rect">
            <a:avLst/>
          </a:prstGeom>
          <a:noFill/>
        </p:spPr>
        <p:txBody>
          <a:bodyPr wrap="square" lIns="0" tIns="71963" rIns="0" bIns="0" rtlCol="0">
            <a:spAutoFit/>
          </a:bodyPr>
          <a:lstStyle/>
          <a:p>
            <a:pPr algn="ctr" defTabSz="913943" fontAlgn="base">
              <a:lnSpc>
                <a:spcPts val="1199"/>
              </a:lnSpc>
              <a:spcAft>
                <a:spcPct val="0"/>
              </a:spcAft>
              <a:defRPr/>
            </a:pPr>
            <a:r>
              <a:rPr lang="en-US" sz="1399" b="1" dirty="0">
                <a:solidFill>
                  <a:srgbClr val="C00000"/>
                </a:solidFill>
                <a:latin typeface="Arial" pitchFamily="34" charset="0"/>
                <a:ea typeface="ＭＳ Ｐゴシック" charset="-128"/>
              </a:rPr>
              <a:t>MENO PREVEDIBILE</a:t>
            </a:r>
          </a:p>
        </p:txBody>
      </p:sp>
      <p:sp>
        <p:nvSpPr>
          <p:cNvPr id="114" name="TextBox 1238">
            <a:extLst>
              <a:ext uri="{FF2B5EF4-FFF2-40B4-BE49-F238E27FC236}">
                <a16:creationId xmlns:a16="http://schemas.microsoft.com/office/drawing/2014/main" xmlns="" id="{B03F0C4A-474C-4DEF-A8BB-7FF70412122D}"/>
              </a:ext>
            </a:extLst>
          </p:cNvPr>
          <p:cNvSpPr txBox="1"/>
          <p:nvPr/>
        </p:nvSpPr>
        <p:spPr bwMode="gray">
          <a:xfrm>
            <a:off x="159154" y="3429983"/>
            <a:ext cx="1630009" cy="382654"/>
          </a:xfrm>
          <a:prstGeom prst="rect">
            <a:avLst/>
          </a:prstGeom>
          <a:noFill/>
        </p:spPr>
        <p:txBody>
          <a:bodyPr wrap="square" lIns="0" tIns="71963" rIns="0" bIns="0" rtlCol="0">
            <a:spAutoFit/>
          </a:bodyPr>
          <a:lstStyle/>
          <a:p>
            <a:pPr algn="ctr" defTabSz="913943" fontAlgn="base">
              <a:lnSpc>
                <a:spcPts val="1199"/>
              </a:lnSpc>
              <a:spcAft>
                <a:spcPct val="0"/>
              </a:spcAft>
              <a:defRPr/>
            </a:pPr>
            <a:r>
              <a:rPr lang="en-US" sz="1399" b="1" dirty="0">
                <a:solidFill>
                  <a:srgbClr val="000000"/>
                </a:solidFill>
                <a:latin typeface="Arial" pitchFamily="34" charset="0"/>
                <a:ea typeface="ＭＳ Ｐゴシック" charset="-128"/>
              </a:rPr>
              <a:t>Customer Demand Forecasting</a:t>
            </a:r>
          </a:p>
        </p:txBody>
      </p:sp>
      <p:sp>
        <p:nvSpPr>
          <p:cNvPr id="84" name="Freccia a destra 83">
            <a:extLst>
              <a:ext uri="{FF2B5EF4-FFF2-40B4-BE49-F238E27FC236}">
                <a16:creationId xmlns:a16="http://schemas.microsoft.com/office/drawing/2014/main" xmlns="" id="{79A06241-C554-4D2B-A6E3-92053EDE066A}"/>
              </a:ext>
            </a:extLst>
          </p:cNvPr>
          <p:cNvSpPr/>
          <p:nvPr/>
        </p:nvSpPr>
        <p:spPr bwMode="auto">
          <a:xfrm flipH="1">
            <a:off x="6599794" y="5663104"/>
            <a:ext cx="2947389" cy="824816"/>
          </a:xfrm>
          <a:prstGeom prst="rightArrow">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107944" tIns="53972" rIns="107944" bIns="53972" numCol="1" spcCol="72000" rtlCol="0" fromWordArt="0" anchor="ctr" anchorCtr="0" forceAA="0" compatLnSpc="1">
            <a:prstTxWarp prst="textNoShape">
              <a:avLst/>
            </a:prstTxWarp>
            <a:noAutofit/>
          </a:bodyPr>
          <a:lstStyle/>
          <a:p>
            <a:pPr algn="ctr" defTabSz="913943" fontAlgn="base">
              <a:lnSpc>
                <a:spcPct val="110000"/>
              </a:lnSpc>
              <a:spcBef>
                <a:spcPct val="0"/>
              </a:spcBef>
              <a:spcAft>
                <a:spcPct val="0"/>
              </a:spcAft>
              <a:defRPr/>
            </a:pPr>
            <a:r>
              <a:rPr lang="en-US" sz="1599" b="1" dirty="0">
                <a:solidFill>
                  <a:schemeClr val="bg1"/>
                </a:solidFill>
                <a:latin typeface="Arial" pitchFamily="34" charset="0"/>
                <a:ea typeface="ＭＳ Ｐゴシック" charset="-128"/>
              </a:rPr>
              <a:t>MASS CUSTOMIZATION</a:t>
            </a:r>
          </a:p>
        </p:txBody>
      </p:sp>
      <p:sp>
        <p:nvSpPr>
          <p:cNvPr id="118" name="Rettangolo 117">
            <a:extLst>
              <a:ext uri="{FF2B5EF4-FFF2-40B4-BE49-F238E27FC236}">
                <a16:creationId xmlns:a16="http://schemas.microsoft.com/office/drawing/2014/main" xmlns="" id="{95C32461-FD73-4E9C-A0B7-7C138E04CCF2}"/>
              </a:ext>
            </a:extLst>
          </p:cNvPr>
          <p:cNvSpPr/>
          <p:nvPr/>
        </p:nvSpPr>
        <p:spPr>
          <a:xfrm>
            <a:off x="7792158" y="3957826"/>
            <a:ext cx="4253394" cy="1117673"/>
          </a:xfrm>
          <a:prstGeom prst="rect">
            <a:avLst/>
          </a:prstGeom>
          <a:solidFill>
            <a:schemeClr val="accent1">
              <a:lumMod val="40000"/>
              <a:lumOff val="60000"/>
            </a:schemeClr>
          </a:solidFill>
        </p:spPr>
        <p:txBody>
          <a:bodyPr wrap="square">
            <a:spAutoFit/>
          </a:bodyPr>
          <a:lstStyle/>
          <a:p>
            <a:pPr defTabSz="913486" fontAlgn="base">
              <a:lnSpc>
                <a:spcPts val="1599"/>
              </a:lnSpc>
              <a:spcAft>
                <a:spcPct val="0"/>
              </a:spcAft>
              <a:defRPr/>
            </a:pPr>
            <a:r>
              <a:rPr lang="it-IT" sz="1399" dirty="0">
                <a:solidFill>
                  <a:srgbClr val="004669"/>
                </a:solidFill>
                <a:latin typeface="Arial" pitchFamily="34" charset="0"/>
                <a:ea typeface="ＭＳ Ｐゴシック" charset="-128"/>
              </a:rPr>
              <a:t>che chiedono sempre più </a:t>
            </a:r>
          </a:p>
          <a:p>
            <a:pPr marL="285607" indent="-285607" defTabSz="913486" fontAlgn="base">
              <a:lnSpc>
                <a:spcPts val="1599"/>
              </a:lnSpc>
              <a:spcAft>
                <a:spcPct val="0"/>
              </a:spcAft>
              <a:buFont typeface="Arial" panose="020B0604020202020204" pitchFamily="34" charset="0"/>
              <a:buChar char="•"/>
              <a:defRPr/>
            </a:pPr>
            <a:r>
              <a:rPr lang="it-IT" sz="1399" b="1" dirty="0">
                <a:solidFill>
                  <a:srgbClr val="004669"/>
                </a:solidFill>
                <a:latin typeface="Arial" pitchFamily="34" charset="0"/>
                <a:ea typeface="ＭＳ Ｐゴシック" charset="-128"/>
              </a:rPr>
              <a:t>prodotti molto diversificati e/o personalizzati</a:t>
            </a:r>
          </a:p>
          <a:p>
            <a:pPr marL="285607" indent="-285607" defTabSz="913486" fontAlgn="base">
              <a:lnSpc>
                <a:spcPts val="1599"/>
              </a:lnSpc>
              <a:spcAft>
                <a:spcPct val="0"/>
              </a:spcAft>
              <a:buFont typeface="Arial" panose="020B0604020202020204" pitchFamily="34" charset="0"/>
              <a:buChar char="•"/>
              <a:defRPr/>
            </a:pPr>
            <a:r>
              <a:rPr lang="it-IT" sz="1399" b="1" dirty="0">
                <a:solidFill>
                  <a:srgbClr val="004669"/>
                </a:solidFill>
                <a:latin typeface="Arial" pitchFamily="34" charset="0"/>
                <a:ea typeface="ＭＳ Ｐゴシック" charset="-128"/>
              </a:rPr>
              <a:t>con maggiori  tecnologici</a:t>
            </a:r>
          </a:p>
          <a:p>
            <a:pPr marL="285607" indent="-285607" defTabSz="913486" fontAlgn="base">
              <a:lnSpc>
                <a:spcPts val="1599"/>
              </a:lnSpc>
              <a:spcAft>
                <a:spcPct val="0"/>
              </a:spcAft>
              <a:buFont typeface="Arial" panose="020B0604020202020204" pitchFamily="34" charset="0"/>
              <a:buChar char="•"/>
              <a:defRPr/>
            </a:pPr>
            <a:r>
              <a:rPr lang="it-IT" sz="1399" b="1" dirty="0">
                <a:solidFill>
                  <a:srgbClr val="004669"/>
                </a:solidFill>
                <a:latin typeface="Arial" pitchFamily="34" charset="0"/>
                <a:ea typeface="ＭＳ Ｐゴシック" charset="-128"/>
              </a:rPr>
              <a:t>qualità elevata</a:t>
            </a:r>
          </a:p>
          <a:p>
            <a:pPr marL="285607" indent="-285607" defTabSz="913486" fontAlgn="base">
              <a:lnSpc>
                <a:spcPts val="1599"/>
              </a:lnSpc>
              <a:spcAft>
                <a:spcPct val="0"/>
              </a:spcAft>
              <a:buFont typeface="Arial" panose="020B0604020202020204" pitchFamily="34" charset="0"/>
              <a:buChar char="•"/>
              <a:defRPr/>
            </a:pPr>
            <a:r>
              <a:rPr lang="it-IT" sz="1399" b="1" dirty="0">
                <a:solidFill>
                  <a:srgbClr val="004669"/>
                </a:solidFill>
                <a:latin typeface="Arial" pitchFamily="34" charset="0"/>
                <a:ea typeface="ＭＳ Ｐゴシック" charset="-128"/>
              </a:rPr>
              <a:t>in quantità ridotte.</a:t>
            </a:r>
            <a:r>
              <a:rPr lang="it-IT" sz="1399" dirty="0">
                <a:solidFill>
                  <a:srgbClr val="004669"/>
                </a:solidFill>
                <a:latin typeface="Arial" pitchFamily="34" charset="0"/>
                <a:ea typeface="ＭＳ Ｐゴシック" charset="-128"/>
              </a:rPr>
              <a:t> </a:t>
            </a:r>
          </a:p>
        </p:txBody>
      </p:sp>
      <p:sp>
        <p:nvSpPr>
          <p:cNvPr id="8" name="Rettangolo 7">
            <a:extLst>
              <a:ext uri="{FF2B5EF4-FFF2-40B4-BE49-F238E27FC236}">
                <a16:creationId xmlns:a16="http://schemas.microsoft.com/office/drawing/2014/main" xmlns="" id="{57E77715-B0D2-4C97-931D-4509B44651F2}"/>
              </a:ext>
            </a:extLst>
          </p:cNvPr>
          <p:cNvSpPr/>
          <p:nvPr/>
        </p:nvSpPr>
        <p:spPr bwMode="auto">
          <a:xfrm>
            <a:off x="7493052" y="3213089"/>
            <a:ext cx="4687888" cy="1873250"/>
          </a:xfrm>
          <a:prstGeom prst="rect">
            <a:avLst/>
          </a:prstGeom>
          <a:solidFill>
            <a:schemeClr val="bg1"/>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20" name="Rettangolo 119">
            <a:extLst>
              <a:ext uri="{FF2B5EF4-FFF2-40B4-BE49-F238E27FC236}">
                <a16:creationId xmlns:a16="http://schemas.microsoft.com/office/drawing/2014/main" xmlns="" id="{9BEB12B6-8D0F-47F3-B37A-9082A3906E60}"/>
              </a:ext>
            </a:extLst>
          </p:cNvPr>
          <p:cNvSpPr/>
          <p:nvPr/>
        </p:nvSpPr>
        <p:spPr>
          <a:xfrm>
            <a:off x="5916074" y="3229920"/>
            <a:ext cx="6268358" cy="522948"/>
          </a:xfrm>
          <a:prstGeom prst="rect">
            <a:avLst/>
          </a:prstGeom>
          <a:solidFill>
            <a:schemeClr val="accent1">
              <a:lumMod val="40000"/>
              <a:lumOff val="60000"/>
            </a:schemeClr>
          </a:solidFill>
        </p:spPr>
        <p:txBody>
          <a:bodyPr wrap="square">
            <a:spAutoFit/>
          </a:bodyPr>
          <a:lstStyle/>
          <a:p>
            <a:pPr defTabSz="913486" fontAlgn="base">
              <a:spcBef>
                <a:spcPct val="50000"/>
              </a:spcBef>
              <a:spcAft>
                <a:spcPct val="0"/>
              </a:spcAft>
              <a:defRPr/>
            </a:pPr>
            <a:r>
              <a:rPr lang="en-US" sz="1399" dirty="0" err="1">
                <a:solidFill>
                  <a:srgbClr val="004669"/>
                </a:solidFill>
                <a:latin typeface="Arial" pitchFamily="34" charset="0"/>
                <a:ea typeface="ＭＳ Ｐゴシック" charset="-128"/>
              </a:rPr>
              <a:t>L’imperativo</a:t>
            </a:r>
            <a:r>
              <a:rPr lang="en-US" sz="1399" dirty="0">
                <a:solidFill>
                  <a:srgbClr val="004669"/>
                </a:solidFill>
                <a:latin typeface="Arial" pitchFamily="34" charset="0"/>
                <a:ea typeface="ＭＳ Ｐゴシック" charset="-128"/>
              </a:rPr>
              <a:t> è di “</a:t>
            </a:r>
            <a:r>
              <a:rPr lang="en-US" sz="1399" b="1" dirty="0" err="1">
                <a:solidFill>
                  <a:srgbClr val="004669"/>
                </a:solidFill>
                <a:latin typeface="Arial" pitchFamily="34" charset="0"/>
                <a:ea typeface="ＭＳ Ｐゴシック" charset="-128"/>
              </a:rPr>
              <a:t>flessibilizzare</a:t>
            </a:r>
            <a:r>
              <a:rPr lang="en-US" sz="1399" dirty="0">
                <a:solidFill>
                  <a:srgbClr val="004669"/>
                </a:solidFill>
                <a:latin typeface="Arial" pitchFamily="34" charset="0"/>
                <a:ea typeface="ＭＳ Ｐゴシック" charset="-128"/>
              </a:rPr>
              <a:t>” al </a:t>
            </a:r>
            <a:r>
              <a:rPr lang="en-US" sz="1399" dirty="0" err="1">
                <a:solidFill>
                  <a:srgbClr val="004669"/>
                </a:solidFill>
                <a:latin typeface="Arial" pitchFamily="34" charset="0"/>
                <a:ea typeface="ＭＳ Ｐゴシック" charset="-128"/>
              </a:rPr>
              <a:t>massimo</a:t>
            </a:r>
            <a:r>
              <a:rPr lang="en-US" sz="1399" dirty="0">
                <a:solidFill>
                  <a:srgbClr val="004669"/>
                </a:solidFill>
                <a:latin typeface="Arial" pitchFamily="34" charset="0"/>
                <a:ea typeface="ＭＳ Ｐゴシック" charset="-128"/>
              </a:rPr>
              <a:t> la </a:t>
            </a:r>
            <a:r>
              <a:rPr lang="en-US" sz="1399" dirty="0" err="1">
                <a:solidFill>
                  <a:srgbClr val="004669"/>
                </a:solidFill>
                <a:latin typeface="Arial" pitchFamily="34" charset="0"/>
                <a:ea typeface="ＭＳ Ｐゴシック" charset="-128"/>
              </a:rPr>
              <a:t>produzione</a:t>
            </a:r>
            <a:r>
              <a:rPr lang="en-US" sz="1399" dirty="0">
                <a:solidFill>
                  <a:srgbClr val="004669"/>
                </a:solidFill>
                <a:latin typeface="Arial" pitchFamily="34" charset="0"/>
                <a:ea typeface="ＭＳ Ｐゴシック" charset="-128"/>
              </a:rPr>
              <a:t> per </a:t>
            </a:r>
            <a:r>
              <a:rPr lang="en-US" sz="1399" dirty="0" err="1">
                <a:solidFill>
                  <a:srgbClr val="004669"/>
                </a:solidFill>
                <a:latin typeface="Arial" pitchFamily="34" charset="0"/>
                <a:ea typeface="ＭＳ Ｐゴシック" charset="-128"/>
              </a:rPr>
              <a:t>adeguarsi</a:t>
            </a:r>
            <a:r>
              <a:rPr lang="en-US" sz="1399" dirty="0">
                <a:solidFill>
                  <a:srgbClr val="004669"/>
                </a:solidFill>
                <a:latin typeface="Arial" pitchFamily="34" charset="0"/>
                <a:ea typeface="ＭＳ Ｐゴシック" charset="-128"/>
              </a:rPr>
              <a:t> </a:t>
            </a:r>
            <a:r>
              <a:rPr lang="en-US" sz="1399" dirty="0" err="1">
                <a:solidFill>
                  <a:srgbClr val="004669"/>
                </a:solidFill>
                <a:latin typeface="Arial" pitchFamily="34" charset="0"/>
                <a:ea typeface="ＭＳ Ｐゴシック" charset="-128"/>
              </a:rPr>
              <a:t>il</a:t>
            </a:r>
            <a:r>
              <a:rPr lang="en-US" sz="1399" dirty="0">
                <a:solidFill>
                  <a:srgbClr val="004669"/>
                </a:solidFill>
                <a:latin typeface="Arial" pitchFamily="34" charset="0"/>
                <a:ea typeface="ＭＳ Ｐゴシック" charset="-128"/>
              </a:rPr>
              <a:t> </a:t>
            </a:r>
            <a:r>
              <a:rPr lang="en-US" sz="1399" dirty="0" err="1">
                <a:solidFill>
                  <a:srgbClr val="004669"/>
                </a:solidFill>
                <a:latin typeface="Arial" pitchFamily="34" charset="0"/>
                <a:ea typeface="ＭＳ Ｐゴシック" charset="-128"/>
              </a:rPr>
              <a:t>più</a:t>
            </a:r>
            <a:r>
              <a:rPr lang="en-US" sz="1399" dirty="0">
                <a:solidFill>
                  <a:srgbClr val="004669"/>
                </a:solidFill>
                <a:latin typeface="Arial" pitchFamily="34" charset="0"/>
                <a:ea typeface="ＭＳ Ｐゴシック" charset="-128"/>
              </a:rPr>
              <a:t> </a:t>
            </a:r>
            <a:r>
              <a:rPr lang="en-US" sz="1399" dirty="0" err="1">
                <a:solidFill>
                  <a:srgbClr val="004669"/>
                </a:solidFill>
                <a:latin typeface="Arial" pitchFamily="34" charset="0"/>
                <a:ea typeface="ＭＳ Ｐゴシック" charset="-128"/>
              </a:rPr>
              <a:t>rapidamente</a:t>
            </a:r>
            <a:r>
              <a:rPr lang="en-US" sz="1399" dirty="0">
                <a:solidFill>
                  <a:srgbClr val="004669"/>
                </a:solidFill>
                <a:latin typeface="Arial" pitchFamily="34" charset="0"/>
                <a:ea typeface="ＭＳ Ｐゴシック" charset="-128"/>
              </a:rPr>
              <a:t> </a:t>
            </a:r>
            <a:r>
              <a:rPr lang="en-US" sz="1399" dirty="0" err="1">
                <a:solidFill>
                  <a:srgbClr val="004669"/>
                </a:solidFill>
                <a:latin typeface="Arial" pitchFamily="34" charset="0"/>
                <a:ea typeface="ＭＳ Ｐゴシック" charset="-128"/>
              </a:rPr>
              <a:t>possibile</a:t>
            </a:r>
            <a:r>
              <a:rPr lang="en-US" sz="1399" dirty="0">
                <a:solidFill>
                  <a:srgbClr val="004669"/>
                </a:solidFill>
                <a:latin typeface="Arial" pitchFamily="34" charset="0"/>
                <a:ea typeface="ＭＳ Ｐゴシック" charset="-128"/>
              </a:rPr>
              <a:t> </a:t>
            </a:r>
            <a:r>
              <a:rPr lang="en-US" sz="1399" dirty="0" err="1">
                <a:solidFill>
                  <a:srgbClr val="004669"/>
                </a:solidFill>
                <a:latin typeface="Arial" pitchFamily="34" charset="0"/>
                <a:ea typeface="ＭＳ Ｐゴシック" charset="-128"/>
              </a:rPr>
              <a:t>alle</a:t>
            </a:r>
            <a:r>
              <a:rPr lang="en-US" sz="1399" dirty="0">
                <a:solidFill>
                  <a:srgbClr val="004669"/>
                </a:solidFill>
                <a:latin typeface="Arial" pitchFamily="34" charset="0"/>
                <a:ea typeface="ＭＳ Ｐゴシック" charset="-128"/>
              </a:rPr>
              <a:t> </a:t>
            </a:r>
            <a:r>
              <a:rPr lang="en-US" sz="1399" b="1" dirty="0" err="1">
                <a:solidFill>
                  <a:srgbClr val="004669"/>
                </a:solidFill>
                <a:latin typeface="Arial" pitchFamily="34" charset="0"/>
                <a:ea typeface="ＭＳ Ｐゴシック" charset="-128"/>
              </a:rPr>
              <a:t>oscillazioni</a:t>
            </a:r>
            <a:r>
              <a:rPr lang="en-US" sz="1399" b="1" dirty="0">
                <a:solidFill>
                  <a:srgbClr val="004669"/>
                </a:solidFill>
                <a:latin typeface="Arial" pitchFamily="34" charset="0"/>
                <a:ea typeface="ＭＳ Ｐゴシック" charset="-128"/>
              </a:rPr>
              <a:t> del </a:t>
            </a:r>
            <a:r>
              <a:rPr lang="en-US" sz="1399" b="1" dirty="0" err="1">
                <a:solidFill>
                  <a:srgbClr val="004669"/>
                </a:solidFill>
                <a:latin typeface="Arial" pitchFamily="34" charset="0"/>
                <a:ea typeface="ＭＳ Ｐゴシック" charset="-128"/>
              </a:rPr>
              <a:t>mercato</a:t>
            </a:r>
            <a:r>
              <a:rPr lang="en-US" sz="1399" b="1" dirty="0">
                <a:solidFill>
                  <a:srgbClr val="004669"/>
                </a:solidFill>
                <a:latin typeface="Arial" pitchFamily="34" charset="0"/>
                <a:ea typeface="ＭＳ Ｐゴシック" charset="-128"/>
              </a:rPr>
              <a:t> </a:t>
            </a:r>
            <a:r>
              <a:rPr lang="en-US" sz="1399" b="1" dirty="0" err="1">
                <a:solidFill>
                  <a:srgbClr val="004669"/>
                </a:solidFill>
                <a:latin typeface="Arial" pitchFamily="34" charset="0"/>
                <a:ea typeface="ＭＳ Ｐゴシック" charset="-128"/>
              </a:rPr>
              <a:t>attraverso</a:t>
            </a:r>
            <a:r>
              <a:rPr lang="en-US" sz="1399" b="1" dirty="0">
                <a:solidFill>
                  <a:srgbClr val="004669"/>
                </a:solidFill>
                <a:latin typeface="Arial" pitchFamily="34" charset="0"/>
                <a:ea typeface="ＭＳ Ｐゴシック" charset="-128"/>
              </a:rPr>
              <a:t>:</a:t>
            </a:r>
            <a:endParaRPr lang="it-IT" sz="1399" b="1" dirty="0">
              <a:solidFill>
                <a:srgbClr val="003366"/>
              </a:solidFill>
              <a:latin typeface="Arial" pitchFamily="34" charset="0"/>
              <a:ea typeface="ＭＳ Ｐゴシック" charset="-128"/>
            </a:endParaRPr>
          </a:p>
        </p:txBody>
      </p:sp>
      <p:sp>
        <p:nvSpPr>
          <p:cNvPr id="121" name="Rettangolo 120">
            <a:extLst>
              <a:ext uri="{FF2B5EF4-FFF2-40B4-BE49-F238E27FC236}">
                <a16:creationId xmlns:a16="http://schemas.microsoft.com/office/drawing/2014/main" xmlns="" id="{4B8EA3A9-466A-4B2D-9283-91D0C910BFDD}"/>
              </a:ext>
            </a:extLst>
          </p:cNvPr>
          <p:cNvSpPr/>
          <p:nvPr/>
        </p:nvSpPr>
        <p:spPr>
          <a:xfrm>
            <a:off x="6959647" y="4318978"/>
            <a:ext cx="5232354" cy="801135"/>
          </a:xfrm>
          <a:prstGeom prst="rect">
            <a:avLst/>
          </a:prstGeom>
          <a:solidFill>
            <a:schemeClr val="accent1">
              <a:lumMod val="40000"/>
              <a:lumOff val="60000"/>
            </a:schemeClr>
          </a:solidFill>
        </p:spPr>
        <p:txBody>
          <a:bodyPr wrap="square" lIns="0" tIns="107944">
            <a:spAutoFit/>
          </a:bodyPr>
          <a:lstStyle/>
          <a:p>
            <a:pPr marL="461732" indent="-285607" defTabSz="913486" fontAlgn="base">
              <a:spcBef>
                <a:spcPct val="50000"/>
              </a:spcBef>
              <a:spcAft>
                <a:spcPct val="0"/>
              </a:spcAft>
              <a:buFont typeface="Arial" panose="020B0604020202020204" pitchFamily="34" charset="0"/>
              <a:buChar char="•"/>
              <a:defRPr/>
            </a:pPr>
            <a:r>
              <a:rPr lang="it-IT" sz="1399" b="1" dirty="0">
                <a:solidFill>
                  <a:srgbClr val="003366"/>
                </a:solidFill>
                <a:latin typeface="Arial" pitchFamily="34" charset="0"/>
                <a:ea typeface="ＭＳ Ｐゴシック" charset="-128"/>
              </a:rPr>
              <a:t>l’adeguamento dei processi aziendali per renderli più integrati, collaborativi ed in grado di sfruttare al meglio le nuove tecnologie</a:t>
            </a:r>
          </a:p>
        </p:txBody>
      </p:sp>
      <p:sp>
        <p:nvSpPr>
          <p:cNvPr id="122" name="Rettangolo 121">
            <a:extLst>
              <a:ext uri="{FF2B5EF4-FFF2-40B4-BE49-F238E27FC236}">
                <a16:creationId xmlns:a16="http://schemas.microsoft.com/office/drawing/2014/main" xmlns="" id="{744C3807-6E89-4648-A42A-373AA0A126FF}"/>
              </a:ext>
            </a:extLst>
          </p:cNvPr>
          <p:cNvSpPr/>
          <p:nvPr/>
        </p:nvSpPr>
        <p:spPr>
          <a:xfrm>
            <a:off x="6440387" y="3743021"/>
            <a:ext cx="5744046" cy="585803"/>
          </a:xfrm>
          <a:prstGeom prst="rect">
            <a:avLst/>
          </a:prstGeom>
          <a:solidFill>
            <a:schemeClr val="accent1">
              <a:lumMod val="40000"/>
              <a:lumOff val="60000"/>
            </a:schemeClr>
          </a:solidFill>
        </p:spPr>
        <p:txBody>
          <a:bodyPr wrap="square" lIns="0" tIns="107944">
            <a:spAutoFit/>
          </a:bodyPr>
          <a:lstStyle/>
          <a:p>
            <a:pPr marL="461732" indent="-285607" defTabSz="913486" fontAlgn="base">
              <a:spcBef>
                <a:spcPct val="50000"/>
              </a:spcBef>
              <a:spcAft>
                <a:spcPct val="0"/>
              </a:spcAft>
              <a:buFont typeface="Arial" panose="020B0604020202020204" pitchFamily="34" charset="0"/>
              <a:buChar char="•"/>
              <a:defRPr/>
            </a:pPr>
            <a:r>
              <a:rPr lang="it-IT" sz="1399" b="1" dirty="0">
                <a:solidFill>
                  <a:srgbClr val="003366"/>
                </a:solidFill>
                <a:latin typeface="Arial" pitchFamily="34" charset="0"/>
                <a:ea typeface="ＭＳ Ｐゴシック" charset="-128"/>
              </a:rPr>
              <a:t>l’adozione di specifiche tecnologie digitali </a:t>
            </a:r>
            <a:r>
              <a:rPr lang="it-IT" sz="1399" dirty="0">
                <a:solidFill>
                  <a:srgbClr val="003366"/>
                </a:solidFill>
                <a:latin typeface="Arial" pitchFamily="34" charset="0"/>
                <a:ea typeface="ＭＳ Ｐゴシック" charset="-128"/>
              </a:rPr>
              <a:t>orientate ad aumentare la </a:t>
            </a:r>
            <a:r>
              <a:rPr lang="it-IT" sz="1399" b="1" dirty="0">
                <a:solidFill>
                  <a:srgbClr val="003366"/>
                </a:solidFill>
                <a:latin typeface="Arial" pitchFamily="34" charset="0"/>
                <a:ea typeface="ＭＳ Ｐゴシック" charset="-128"/>
              </a:rPr>
              <a:t>performance del prodotto e del processo</a:t>
            </a:r>
            <a:endParaRPr lang="it-IT" sz="1399" dirty="0">
              <a:solidFill>
                <a:srgbClr val="003366"/>
              </a:solidFill>
              <a:latin typeface="Arial" pitchFamily="34" charset="0"/>
              <a:ea typeface="ＭＳ Ｐゴシック" charset="-128"/>
            </a:endParaRPr>
          </a:p>
        </p:txBody>
      </p:sp>
      <p:sp>
        <p:nvSpPr>
          <p:cNvPr id="123" name="Rettangolo 122">
            <a:extLst>
              <a:ext uri="{FF2B5EF4-FFF2-40B4-BE49-F238E27FC236}">
                <a16:creationId xmlns:a16="http://schemas.microsoft.com/office/drawing/2014/main" xmlns="" id="{D08B1760-F1F5-4BE0-BFF1-68036E4CBFDE}"/>
              </a:ext>
            </a:extLst>
          </p:cNvPr>
          <p:cNvSpPr/>
          <p:nvPr/>
        </p:nvSpPr>
        <p:spPr>
          <a:xfrm>
            <a:off x="7414782" y="5110268"/>
            <a:ext cx="4769651" cy="585803"/>
          </a:xfrm>
          <a:prstGeom prst="rect">
            <a:avLst/>
          </a:prstGeom>
          <a:solidFill>
            <a:schemeClr val="accent1">
              <a:lumMod val="40000"/>
              <a:lumOff val="60000"/>
            </a:schemeClr>
          </a:solidFill>
        </p:spPr>
        <p:txBody>
          <a:bodyPr wrap="square" lIns="0" tIns="107944">
            <a:spAutoFit/>
          </a:bodyPr>
          <a:lstStyle/>
          <a:p>
            <a:pPr marL="461732" indent="-285607" defTabSz="913486" fontAlgn="base">
              <a:spcBef>
                <a:spcPct val="50000"/>
              </a:spcBef>
              <a:spcAft>
                <a:spcPct val="0"/>
              </a:spcAft>
              <a:buFont typeface="Arial" panose="020B0604020202020204" pitchFamily="34" charset="0"/>
              <a:buChar char="•"/>
              <a:defRPr/>
            </a:pPr>
            <a:r>
              <a:rPr lang="it-IT" sz="1399" b="1" dirty="0">
                <a:solidFill>
                  <a:srgbClr val="003366"/>
                </a:solidFill>
                <a:latin typeface="Arial" pitchFamily="34" charset="0"/>
                <a:ea typeface="ＭＳ Ｐゴシック" charset="-128"/>
              </a:rPr>
              <a:t>maggiore dialogo tra End Users e nel nel guidare il cambiamento</a:t>
            </a:r>
          </a:p>
        </p:txBody>
      </p:sp>
      <p:sp>
        <p:nvSpPr>
          <p:cNvPr id="107" name="Title 2">
            <a:extLst>
              <a:ext uri="{FF2B5EF4-FFF2-40B4-BE49-F238E27FC236}">
                <a16:creationId xmlns:a16="http://schemas.microsoft.com/office/drawing/2014/main" xmlns="" id="{779C1145-1D53-4D06-88A6-CA6C91930251}"/>
              </a:ext>
            </a:extLst>
          </p:cNvPr>
          <p:cNvSpPr txBox="1">
            <a:spLocks noChangeArrowheads="1"/>
          </p:cNvSpPr>
          <p:nvPr/>
        </p:nvSpPr>
        <p:spPr bwMode="gray">
          <a:xfrm>
            <a:off x="2911773" y="523088"/>
            <a:ext cx="6617216" cy="3338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it-IT" altLang="it-IT" sz="2400" b="1" dirty="0">
                <a:solidFill>
                  <a:srgbClr val="000000"/>
                </a:solidFill>
                <a:latin typeface="ABBvoice" panose="020D0603020503020204"/>
                <a:ea typeface="ABBvoice"/>
                <a:cs typeface="Calibri" panose="020F0502020204030204" pitchFamily="34" charset="0"/>
              </a:rPr>
              <a:t>Il mercato impone cambiamenti significativi</a:t>
            </a:r>
            <a:endParaRPr lang="en-US" altLang="it-IT" sz="2400" b="1" dirty="0">
              <a:solidFill>
                <a:srgbClr val="000000"/>
              </a:solidFill>
              <a:latin typeface="ABBvoice" panose="020D0603020503020204"/>
              <a:ea typeface="ABBvoice"/>
              <a:cs typeface="Calibri" panose="020F0502020204030204" pitchFamily="34" charset="0"/>
            </a:endParaRPr>
          </a:p>
        </p:txBody>
      </p:sp>
      <p:sp>
        <p:nvSpPr>
          <p:cNvPr id="108" name="Subtitle 6">
            <a:extLst>
              <a:ext uri="{FF2B5EF4-FFF2-40B4-BE49-F238E27FC236}">
                <a16:creationId xmlns:a16="http://schemas.microsoft.com/office/drawing/2014/main" xmlns="" id="{3583BCBE-35E3-4512-A88E-D843F482DA75}"/>
              </a:ext>
            </a:extLst>
          </p:cNvPr>
          <p:cNvSpPr txBox="1">
            <a:spLocks/>
          </p:cNvSpPr>
          <p:nvPr/>
        </p:nvSpPr>
        <p:spPr bwMode="gray">
          <a:xfrm>
            <a:off x="2929967" y="934211"/>
            <a:ext cx="6617216" cy="377825"/>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350" kern="1200">
                <a:solidFill>
                  <a:schemeClr val="tx1"/>
                </a:solidFill>
                <a:latin typeface="+mn-lt"/>
                <a:ea typeface="+mn-ea"/>
                <a:cs typeface="+mn-cs"/>
              </a:defRPr>
            </a:lvl1pPr>
            <a:lvl2pPr marL="0" indent="0" algn="l" defTabSz="685868" rtl="0" eaLnBrk="1" latinLnBrk="0" hangingPunct="1">
              <a:spcBef>
                <a:spcPts val="450"/>
              </a:spcBef>
              <a:buFont typeface="ABBvoiceOffice" panose="020D0603020503020204" pitchFamily="34" charset="0"/>
              <a:buNone/>
              <a:defRPr sz="1500" kern="1200">
                <a:solidFill>
                  <a:schemeClr val="tx1"/>
                </a:solidFill>
                <a:latin typeface="+mn-lt"/>
                <a:ea typeface="+mn-ea"/>
                <a:cs typeface="+mn-cs"/>
              </a:defRPr>
            </a:lvl2pPr>
            <a:lvl3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3pPr>
            <a:lvl4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4pPr>
            <a:lvl5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5pPr>
            <a:lvl6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6pPr>
            <a:lvl7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7pPr>
            <a:lvl8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8pPr>
            <a:lvl9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9pPr>
          </a:lstStyle>
          <a:p>
            <a:pPr fontAlgn="base">
              <a:spcAft>
                <a:spcPct val="0"/>
              </a:spcAft>
              <a:defRPr/>
            </a:pPr>
            <a:r>
              <a:rPr lang="it-IT" sz="1600" dirty="0">
                <a:solidFill>
                  <a:prstClr val="black"/>
                </a:solidFill>
                <a:latin typeface="ABBvoice" panose="020D0603020503020204"/>
                <a:ea typeface="ABBvoice" panose="020D0603020503020204" pitchFamily="34" charset="0"/>
                <a:cs typeface="Calibri" panose="020F0502020204030204" pitchFamily="34" charset="0"/>
              </a:rPr>
              <a:t>L’innovazione tecnologica è un abilitatore per l’evoluzione dei processi</a:t>
            </a:r>
          </a:p>
        </p:txBody>
      </p:sp>
    </p:spTree>
    <p:extLst>
      <p:ext uri="{BB962C8B-B14F-4D97-AF65-F5344CB8AC3E}">
        <p14:creationId xmlns:p14="http://schemas.microsoft.com/office/powerpoint/2010/main" xmlns="" val="35412241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2000"/>
                                        <p:tgtEl>
                                          <p:spTgt spid="30"/>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2000"/>
                                        <p:tgtEl>
                                          <p:spTgt spid="33"/>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000"/>
                                        <p:tgtEl>
                                          <p:spTgt spid="35"/>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childTnLst>
                                </p:cTn>
                              </p:par>
                            </p:childTnLst>
                          </p:cTn>
                        </p:par>
                        <p:par>
                          <p:cTn id="32" fill="hold">
                            <p:stCondLst>
                              <p:cond delay="80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000"/>
                                        <p:tgtEl>
                                          <p:spTgt spid="18"/>
                                        </p:tgtEl>
                                      </p:cBhvr>
                                    </p:animEffect>
                                  </p:childTnLst>
                                </p:cTn>
                              </p:par>
                            </p:childTnLst>
                          </p:cTn>
                        </p:par>
                        <p:par>
                          <p:cTn id="36" fill="hold">
                            <p:stCondLst>
                              <p:cond delay="10000"/>
                            </p:stCondLst>
                            <p:childTnLst>
                              <p:par>
                                <p:cTn id="37" presetID="10" presetClass="entr" presetSubtype="0" fill="hold" grpId="0" nodeType="after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fade">
                                      <p:cBhvr>
                                        <p:cTn id="39" dur="500"/>
                                        <p:tgtEl>
                                          <p:spTgt spid="112"/>
                                        </p:tgtEl>
                                      </p:cBhvr>
                                    </p:animEffect>
                                  </p:childTnLst>
                                </p:cTn>
                              </p:par>
                            </p:childTnLst>
                          </p:cTn>
                        </p:par>
                        <p:par>
                          <p:cTn id="40" fill="hold">
                            <p:stCondLst>
                              <p:cond delay="10500"/>
                            </p:stCondLst>
                            <p:childTnLst>
                              <p:par>
                                <p:cTn id="41" presetID="10" presetClass="entr" presetSubtype="0"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par>
                          <p:cTn id="44" fill="hold">
                            <p:stCondLst>
                              <p:cond delay="11000"/>
                            </p:stCondLst>
                            <p:childTnLst>
                              <p:par>
                                <p:cTn id="45" presetID="10"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2000"/>
                                        <p:tgtEl>
                                          <p:spTgt spid="37"/>
                                        </p:tgtEl>
                                      </p:cBhvr>
                                    </p:animEffect>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20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02"/>
                                        </p:tgtEl>
                                        <p:attrNameLst>
                                          <p:attrName>style.visibility</p:attrName>
                                        </p:attrNameLst>
                                      </p:cBhvr>
                                      <p:to>
                                        <p:strVal val="visible"/>
                                      </p:to>
                                    </p:set>
                                    <p:animEffect transition="in" filter="fade">
                                      <p:cBhvr>
                                        <p:cTn id="55" dur="500"/>
                                        <p:tgtEl>
                                          <p:spTgt spid="102"/>
                                        </p:tgtEl>
                                      </p:cBhvr>
                                    </p:animEffect>
                                  </p:childTnLst>
                                </p:cTn>
                              </p:par>
                            </p:childTnLst>
                          </p:cTn>
                        </p:par>
                        <p:par>
                          <p:cTn id="56" fill="hold">
                            <p:stCondLst>
                              <p:cond delay="500"/>
                            </p:stCondLst>
                            <p:childTnLst>
                              <p:par>
                                <p:cTn id="57" presetID="10" presetClass="exit" presetSubtype="0" fill="hold" nodeType="afterEffect">
                                  <p:stCondLst>
                                    <p:cond delay="0"/>
                                  </p:stCondLst>
                                  <p:childTnLst>
                                    <p:animEffect transition="out" filter="fade">
                                      <p:cBhvr>
                                        <p:cTn id="58" dur="500"/>
                                        <p:tgtEl>
                                          <p:spTgt spid="63"/>
                                        </p:tgtEl>
                                      </p:cBhvr>
                                    </p:animEffect>
                                    <p:set>
                                      <p:cBhvr>
                                        <p:cTn id="59" dur="1" fill="hold">
                                          <p:stCondLst>
                                            <p:cond delay="499"/>
                                          </p:stCondLst>
                                        </p:cTn>
                                        <p:tgtEl>
                                          <p:spTgt spid="63"/>
                                        </p:tgtEl>
                                        <p:attrNameLst>
                                          <p:attrName>style.visibility</p:attrName>
                                        </p:attrNameLst>
                                      </p:cBhvr>
                                      <p:to>
                                        <p:strVal val="hidden"/>
                                      </p:to>
                                    </p:set>
                                  </p:childTnLst>
                                </p:cTn>
                              </p:par>
                            </p:childTnLst>
                          </p:cTn>
                        </p:par>
                        <p:par>
                          <p:cTn id="60" fill="hold">
                            <p:stCondLst>
                              <p:cond delay="1000"/>
                            </p:stCondLst>
                            <p:childTnLst>
                              <p:par>
                                <p:cTn id="61" presetID="10" presetClass="exit" presetSubtype="0" fill="hold" nodeType="afterEffect">
                                  <p:stCondLst>
                                    <p:cond delay="0"/>
                                  </p:stCondLst>
                                  <p:childTnLst>
                                    <p:animEffect transition="out" filter="fade">
                                      <p:cBhvr>
                                        <p:cTn id="62" dur="500"/>
                                        <p:tgtEl>
                                          <p:spTgt spid="2"/>
                                        </p:tgtEl>
                                      </p:cBhvr>
                                    </p:animEffect>
                                    <p:set>
                                      <p:cBhvr>
                                        <p:cTn id="63" dur="1" fill="hold">
                                          <p:stCondLst>
                                            <p:cond delay="499"/>
                                          </p:stCondLst>
                                        </p:cTn>
                                        <p:tgtEl>
                                          <p:spTgt spid="2"/>
                                        </p:tgtEl>
                                        <p:attrNameLst>
                                          <p:attrName>style.visibility</p:attrName>
                                        </p:attrNameLst>
                                      </p:cBhvr>
                                      <p:to>
                                        <p:strVal val="hidden"/>
                                      </p:to>
                                    </p:set>
                                  </p:childTnLst>
                                </p:cTn>
                              </p:par>
                            </p:childTnLst>
                          </p:cTn>
                        </p:par>
                        <p:par>
                          <p:cTn id="64" fill="hold">
                            <p:stCondLst>
                              <p:cond delay="1500"/>
                            </p:stCondLst>
                            <p:childTnLst>
                              <p:par>
                                <p:cTn id="65" presetID="10" presetClass="exit" presetSubtype="0" fill="hold" nodeType="afterEffect">
                                  <p:stCondLst>
                                    <p:cond delay="0"/>
                                  </p:stCondLst>
                                  <p:childTnLst>
                                    <p:animEffect transition="out" filter="fade">
                                      <p:cBhvr>
                                        <p:cTn id="66" dur="500"/>
                                        <p:tgtEl>
                                          <p:spTgt spid="60"/>
                                        </p:tgtEl>
                                      </p:cBhvr>
                                    </p:animEffect>
                                    <p:set>
                                      <p:cBhvr>
                                        <p:cTn id="67" dur="1" fill="hold">
                                          <p:stCondLst>
                                            <p:cond delay="499"/>
                                          </p:stCondLst>
                                        </p:cTn>
                                        <p:tgtEl>
                                          <p:spTgt spid="60"/>
                                        </p:tgtEl>
                                        <p:attrNameLst>
                                          <p:attrName>style.visibility</p:attrName>
                                        </p:attrNameLst>
                                      </p:cBhvr>
                                      <p:to>
                                        <p:strVal val="hidden"/>
                                      </p:to>
                                    </p:se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113"/>
                                        </p:tgtEl>
                                        <p:attrNameLst>
                                          <p:attrName>style.visibility</p:attrName>
                                        </p:attrNameLst>
                                      </p:cBhvr>
                                      <p:to>
                                        <p:strVal val="visible"/>
                                      </p:to>
                                    </p:set>
                                    <p:animEffect transition="in" filter="fade">
                                      <p:cBhvr>
                                        <p:cTn id="71" dur="500"/>
                                        <p:tgtEl>
                                          <p:spTgt spid="11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18"/>
                                        </p:tgtEl>
                                        <p:attrNameLst>
                                          <p:attrName>style.visibility</p:attrName>
                                        </p:attrNameLst>
                                      </p:cBhvr>
                                      <p:to>
                                        <p:strVal val="visible"/>
                                      </p:to>
                                    </p:set>
                                    <p:animEffect transition="in" filter="fade">
                                      <p:cBhvr>
                                        <p:cTn id="76" dur="500"/>
                                        <p:tgtEl>
                                          <p:spTgt spid="118"/>
                                        </p:tgtEl>
                                      </p:cBhvr>
                                    </p:animEffect>
                                  </p:childTnLst>
                                </p:cTn>
                              </p:par>
                            </p:childTnLst>
                          </p:cTn>
                        </p:par>
                        <p:par>
                          <p:cTn id="77" fill="hold">
                            <p:stCondLst>
                              <p:cond delay="500"/>
                            </p:stCondLst>
                            <p:childTnLst>
                              <p:par>
                                <p:cTn id="78" presetID="1" presetClass="entr" presetSubtype="0" fill="hold" nodeType="afterEffect">
                                  <p:stCondLst>
                                    <p:cond delay="0"/>
                                  </p:stCondLst>
                                  <p:childTnLst>
                                    <p:set>
                                      <p:cBhvr>
                                        <p:cTn id="79" dur="1" fill="hold">
                                          <p:stCondLst>
                                            <p:cond delay="0"/>
                                          </p:stCondLst>
                                        </p:cTn>
                                        <p:tgtEl>
                                          <p:spTgt spid="88"/>
                                        </p:tgtEl>
                                        <p:attrNameLst>
                                          <p:attrName>style.visibility</p:attrName>
                                        </p:attrNameLst>
                                      </p:cBhvr>
                                      <p:to>
                                        <p:strVal val="visible"/>
                                      </p:to>
                                    </p:set>
                                  </p:childTnLst>
                                </p:cTn>
                              </p:par>
                              <p:par>
                                <p:cTn id="80" presetID="35" presetClass="path" presetSubtype="0" accel="50000" decel="50000" fill="hold" nodeType="withEffect">
                                  <p:stCondLst>
                                    <p:cond delay="0"/>
                                  </p:stCondLst>
                                  <p:childTnLst>
                                    <p:animMotion origin="layout" path="M 5.88235E-7 4.07407E-6 L -0.155 4.07407E-6 " pathEditMode="relative" rAng="0" ptsTypes="AA">
                                      <p:cBhvr>
                                        <p:cTn id="81" dur="2000" fill="hold"/>
                                        <p:tgtEl>
                                          <p:spTgt spid="88"/>
                                        </p:tgtEl>
                                        <p:attrNameLst>
                                          <p:attrName>ppt_x</p:attrName>
                                          <p:attrName>ppt_y</p:attrName>
                                        </p:attrNameLst>
                                      </p:cBhvr>
                                      <p:rCtr x="-7756" y="0"/>
                                    </p:animMotion>
                                  </p:childTnLst>
                                </p:cTn>
                              </p:par>
                              <p:par>
                                <p:cTn id="82" presetID="1" presetClass="entr" presetSubtype="0" fill="hold" nodeType="withEffect">
                                  <p:stCondLst>
                                    <p:cond delay="0"/>
                                  </p:stCondLst>
                                  <p:childTnLst>
                                    <p:set>
                                      <p:cBhvr>
                                        <p:cTn id="83" dur="1" fill="hold">
                                          <p:stCondLst>
                                            <p:cond delay="0"/>
                                          </p:stCondLst>
                                        </p:cTn>
                                        <p:tgtEl>
                                          <p:spTgt spid="74"/>
                                        </p:tgtEl>
                                        <p:attrNameLst>
                                          <p:attrName>style.visibility</p:attrName>
                                        </p:attrNameLst>
                                      </p:cBhvr>
                                      <p:to>
                                        <p:strVal val="visible"/>
                                      </p:to>
                                    </p:set>
                                  </p:childTnLst>
                                </p:cTn>
                              </p:par>
                              <p:par>
                                <p:cTn id="84" presetID="35" presetClass="path" presetSubtype="0" accel="50000" decel="50000" fill="hold" nodeType="withEffect">
                                  <p:stCondLst>
                                    <p:cond delay="0"/>
                                  </p:stCondLst>
                                  <p:childTnLst>
                                    <p:animMotion origin="layout" path="M -5.36179E-7 0 L -0.12845 0.0412 " pathEditMode="relative" rAng="0" ptsTypes="AA">
                                      <p:cBhvr>
                                        <p:cTn id="85" dur="2000" fill="hold"/>
                                        <p:tgtEl>
                                          <p:spTgt spid="74"/>
                                        </p:tgtEl>
                                        <p:attrNameLst>
                                          <p:attrName>ppt_x</p:attrName>
                                          <p:attrName>ppt_y</p:attrName>
                                        </p:attrNameLst>
                                      </p:cBhvr>
                                      <p:rCtr x="-6429" y="2060"/>
                                    </p:animMotion>
                                  </p:childTnLst>
                                </p:cTn>
                              </p:par>
                              <p:par>
                                <p:cTn id="86" presetID="1" presetClass="entr" presetSubtype="0" fill="hold" nodeType="withEffect">
                                  <p:stCondLst>
                                    <p:cond delay="0"/>
                                  </p:stCondLst>
                                  <p:childTnLst>
                                    <p:set>
                                      <p:cBhvr>
                                        <p:cTn id="87" dur="1" fill="hold">
                                          <p:stCondLst>
                                            <p:cond delay="0"/>
                                          </p:stCondLst>
                                        </p:cTn>
                                        <p:tgtEl>
                                          <p:spTgt spid="86"/>
                                        </p:tgtEl>
                                        <p:attrNameLst>
                                          <p:attrName>style.visibility</p:attrName>
                                        </p:attrNameLst>
                                      </p:cBhvr>
                                      <p:to>
                                        <p:strVal val="visible"/>
                                      </p:to>
                                    </p:set>
                                  </p:childTnLst>
                                </p:cTn>
                              </p:par>
                              <p:par>
                                <p:cTn id="88" presetID="35" presetClass="path" presetSubtype="0" accel="50000" decel="50000" fill="hold" nodeType="withEffect">
                                  <p:stCondLst>
                                    <p:cond delay="0"/>
                                  </p:stCondLst>
                                  <p:childTnLst>
                                    <p:animMotion origin="layout" path="M -1.23894E-6 -4.81481E-6 L -0.10255 0.08125 " pathEditMode="relative" rAng="0" ptsTypes="AA">
                                      <p:cBhvr>
                                        <p:cTn id="89" dur="2000" fill="hold"/>
                                        <p:tgtEl>
                                          <p:spTgt spid="86"/>
                                        </p:tgtEl>
                                        <p:attrNameLst>
                                          <p:attrName>ppt_x</p:attrName>
                                          <p:attrName>ppt_y</p:attrName>
                                        </p:attrNameLst>
                                      </p:cBhvr>
                                      <p:rCtr x="-5128" y="4051"/>
                                    </p:animMotion>
                                  </p:childTnLst>
                                </p:cTn>
                              </p:par>
                            </p:childTnLst>
                          </p:cTn>
                        </p:par>
                        <p:par>
                          <p:cTn id="90" fill="hold">
                            <p:stCondLst>
                              <p:cond delay="2500"/>
                            </p:stCondLst>
                            <p:childTnLst>
                              <p:par>
                                <p:cTn id="91" presetID="10" presetClass="exit" presetSubtype="0" fill="hold" nodeType="afterEffect">
                                  <p:stCondLst>
                                    <p:cond delay="0"/>
                                  </p:stCondLst>
                                  <p:childTnLst>
                                    <p:animEffect transition="out" filter="fade">
                                      <p:cBhvr>
                                        <p:cTn id="92" dur="500"/>
                                        <p:tgtEl>
                                          <p:spTgt spid="18"/>
                                        </p:tgtEl>
                                      </p:cBhvr>
                                    </p:animEffect>
                                    <p:set>
                                      <p:cBhvr>
                                        <p:cTn id="93" dur="1" fill="hold">
                                          <p:stCondLst>
                                            <p:cond delay="499"/>
                                          </p:stCondLst>
                                        </p:cTn>
                                        <p:tgtEl>
                                          <p:spTgt spid="18"/>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104"/>
                                        </p:tgtEl>
                                        <p:attrNameLst>
                                          <p:attrName>style.visibility</p:attrName>
                                        </p:attrNameLst>
                                      </p:cBhvr>
                                      <p:to>
                                        <p:strVal val="visible"/>
                                      </p:to>
                                    </p:set>
                                    <p:animEffect transition="in" filter="fade">
                                      <p:cBhvr>
                                        <p:cTn id="96" dur="500"/>
                                        <p:tgtEl>
                                          <p:spTgt spid="104"/>
                                        </p:tgtEl>
                                      </p:cBhvr>
                                    </p:animEffect>
                                  </p:childTnLst>
                                </p:cTn>
                              </p:par>
                            </p:childTnLst>
                          </p:cTn>
                        </p:par>
                        <p:par>
                          <p:cTn id="97" fill="hold">
                            <p:stCondLst>
                              <p:cond delay="3000"/>
                            </p:stCondLst>
                            <p:childTnLst>
                              <p:par>
                                <p:cTn id="98" presetID="10" presetClass="entr" presetSubtype="0" fill="hold" grpId="0" nodeType="after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2000"/>
                                        <p:tgtEl>
                                          <p:spTgt spid="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4"/>
                                        </p:tgtEl>
                                        <p:attrNameLst>
                                          <p:attrName>style.visibility</p:attrName>
                                        </p:attrNameLst>
                                      </p:cBhvr>
                                      <p:to>
                                        <p:strVal val="visible"/>
                                      </p:to>
                                    </p:set>
                                    <p:animEffect transition="in" filter="fade">
                                      <p:cBhvr>
                                        <p:cTn id="103" dur="2000"/>
                                        <p:tgtEl>
                                          <p:spTgt spid="8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2000"/>
                                        <p:tgtEl>
                                          <p:spTgt spid="8"/>
                                        </p:tgtEl>
                                      </p:cBhvr>
                                    </p:animEffect>
                                  </p:childTnLst>
                                </p:cTn>
                              </p:par>
                            </p:childTnLst>
                          </p:cTn>
                        </p:par>
                        <p:par>
                          <p:cTn id="109" fill="hold">
                            <p:stCondLst>
                              <p:cond delay="2000"/>
                            </p:stCondLst>
                            <p:childTnLst>
                              <p:par>
                                <p:cTn id="110" presetID="10" presetClass="entr" presetSubtype="0" fill="hold" grpId="0" nodeType="afterEffect">
                                  <p:stCondLst>
                                    <p:cond delay="0"/>
                                  </p:stCondLst>
                                  <p:childTnLst>
                                    <p:set>
                                      <p:cBhvr>
                                        <p:cTn id="111" dur="1" fill="hold">
                                          <p:stCondLst>
                                            <p:cond delay="0"/>
                                          </p:stCondLst>
                                        </p:cTn>
                                        <p:tgtEl>
                                          <p:spTgt spid="120"/>
                                        </p:tgtEl>
                                        <p:attrNameLst>
                                          <p:attrName>style.visibility</p:attrName>
                                        </p:attrNameLst>
                                      </p:cBhvr>
                                      <p:to>
                                        <p:strVal val="visible"/>
                                      </p:to>
                                    </p:set>
                                    <p:animEffect transition="in" filter="fade">
                                      <p:cBhvr>
                                        <p:cTn id="112" dur="2000"/>
                                        <p:tgtEl>
                                          <p:spTgt spid="120"/>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72"/>
                                        </p:tgtEl>
                                        <p:attrNameLst>
                                          <p:attrName>style.visibility</p:attrName>
                                        </p:attrNameLst>
                                      </p:cBhvr>
                                      <p:to>
                                        <p:strVal val="visible"/>
                                      </p:to>
                                    </p:set>
                                    <p:animEffect transition="in" filter="fade">
                                      <p:cBhvr>
                                        <p:cTn id="117" dur="2000"/>
                                        <p:tgtEl>
                                          <p:spTgt spid="7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22"/>
                                        </p:tgtEl>
                                        <p:attrNameLst>
                                          <p:attrName>style.visibility</p:attrName>
                                        </p:attrNameLst>
                                      </p:cBhvr>
                                      <p:to>
                                        <p:strVal val="visible"/>
                                      </p:to>
                                    </p:set>
                                    <p:animEffect transition="in" filter="fade">
                                      <p:cBhvr>
                                        <p:cTn id="120" dur="2000"/>
                                        <p:tgtEl>
                                          <p:spTgt spid="12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21"/>
                                        </p:tgtEl>
                                        <p:attrNameLst>
                                          <p:attrName>style.visibility</p:attrName>
                                        </p:attrNameLst>
                                      </p:cBhvr>
                                      <p:to>
                                        <p:strVal val="visible"/>
                                      </p:to>
                                    </p:set>
                                    <p:animEffect transition="in" filter="fade">
                                      <p:cBhvr>
                                        <p:cTn id="123" dur="2000"/>
                                        <p:tgtEl>
                                          <p:spTgt spid="121"/>
                                        </p:tgtEl>
                                      </p:cBhvr>
                                    </p:animEffect>
                                  </p:childTnLst>
                                </p:cTn>
                              </p:par>
                              <p:par>
                                <p:cTn id="124" presetID="49" presetClass="path" presetSubtype="0" accel="50000" decel="50000" fill="hold" grpId="1" nodeType="withEffect">
                                  <p:stCondLst>
                                    <p:cond delay="0"/>
                                  </p:stCondLst>
                                  <p:childTnLst>
                                    <p:animMotion origin="layout" path="M 2.05622E-6 -1.48148E-6 L -0.05063 0.11412 " pathEditMode="relative" rAng="0" ptsTypes="AA">
                                      <p:cBhvr>
                                        <p:cTn id="125" dur="1500" fill="hold"/>
                                        <p:tgtEl>
                                          <p:spTgt spid="30"/>
                                        </p:tgtEl>
                                        <p:attrNameLst>
                                          <p:attrName>ppt_x</p:attrName>
                                          <p:attrName>ppt_y</p:attrName>
                                        </p:attrNameLst>
                                      </p:cBhvr>
                                      <p:rCtr x="-2538" y="5694"/>
                                    </p:animMotion>
                                  </p:childTnLst>
                                </p:cTn>
                              </p:par>
                              <p:par>
                                <p:cTn id="126" presetID="42" presetClass="path" presetSubtype="0" accel="50000" decel="50000" fill="hold" nodeType="withEffect">
                                  <p:stCondLst>
                                    <p:cond delay="0"/>
                                  </p:stCondLst>
                                  <p:childTnLst>
                                    <p:animMotion origin="layout" path="M -3.32639E-6 4.07407E-6 L -0.00065 0.11689 " pathEditMode="relative" rAng="0" ptsTypes="AA">
                                      <p:cBhvr>
                                        <p:cTn id="127" dur="2000" fill="hold"/>
                                        <p:tgtEl>
                                          <p:spTgt spid="5"/>
                                        </p:tgtEl>
                                        <p:attrNameLst>
                                          <p:attrName>ppt_x</p:attrName>
                                          <p:attrName>ppt_y</p:attrName>
                                        </p:attrNameLst>
                                      </p:cBhvr>
                                      <p:rCtr x="-39" y="5833"/>
                                    </p:animMotion>
                                  </p:childTnLst>
                                </p:cTn>
                              </p:par>
                            </p:childTnLst>
                          </p:cTn>
                        </p:par>
                        <p:par>
                          <p:cTn id="128" fill="hold">
                            <p:stCondLst>
                              <p:cond delay="2000"/>
                            </p:stCondLst>
                            <p:childTnLst>
                              <p:par>
                                <p:cTn id="129" presetID="49" presetClass="path" presetSubtype="0" accel="50000" decel="50000" fill="hold" grpId="1" nodeType="afterEffect">
                                  <p:stCondLst>
                                    <p:cond delay="0"/>
                                  </p:stCondLst>
                                  <p:childTnLst>
                                    <p:animMotion origin="layout" path="M 4.97657E-6 -1.48148E-6 L -0.09878 0.22408 " pathEditMode="relative" rAng="0" ptsTypes="AA">
                                      <p:cBhvr>
                                        <p:cTn id="130" dur="2000" fill="hold"/>
                                        <p:tgtEl>
                                          <p:spTgt spid="33"/>
                                        </p:tgtEl>
                                        <p:attrNameLst>
                                          <p:attrName>ppt_x</p:attrName>
                                          <p:attrName>ppt_y</p:attrName>
                                        </p:attrNameLst>
                                      </p:cBhvr>
                                      <p:rCtr x="-4945" y="11204"/>
                                    </p:animMotion>
                                  </p:childTnLst>
                                </p:cTn>
                              </p:par>
                              <p:par>
                                <p:cTn id="131" presetID="49" presetClass="path" presetSubtype="0" accel="50000" decel="50000" fill="hold" nodeType="withEffect">
                                  <p:stCondLst>
                                    <p:cond delay="0"/>
                                  </p:stCondLst>
                                  <p:childTnLst>
                                    <p:animMotion origin="layout" path="M 4.8152E-6 -4.44444E-6 L -0.04985 0.22037 " pathEditMode="relative" rAng="0" ptsTypes="AA">
                                      <p:cBhvr>
                                        <p:cTn id="132" dur="2000" fill="hold"/>
                                        <p:tgtEl>
                                          <p:spTgt spid="14"/>
                                        </p:tgtEl>
                                        <p:attrNameLst>
                                          <p:attrName>ppt_x</p:attrName>
                                          <p:attrName>ppt_y</p:attrName>
                                        </p:attrNameLst>
                                      </p:cBhvr>
                                      <p:rCtr x="-2499" y="11019"/>
                                    </p:animMotion>
                                  </p:childTnLst>
                                </p:cTn>
                              </p:par>
                            </p:childTnLst>
                          </p:cTn>
                        </p:par>
                        <p:par>
                          <p:cTn id="133" fill="hold">
                            <p:stCondLst>
                              <p:cond delay="4000"/>
                            </p:stCondLst>
                            <p:childTnLst>
                              <p:par>
                                <p:cTn id="134" presetID="49" presetClass="path" presetSubtype="0" accel="50000" decel="50000" fill="hold" grpId="1" nodeType="afterEffect">
                                  <p:stCondLst>
                                    <p:cond delay="0"/>
                                  </p:stCondLst>
                                  <p:childTnLst>
                                    <p:animMotion origin="layout" path="M -1.40031E-6 -1.48148E-6 L -0.15135 0.33958 " pathEditMode="relative" rAng="0" ptsTypes="AA">
                                      <p:cBhvr>
                                        <p:cTn id="135" dur="2000" fill="hold"/>
                                        <p:tgtEl>
                                          <p:spTgt spid="35"/>
                                        </p:tgtEl>
                                        <p:attrNameLst>
                                          <p:attrName>ppt_x</p:attrName>
                                          <p:attrName>ppt_y</p:attrName>
                                        </p:attrNameLst>
                                      </p:cBhvr>
                                      <p:rCtr x="-7574" y="16968"/>
                                    </p:animMotion>
                                  </p:childTnLst>
                                </p:cTn>
                              </p:par>
                              <p:par>
                                <p:cTn id="136" presetID="49" presetClass="path" presetSubtype="0" accel="50000" decel="50000" fill="hold" nodeType="withEffect">
                                  <p:stCondLst>
                                    <p:cond delay="0"/>
                                  </p:stCondLst>
                                  <p:childTnLst>
                                    <p:animMotion origin="layout" path="M -4.93493E-6 2.59259E-6 L -0.10801 0.35995 " pathEditMode="relative" rAng="0" ptsTypes="AA">
                                      <p:cBhvr>
                                        <p:cTn id="137" dur="2000" fill="hold"/>
                                        <p:tgtEl>
                                          <p:spTgt spid="20"/>
                                        </p:tgtEl>
                                        <p:attrNameLst>
                                          <p:attrName>ppt_x</p:attrName>
                                          <p:attrName>ppt_y</p:attrName>
                                        </p:attrNameLst>
                                      </p:cBhvr>
                                      <p:rCtr x="-5401" y="17986"/>
                                    </p:animMotion>
                                  </p:childTnLst>
                                </p:cTn>
                              </p:par>
                            </p:childTnLst>
                          </p:cTn>
                        </p:par>
                        <p:par>
                          <p:cTn id="138" fill="hold">
                            <p:stCondLst>
                              <p:cond delay="6000"/>
                            </p:stCondLst>
                            <p:childTnLst>
                              <p:par>
                                <p:cTn id="139" presetID="49" presetClass="path" presetSubtype="0" accel="50000" decel="50000" fill="hold" grpId="1" nodeType="afterEffect">
                                  <p:stCondLst>
                                    <p:cond delay="0"/>
                                  </p:stCondLst>
                                  <p:childTnLst>
                                    <p:animMotion origin="layout" path="M 2.08225E-6 -1.48148E-6 L -0.2012 0.45162 " pathEditMode="relative" rAng="0" ptsTypes="AA">
                                      <p:cBhvr>
                                        <p:cTn id="140" dur="2000" fill="hold"/>
                                        <p:tgtEl>
                                          <p:spTgt spid="37"/>
                                        </p:tgtEl>
                                        <p:attrNameLst>
                                          <p:attrName>ppt_x</p:attrName>
                                          <p:attrName>ppt_y</p:attrName>
                                        </p:attrNameLst>
                                      </p:cBhvr>
                                      <p:rCtr x="-10060" y="22569"/>
                                    </p:animMotion>
                                  </p:childTnLst>
                                </p:cTn>
                              </p:par>
                              <p:par>
                                <p:cTn id="141" presetID="49" presetClass="path" presetSubtype="0" accel="50000" decel="50000" fill="hold" nodeType="withEffect">
                                  <p:stCondLst>
                                    <p:cond delay="0"/>
                                  </p:stCondLst>
                                  <p:childTnLst>
                                    <p:animMotion origin="layout" path="M -4.68506E-6 -4.44444E-6 L -0.15174 0.46158 " pathEditMode="relative" rAng="0" ptsTypes="AA">
                                      <p:cBhvr>
                                        <p:cTn id="142" dur="2000" fill="hold"/>
                                        <p:tgtEl>
                                          <p:spTgt spid="21"/>
                                        </p:tgtEl>
                                        <p:attrNameLst>
                                          <p:attrName>ppt_x</p:attrName>
                                          <p:attrName>ppt_y</p:attrName>
                                        </p:attrNameLst>
                                      </p:cBhvr>
                                      <p:rCtr x="-7587" y="23079"/>
                                    </p:animMotion>
                                  </p:childTnLst>
                                </p:cTn>
                              </p:par>
                            </p:childTnLst>
                          </p:cTn>
                        </p:par>
                        <p:par>
                          <p:cTn id="143" fill="hold">
                            <p:stCondLst>
                              <p:cond delay="8000"/>
                            </p:stCondLst>
                            <p:childTnLst>
                              <p:par>
                                <p:cTn id="144" presetID="10" presetClass="entr" presetSubtype="0" fill="hold" grpId="0" nodeType="afterEffect">
                                  <p:stCondLst>
                                    <p:cond delay="0"/>
                                  </p:stCondLst>
                                  <p:childTnLst>
                                    <p:set>
                                      <p:cBhvr>
                                        <p:cTn id="145" dur="1" fill="hold">
                                          <p:stCondLst>
                                            <p:cond delay="0"/>
                                          </p:stCondLst>
                                        </p:cTn>
                                        <p:tgtEl>
                                          <p:spTgt spid="123"/>
                                        </p:tgtEl>
                                        <p:attrNameLst>
                                          <p:attrName>style.visibility</p:attrName>
                                        </p:attrNameLst>
                                      </p:cBhvr>
                                      <p:to>
                                        <p:strVal val="visible"/>
                                      </p:to>
                                    </p:set>
                                    <p:animEffect transition="in" filter="fade">
                                      <p:cBhvr>
                                        <p:cTn id="146"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29" grpId="0" animBg="1"/>
      <p:bldP spid="30" grpId="0" animBg="1"/>
      <p:bldP spid="30" grpId="1" animBg="1"/>
      <p:bldP spid="33" grpId="0" animBg="1"/>
      <p:bldP spid="33" grpId="1" animBg="1"/>
      <p:bldP spid="35" grpId="0" animBg="1"/>
      <p:bldP spid="35" grpId="1" animBg="1"/>
      <p:bldP spid="37" grpId="0" animBg="1"/>
      <p:bldP spid="37" grpId="1" animBg="1"/>
      <p:bldP spid="112" grpId="0" animBg="1"/>
      <p:bldP spid="9" grpId="0" animBg="1"/>
      <p:bldP spid="113" grpId="0"/>
      <p:bldP spid="84" grpId="0" animBg="1"/>
      <p:bldP spid="118" grpId="0" animBg="1"/>
      <p:bldP spid="8" grpId="0" animBg="1"/>
      <p:bldP spid="120" grpId="0" animBg="1"/>
      <p:bldP spid="121" grpId="0" animBg="1"/>
      <p:bldP spid="122" grpId="0" animBg="1"/>
      <p:bldP spid="1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ubtitle 6"/>
          <p:cNvSpPr txBox="1">
            <a:spLocks/>
          </p:cNvSpPr>
          <p:nvPr/>
        </p:nvSpPr>
        <p:spPr bwMode="gray">
          <a:xfrm>
            <a:off x="1477963" y="1537494"/>
            <a:ext cx="8640762" cy="377825"/>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350" kern="1200">
                <a:solidFill>
                  <a:schemeClr val="tx1"/>
                </a:solidFill>
                <a:latin typeface="+mn-lt"/>
                <a:ea typeface="+mn-ea"/>
                <a:cs typeface="+mn-cs"/>
              </a:defRPr>
            </a:lvl1pPr>
            <a:lvl2pPr marL="0" indent="0" algn="l" defTabSz="685868" rtl="0" eaLnBrk="1" latinLnBrk="0" hangingPunct="1">
              <a:spcBef>
                <a:spcPts val="450"/>
              </a:spcBef>
              <a:buFont typeface="ABBvoiceOffice" panose="020D0603020503020204" pitchFamily="34" charset="0"/>
              <a:buNone/>
              <a:defRPr sz="1500" kern="1200">
                <a:solidFill>
                  <a:schemeClr val="tx1"/>
                </a:solidFill>
                <a:latin typeface="+mn-lt"/>
                <a:ea typeface="+mn-ea"/>
                <a:cs typeface="+mn-cs"/>
              </a:defRPr>
            </a:lvl2pPr>
            <a:lvl3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3pPr>
            <a:lvl4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4pPr>
            <a:lvl5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5pPr>
            <a:lvl6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6pPr>
            <a:lvl7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7pPr>
            <a:lvl8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8pPr>
            <a:lvl9pPr marL="0" indent="0" algn="l" defTabSz="685868" rtl="0" eaLnBrk="1" latinLnBrk="0" hangingPunct="1">
              <a:spcBef>
                <a:spcPts val="450"/>
              </a:spcBef>
              <a:buFont typeface="Arial" panose="020B0604020202020204" pitchFamily="34" charset="0"/>
              <a:buNone/>
              <a:defRPr sz="1500" kern="1200">
                <a:solidFill>
                  <a:schemeClr val="tx1"/>
                </a:solidFill>
                <a:latin typeface="+mn-lt"/>
                <a:ea typeface="+mn-ea"/>
                <a:cs typeface="+mn-cs"/>
              </a:defRPr>
            </a:lvl9pPr>
          </a:lstStyle>
          <a:p>
            <a:pPr fontAlgn="base">
              <a:spcAft>
                <a:spcPct val="0"/>
              </a:spcAft>
              <a:defRPr/>
            </a:pPr>
            <a:r>
              <a:rPr lang="it-IT" sz="1600" dirty="0">
                <a:solidFill>
                  <a:prstClr val="black"/>
                </a:solidFill>
                <a:latin typeface="ABBvoice" panose="020D0603020503020204"/>
                <a:ea typeface="ABBvoice" panose="020D0603020503020204" pitchFamily="34" charset="0"/>
                <a:cs typeface="Calibri" panose="020F0502020204030204" pitchFamily="34" charset="0"/>
              </a:rPr>
              <a:t>Nuove opportunità di produzione grazie alle nuove tecnologie</a:t>
            </a:r>
            <a:endParaRPr lang="en-US" sz="1600" dirty="0">
              <a:solidFill>
                <a:prstClr val="black"/>
              </a:solidFill>
              <a:latin typeface="ABBvoice" panose="020D0603020503020204"/>
              <a:ea typeface="ABBvoice" panose="020D0603020503020204" pitchFamily="34" charset="0"/>
              <a:cs typeface="Calibri" panose="020F0502020204030204" pitchFamily="34" charset="0"/>
            </a:endParaRPr>
          </a:p>
        </p:txBody>
      </p:sp>
      <p:sp>
        <p:nvSpPr>
          <p:cNvPr id="11267" name="Text Placeholder 5"/>
          <p:cNvSpPr txBox="1">
            <a:spLocks noChangeArrowheads="1"/>
          </p:cNvSpPr>
          <p:nvPr/>
        </p:nvSpPr>
        <p:spPr bwMode="auto">
          <a:xfrm>
            <a:off x="1577976" y="2247901"/>
            <a:ext cx="1576388" cy="188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panose="020D0603020503020204"/>
                <a:cs typeface="Calibri" panose="020F0502020204030204" pitchFamily="34" charset="0"/>
              </a:rPr>
              <a:t>Fabbrica 4.0</a:t>
            </a:r>
          </a:p>
        </p:txBody>
      </p:sp>
      <p:sp>
        <p:nvSpPr>
          <p:cNvPr id="11268" name="Text Placeholder 7"/>
          <p:cNvSpPr txBox="1">
            <a:spLocks noChangeArrowheads="1"/>
          </p:cNvSpPr>
          <p:nvPr/>
        </p:nvSpPr>
        <p:spPr bwMode="auto">
          <a:xfrm>
            <a:off x="3732215" y="2262189"/>
            <a:ext cx="1862137"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en-US" altLang="it-IT" sz="1600" b="1" dirty="0">
                <a:solidFill>
                  <a:srgbClr val="D90000"/>
                </a:solidFill>
                <a:latin typeface="ABBvoice" panose="020D0603020503020204"/>
                <a:ea typeface="ABBvoice" panose="020D0603020503020204"/>
                <a:cs typeface="Calibri" panose="020F0502020204030204" pitchFamily="34" charset="0"/>
              </a:rPr>
              <a:t>Enabling Technologies</a:t>
            </a:r>
          </a:p>
        </p:txBody>
      </p:sp>
      <p:sp>
        <p:nvSpPr>
          <p:cNvPr id="11269" name="Text Placeholder 9"/>
          <p:cNvSpPr txBox="1">
            <a:spLocks noChangeArrowheads="1"/>
          </p:cNvSpPr>
          <p:nvPr/>
        </p:nvSpPr>
        <p:spPr bwMode="auto">
          <a:xfrm>
            <a:off x="5773739" y="2262190"/>
            <a:ext cx="2103436" cy="174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it-IT" altLang="it-IT" sz="1600" b="1" dirty="0">
                <a:solidFill>
                  <a:srgbClr val="D90000"/>
                </a:solidFill>
                <a:latin typeface="ABBvoice" panose="020D0603020503020204"/>
                <a:ea typeface="ABBvoice" panose="020D0603020503020204"/>
                <a:cs typeface="Calibri" panose="020F0502020204030204" pitchFamily="34" charset="0"/>
              </a:rPr>
              <a:t>Valore aggiunto della</a:t>
            </a:r>
            <a:br>
              <a:rPr lang="it-IT" altLang="it-IT" sz="1600" b="1" dirty="0">
                <a:solidFill>
                  <a:srgbClr val="D90000"/>
                </a:solidFill>
                <a:latin typeface="ABBvoice" panose="020D0603020503020204"/>
                <a:ea typeface="ABBvoice" panose="020D0603020503020204"/>
                <a:cs typeface="Calibri" panose="020F0502020204030204" pitchFamily="34" charset="0"/>
              </a:rPr>
            </a:br>
            <a:r>
              <a:rPr lang="it-IT" altLang="it-IT" sz="1600" b="1" dirty="0">
                <a:solidFill>
                  <a:srgbClr val="D90000"/>
                </a:solidFill>
                <a:latin typeface="ABBvoice" panose="020D0603020503020204"/>
                <a:ea typeface="ABBvoice" panose="020D0603020503020204"/>
                <a:cs typeface="Calibri" panose="020F0502020204030204" pitchFamily="34" charset="0"/>
              </a:rPr>
              <a:t>collaborazione</a:t>
            </a:r>
          </a:p>
        </p:txBody>
      </p:sp>
      <p:sp>
        <p:nvSpPr>
          <p:cNvPr id="11270" name="Text Placeholder 11"/>
          <p:cNvSpPr txBox="1">
            <a:spLocks noChangeArrowheads="1"/>
          </p:cNvSpPr>
          <p:nvPr/>
        </p:nvSpPr>
        <p:spPr bwMode="auto">
          <a:xfrm>
            <a:off x="8150227" y="2249488"/>
            <a:ext cx="157797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defTabSz="685800">
              <a:defRPr>
                <a:solidFill>
                  <a:schemeClr val="tx1"/>
                </a:solidFill>
                <a:latin typeface="Arial" panose="020B0604020202020204" pitchFamily="34" charset="0"/>
                <a:ea typeface="MS PGothic" panose="020B0600070205080204" pitchFamily="34" charset="-128"/>
              </a:defRPr>
            </a:lvl2pPr>
            <a:lvl3pPr defTabSz="685800">
              <a:defRPr>
                <a:solidFill>
                  <a:schemeClr val="tx1"/>
                </a:solidFill>
                <a:latin typeface="Arial" panose="020B0604020202020204" pitchFamily="34" charset="0"/>
                <a:ea typeface="MS PGothic" panose="020B0600070205080204" pitchFamily="34" charset="-128"/>
              </a:defRPr>
            </a:lvl3pPr>
            <a:lvl4pPr defTabSz="685800">
              <a:defRPr>
                <a:solidFill>
                  <a:schemeClr val="tx1"/>
                </a:solidFill>
                <a:latin typeface="Arial" panose="020B0604020202020204" pitchFamily="34" charset="0"/>
                <a:ea typeface="MS PGothic" panose="020B0600070205080204" pitchFamily="34" charset="-128"/>
              </a:defRPr>
            </a:lvl4pPr>
            <a:lvl5pPr defTabSz="685800">
              <a:defRPr>
                <a:solidFill>
                  <a:schemeClr val="tx1"/>
                </a:solidFill>
                <a:latin typeface="Arial" panose="020B0604020202020204" pitchFamily="34" charset="0"/>
                <a:ea typeface="MS PGothic" panose="020B0600070205080204" pitchFamily="34" charset="-128"/>
              </a:defRPr>
            </a:lvl5pPr>
            <a:lvl6pPr marL="4572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9144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1371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18288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Font typeface="Arial" panose="020B0604020202020204" pitchFamily="34" charset="0"/>
              <a:buNone/>
            </a:pPr>
            <a:r>
              <a:rPr lang="en-US" altLang="it-IT" sz="1600" b="1" dirty="0">
                <a:solidFill>
                  <a:srgbClr val="D90000"/>
                </a:solidFill>
                <a:latin typeface="ABBvoice" panose="020D0603020503020204"/>
                <a:ea typeface="ABBvoice"/>
                <a:cs typeface="Calibri" panose="020F0502020204030204" pitchFamily="34" charset="0"/>
              </a:rPr>
              <a:t>Cybersecurity</a:t>
            </a:r>
          </a:p>
          <a:p>
            <a:pPr algn="ctr" fontAlgn="base">
              <a:spcBef>
                <a:spcPct val="0"/>
              </a:spcBef>
              <a:spcAft>
                <a:spcPct val="0"/>
              </a:spcAft>
              <a:buFont typeface="Arial" panose="020B0604020202020204" pitchFamily="34" charset="0"/>
              <a:buNone/>
            </a:pPr>
            <a:endParaRPr lang="en-US" altLang="it-IT" sz="1600" b="1" dirty="0">
              <a:solidFill>
                <a:srgbClr val="D90000"/>
              </a:solidFill>
              <a:latin typeface="ABBvoice" panose="020D0603020503020204"/>
              <a:ea typeface="ABBvoice"/>
              <a:cs typeface="Calibri" panose="020F0502020204030204" pitchFamily="34" charset="0"/>
            </a:endParaRPr>
          </a:p>
        </p:txBody>
      </p:sp>
      <p:cxnSp>
        <p:nvCxnSpPr>
          <p:cNvPr id="11271" name="Straight Connector 37"/>
          <p:cNvCxnSpPr>
            <a:cxnSpLocks noChangeShapeType="1"/>
          </p:cNvCxnSpPr>
          <p:nvPr/>
        </p:nvCxnSpPr>
        <p:spPr bwMode="gray">
          <a:xfrm>
            <a:off x="1490664" y="2736851"/>
            <a:ext cx="1979612"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1272" name="Straight Connector 38"/>
          <p:cNvCxnSpPr>
            <a:cxnSpLocks noChangeShapeType="1"/>
          </p:cNvCxnSpPr>
          <p:nvPr/>
        </p:nvCxnSpPr>
        <p:spPr bwMode="gray">
          <a:xfrm>
            <a:off x="3732214" y="2736851"/>
            <a:ext cx="1979612"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1273" name="Straight Connector 39"/>
          <p:cNvCxnSpPr>
            <a:cxnSpLocks noChangeShapeType="1"/>
          </p:cNvCxnSpPr>
          <p:nvPr/>
        </p:nvCxnSpPr>
        <p:spPr bwMode="gray">
          <a:xfrm>
            <a:off x="5891214" y="2736851"/>
            <a:ext cx="1981200"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1274" name="Straight Connector 40"/>
          <p:cNvCxnSpPr>
            <a:cxnSpLocks noChangeShapeType="1"/>
          </p:cNvCxnSpPr>
          <p:nvPr/>
        </p:nvCxnSpPr>
        <p:spPr bwMode="gray">
          <a:xfrm>
            <a:off x="8045452" y="2736851"/>
            <a:ext cx="1979613"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1275" name="Straight Connector 43"/>
          <p:cNvCxnSpPr>
            <a:cxnSpLocks noChangeShapeType="1"/>
          </p:cNvCxnSpPr>
          <p:nvPr/>
        </p:nvCxnSpPr>
        <p:spPr bwMode="gray">
          <a:xfrm>
            <a:off x="3568700" y="3032126"/>
            <a:ext cx="0" cy="2557462"/>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1276" name="Straight Connector 44"/>
          <p:cNvCxnSpPr>
            <a:cxnSpLocks noChangeShapeType="1"/>
          </p:cNvCxnSpPr>
          <p:nvPr/>
        </p:nvCxnSpPr>
        <p:spPr bwMode="gray">
          <a:xfrm>
            <a:off x="5773738" y="3038476"/>
            <a:ext cx="0" cy="2557462"/>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1277" name="Straight Connector 45"/>
          <p:cNvCxnSpPr>
            <a:cxnSpLocks noChangeShapeType="1"/>
          </p:cNvCxnSpPr>
          <p:nvPr/>
        </p:nvCxnSpPr>
        <p:spPr bwMode="gray">
          <a:xfrm>
            <a:off x="7961313" y="3038476"/>
            <a:ext cx="0" cy="2557462"/>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sp>
        <p:nvSpPr>
          <p:cNvPr id="49" name="Content Placeholder 6"/>
          <p:cNvSpPr txBox="1">
            <a:spLocks/>
          </p:cNvSpPr>
          <p:nvPr/>
        </p:nvSpPr>
        <p:spPr bwMode="gray">
          <a:xfrm>
            <a:off x="3708400" y="4321177"/>
            <a:ext cx="1968500" cy="1322387"/>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a:cs typeface="Calibri" panose="020F0502020204030204" pitchFamily="34" charset="0"/>
              </a:rPr>
              <a:t>Le tecnologie digitali in rapida evoluzione consentono la trasformazione dell'industria manifatturiera</a:t>
            </a:r>
            <a:endParaRPr lang="en-US" sz="1600" dirty="0">
              <a:solidFill>
                <a:srgbClr val="000000"/>
              </a:solidFill>
              <a:latin typeface="ABBvoice" panose="020D0603020503020204"/>
              <a:ea typeface="ABBvoice"/>
              <a:cs typeface="Calibri" panose="020F0502020204030204" pitchFamily="34" charset="0"/>
            </a:endParaRPr>
          </a:p>
        </p:txBody>
      </p:sp>
      <p:sp>
        <p:nvSpPr>
          <p:cNvPr id="50" name="Content Placeholder 6"/>
          <p:cNvSpPr txBox="1">
            <a:spLocks/>
          </p:cNvSpPr>
          <p:nvPr/>
        </p:nvSpPr>
        <p:spPr bwMode="gray">
          <a:xfrm>
            <a:off x="8086726" y="4325938"/>
            <a:ext cx="1960563" cy="1320800"/>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panose="020D0603020503020204" pitchFamily="34" charset="0"/>
                <a:cs typeface="Calibri" panose="020F0502020204030204" pitchFamily="34" charset="0"/>
              </a:rPr>
              <a:t>Colmare il divario tra IT e OT per migliorare la sicurezza informatica nella produzione</a:t>
            </a:r>
            <a:endParaRPr lang="en-US" sz="1600" dirty="0">
              <a:solidFill>
                <a:srgbClr val="000000"/>
              </a:solidFill>
              <a:latin typeface="ABBvoice" panose="020D0603020503020204"/>
              <a:ea typeface="ABBvoice" panose="020D0603020503020204" pitchFamily="34" charset="0"/>
              <a:cs typeface="Calibri" panose="020F0502020204030204" pitchFamily="34" charset="0"/>
            </a:endParaRPr>
          </a:p>
        </p:txBody>
      </p:sp>
      <p:sp>
        <p:nvSpPr>
          <p:cNvPr id="11280" name="Rectangle 15"/>
          <p:cNvSpPr>
            <a:spLocks noChangeArrowheads="1"/>
          </p:cNvSpPr>
          <p:nvPr/>
        </p:nvSpPr>
        <p:spPr bwMode="auto">
          <a:xfrm>
            <a:off x="8231188" y="6100606"/>
            <a:ext cx="222432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anchor="b">
            <a:spAutoFit/>
          </a:bodyPr>
          <a:lstStyle>
            <a:lvl1pPr defTabSz="455613">
              <a:defRPr>
                <a:solidFill>
                  <a:schemeClr val="tx1"/>
                </a:solidFill>
                <a:latin typeface="Arial" panose="020B0604020202020204" pitchFamily="34" charset="0"/>
                <a:ea typeface="MS PGothic" panose="020B0600070205080204" pitchFamily="34" charset="-128"/>
              </a:defRPr>
            </a:lvl1pPr>
            <a:lvl2pPr marL="742950" indent="-285750" defTabSz="455613">
              <a:defRPr>
                <a:solidFill>
                  <a:schemeClr val="tx1"/>
                </a:solidFill>
                <a:latin typeface="Arial" panose="020B0604020202020204" pitchFamily="34" charset="0"/>
                <a:ea typeface="MS PGothic" panose="020B0600070205080204" pitchFamily="34" charset="-128"/>
              </a:defRPr>
            </a:lvl2pPr>
            <a:lvl3pPr marL="1143000" indent="-228600" defTabSz="455613">
              <a:defRPr>
                <a:solidFill>
                  <a:schemeClr val="tx1"/>
                </a:solidFill>
                <a:latin typeface="Arial" panose="020B0604020202020204" pitchFamily="34" charset="0"/>
                <a:ea typeface="MS PGothic" panose="020B0600070205080204" pitchFamily="34" charset="-128"/>
              </a:defRPr>
            </a:lvl3pPr>
            <a:lvl4pPr marL="1600200" indent="-228600" defTabSz="455613">
              <a:defRPr>
                <a:solidFill>
                  <a:schemeClr val="tx1"/>
                </a:solidFill>
                <a:latin typeface="Arial" panose="020B0604020202020204" pitchFamily="34" charset="0"/>
                <a:ea typeface="MS PGothic" panose="020B0600070205080204" pitchFamily="34" charset="-128"/>
              </a:defRPr>
            </a:lvl4pPr>
            <a:lvl5pPr marL="2057400" indent="-228600" defTabSz="455613">
              <a:defRPr>
                <a:solidFill>
                  <a:schemeClr val="tx1"/>
                </a:solidFill>
                <a:latin typeface="Arial" panose="020B060402020202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it-IT" sz="1000" dirty="0">
                <a:solidFill>
                  <a:srgbClr val="A6A6A6"/>
                </a:solidFill>
                <a:latin typeface="ABBvoice" panose="020D0603020503020204"/>
                <a:ea typeface="ABBvoice" panose="020D0603020503020204"/>
                <a:cs typeface="Calibri" panose="020F0502020204030204" pitchFamily="34" charset="0"/>
              </a:rPr>
              <a:t>Source: US Bureau of Labor Statistics</a:t>
            </a:r>
            <a:endParaRPr lang="en-US" altLang="it-IT" sz="1000" baseline="30000" dirty="0">
              <a:solidFill>
                <a:srgbClr val="A6A6A6"/>
              </a:solidFill>
              <a:latin typeface="ABBvoice" panose="020D0603020503020204"/>
              <a:ea typeface="ABBvoice"/>
              <a:cs typeface="Calibri" panose="020F0502020204030204" pitchFamily="34" charset="0"/>
            </a:endParaRPr>
          </a:p>
        </p:txBody>
      </p:sp>
      <p:sp>
        <p:nvSpPr>
          <p:cNvPr id="60" name="Content Placeholder 6"/>
          <p:cNvSpPr txBox="1">
            <a:spLocks/>
          </p:cNvSpPr>
          <p:nvPr/>
        </p:nvSpPr>
        <p:spPr bwMode="gray">
          <a:xfrm>
            <a:off x="5870576" y="4322763"/>
            <a:ext cx="1992313" cy="1320800"/>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a:cs typeface="Calibri" panose="020F0502020204030204" pitchFamily="34" charset="0"/>
              </a:rPr>
              <a:t>Il </a:t>
            </a:r>
            <a:r>
              <a:rPr lang="it-IT" sz="1600" dirty="0">
                <a:solidFill>
                  <a:prstClr val="black"/>
                </a:solidFill>
                <a:latin typeface="ABBvoice" panose="020D0603020503020204"/>
                <a:ea typeface="ABBvoice"/>
                <a:cs typeface="Calibri" panose="020F0502020204030204" pitchFamily="34" charset="0"/>
              </a:rPr>
              <a:t>valore aggiunto della  </a:t>
            </a:r>
            <a:r>
              <a:rPr lang="it-IT" sz="1600" dirty="0">
                <a:solidFill>
                  <a:srgbClr val="000000"/>
                </a:solidFill>
                <a:latin typeface="ABBvoice" panose="020D0603020503020204"/>
                <a:ea typeface="ABBvoice"/>
                <a:cs typeface="Calibri" panose="020F0502020204030204" pitchFamily="34" charset="0"/>
              </a:rPr>
              <a:t>collaborazione tra clienti e fornitori crea nuove opportunità e modelli di business</a:t>
            </a:r>
            <a:endParaRPr lang="en-US" sz="1600" dirty="0">
              <a:solidFill>
                <a:srgbClr val="000000"/>
              </a:solidFill>
              <a:latin typeface="ABBvoice" panose="020D0603020503020204"/>
              <a:ea typeface="ABBvoice"/>
              <a:cs typeface="Calibri" panose="020F0502020204030204" pitchFamily="34" charset="0"/>
            </a:endParaRPr>
          </a:p>
        </p:txBody>
      </p:sp>
      <p:sp>
        <p:nvSpPr>
          <p:cNvPr id="63" name="Content Placeholder 6"/>
          <p:cNvSpPr txBox="1">
            <a:spLocks/>
          </p:cNvSpPr>
          <p:nvPr/>
        </p:nvSpPr>
        <p:spPr bwMode="gray">
          <a:xfrm>
            <a:off x="1492251" y="4321176"/>
            <a:ext cx="1960563" cy="1350962"/>
          </a:xfrm>
          <a:prstGeom prst="rect">
            <a:avLst/>
          </a:prstGeom>
        </p:spPr>
        <p:txBody>
          <a:bodyPr lIns="0" tIns="0" rIns="0" bIns="0"/>
          <a:lstStyle>
            <a:lvl1pPr marL="0" indent="0" algn="l" defTabSz="685868" rtl="0" eaLnBrk="1" latinLnBrk="0" hangingPunct="1">
              <a:spcBef>
                <a:spcPts val="450"/>
              </a:spcBef>
              <a:buFont typeface="Arial" panose="020B0604020202020204" pitchFamily="34" charset="0"/>
              <a:buNone/>
              <a:defRPr sz="1050" kern="1200">
                <a:solidFill>
                  <a:schemeClr val="tx1"/>
                </a:solidFill>
                <a:latin typeface="+mn-lt"/>
                <a:ea typeface="+mn-ea"/>
                <a:cs typeface="+mn-cs"/>
              </a:defRPr>
            </a:lvl1pPr>
            <a:lvl2pPr marL="135014" indent="-135014" algn="l" defTabSz="685868" rtl="0" eaLnBrk="1" latinLnBrk="0" hangingPunct="1">
              <a:spcBef>
                <a:spcPts val="450"/>
              </a:spcBef>
              <a:buFont typeface="ABBvoiceOffice" panose="020D0603020503020204" pitchFamily="34" charset="0"/>
              <a:buChar char="–"/>
              <a:defRPr sz="1050" kern="1200">
                <a:solidFill>
                  <a:schemeClr val="tx1"/>
                </a:solidFill>
                <a:latin typeface="+mn-lt"/>
                <a:ea typeface="+mn-ea"/>
                <a:cs typeface="+mn-cs"/>
              </a:defRPr>
            </a:lvl2pPr>
            <a:lvl3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3pPr>
            <a:lvl4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4pPr>
            <a:lvl5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5pPr>
            <a:lvl6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6pPr>
            <a:lvl7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7pPr>
            <a:lvl8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8pPr>
            <a:lvl9pPr marL="270027" indent="-135014" algn="l" defTabSz="685868" rtl="0" eaLnBrk="1" latinLnBrk="0" hangingPunct="1">
              <a:spcBef>
                <a:spcPts val="450"/>
              </a:spcBef>
              <a:buFont typeface="Arial" panose="020B0604020202020204" pitchFamily="34" charset="0"/>
              <a:buChar char="•"/>
              <a:defRPr sz="1050" kern="1200">
                <a:solidFill>
                  <a:schemeClr val="tx1"/>
                </a:solidFill>
                <a:latin typeface="+mn-lt"/>
                <a:ea typeface="+mn-ea"/>
                <a:cs typeface="+mn-cs"/>
              </a:defRPr>
            </a:lvl9pPr>
          </a:lstStyle>
          <a:p>
            <a:pPr fontAlgn="base">
              <a:spcAft>
                <a:spcPct val="0"/>
              </a:spcAft>
              <a:defRPr/>
            </a:pPr>
            <a:r>
              <a:rPr lang="it-IT" sz="1600" dirty="0">
                <a:solidFill>
                  <a:srgbClr val="000000"/>
                </a:solidFill>
                <a:latin typeface="ABBvoice" panose="020D0603020503020204"/>
                <a:ea typeface="ABBvoice"/>
                <a:cs typeface="Calibri" panose="020F0502020204030204" pitchFamily="34" charset="0"/>
              </a:rPr>
              <a:t>Le fabbriche digitalizzate del futuro sono flessibili, agili e modulari. Sono autonome e con sistemi di auto apprendimento e auto correzione</a:t>
            </a:r>
            <a:endParaRPr lang="en-US" sz="1600" dirty="0">
              <a:solidFill>
                <a:srgbClr val="FF0000"/>
              </a:solidFill>
              <a:latin typeface="ABBvoice" panose="020D0603020503020204"/>
              <a:ea typeface="ABBvoice"/>
              <a:cs typeface="Calibri" panose="020F0502020204030204" pitchFamily="34" charset="0"/>
            </a:endParaRPr>
          </a:p>
        </p:txBody>
      </p:sp>
      <p:sp>
        <p:nvSpPr>
          <p:cNvPr id="11283" name="Title 2"/>
          <p:cNvSpPr txBox="1">
            <a:spLocks noChangeArrowheads="1"/>
          </p:cNvSpPr>
          <p:nvPr/>
        </p:nvSpPr>
        <p:spPr bwMode="gray">
          <a:xfrm>
            <a:off x="1477963" y="1134270"/>
            <a:ext cx="8640762"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it-IT" altLang="it-IT" sz="2400" b="1" dirty="0">
                <a:solidFill>
                  <a:srgbClr val="000000"/>
                </a:solidFill>
                <a:latin typeface="ABBvoice"/>
                <a:ea typeface="ABBvoice"/>
                <a:cs typeface="ABBvoice"/>
              </a:rPr>
              <a:t>La trasformazione del settore manifatturiero</a:t>
            </a:r>
          </a:p>
        </p:txBody>
      </p:sp>
      <p:pic>
        <p:nvPicPr>
          <p:cNvPr id="11284" name="Picture 10" descr="http://abbib.cloudapp.net/public/preimage/v2/e275feea-6609-4b39-b851-02f0a06ce1b1/preview?Ver=14051204095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77963" y="2814638"/>
            <a:ext cx="1992312"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5" name="Picture 2" descr="Bildergebnis für blockchain"/>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84588" y="2817813"/>
            <a:ext cx="2006600" cy="1417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6" name="Content Placeholder 1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gray">
          <a:xfrm>
            <a:off x="5870575" y="2814638"/>
            <a:ext cx="2006600" cy="1411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7" name="Picture 8" descr="Bildergebnis für cyber security"/>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054976" y="2816226"/>
            <a:ext cx="1992313"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833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796-18_BAC_3_Automation_180814.wmv">
            <a:hlinkClick r:id="" action="ppaction://media"/>
            <a:extLst>
              <a:ext uri="{FF2B5EF4-FFF2-40B4-BE49-F238E27FC236}">
                <a16:creationId xmlns:a16="http://schemas.microsoft.com/office/drawing/2014/main" xmlns="" id="{B3820A92-A155-4904-9E8A-9C46D2305B70}"/>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a:stretch>
            <a:fillRect/>
          </a:stretch>
        </p:blipFill>
        <p:spPr>
          <a:xfrm>
            <a:off x="6518365" y="3370166"/>
            <a:ext cx="5557474" cy="3126080"/>
          </a:xfrm>
          <a:prstGeom prst="rect">
            <a:avLst/>
          </a:prstGeom>
          <a:solidFill>
            <a:schemeClr val="bg1"/>
          </a:solidFill>
          <a:ln w="19050">
            <a:noFill/>
          </a:ln>
          <a:effectLst>
            <a:outerShdw blurRad="292100" dist="139700" dir="2700000" algn="tl" rotWithShape="0">
              <a:srgbClr val="333333">
                <a:alpha val="65000"/>
              </a:srgbClr>
            </a:outerShdw>
          </a:effectLst>
        </p:spPr>
      </p:pic>
      <p:pic>
        <p:nvPicPr>
          <p:cNvPr id="3" name="7796-18_BAC_2_Production-planning_180814.wmv">
            <a:hlinkClick r:id="" action="ppaction://media"/>
            <a:extLst>
              <a:ext uri="{FF2B5EF4-FFF2-40B4-BE49-F238E27FC236}">
                <a16:creationId xmlns:a16="http://schemas.microsoft.com/office/drawing/2014/main" xmlns="" id="{1A15C9E7-9C5B-421E-A933-5DC51A663450}"/>
              </a:ext>
            </a:extLst>
          </p:cNvPr>
          <p:cNvPicPr>
            <a:picLocks noChangeAspect="1"/>
          </p:cNvPicPr>
          <p:nvPr>
            <a:videoFile r:link="rId2"/>
            <p:extLst>
              <p:ext uri="{DAA4B4D4-6D71-4841-9C94-3DE7FCFB9230}">
                <p14:media xmlns:p14="http://schemas.microsoft.com/office/powerpoint/2010/main" xmlns="" r:embed="rId6"/>
              </p:ext>
            </p:extLst>
          </p:nvPr>
        </p:nvPicPr>
        <p:blipFill>
          <a:blip r:embed="rId7"/>
          <a:stretch>
            <a:fillRect/>
          </a:stretch>
        </p:blipFill>
        <p:spPr>
          <a:xfrm>
            <a:off x="143875" y="1602423"/>
            <a:ext cx="5604187" cy="3152356"/>
          </a:xfrm>
          <a:prstGeom prst="rect">
            <a:avLst/>
          </a:prstGeom>
          <a:solidFill>
            <a:schemeClr val="bg1"/>
          </a:solidFill>
          <a:ln w="19050">
            <a:noFill/>
          </a:ln>
          <a:effectLst>
            <a:outerShdw blurRad="292100" dist="139700" dir="2700000" algn="tl" rotWithShape="0">
              <a:srgbClr val="333333">
                <a:alpha val="65000"/>
              </a:srgbClr>
            </a:outerShdw>
          </a:effectLst>
        </p:spPr>
      </p:pic>
      <p:pic>
        <p:nvPicPr>
          <p:cNvPr id="5" name="Immagine 4">
            <a:extLst>
              <a:ext uri="{FF2B5EF4-FFF2-40B4-BE49-F238E27FC236}">
                <a16:creationId xmlns:a16="http://schemas.microsoft.com/office/drawing/2014/main" xmlns="" id="{F7CC694E-6B30-4992-9C5D-A392EF5CB6BD}"/>
              </a:ext>
            </a:extLst>
          </p:cNvPr>
          <p:cNvPicPr>
            <a:picLocks noChangeAspect="1"/>
          </p:cNvPicPr>
          <p:nvPr/>
        </p:nvPicPr>
        <p:blipFill rotWithShape="1">
          <a:blip r:embed="rId8">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xmlns="">
                  <a14:imgLayer r:embed="rId9">
                    <a14:imgEffect>
                      <a14:saturation sat="400000"/>
                    </a14:imgEffect>
                  </a14:imgLayer>
                </a14:imgProps>
              </a:ext>
            </a:extLst>
          </a:blip>
          <a:srcRect r="43475"/>
          <a:stretch/>
        </p:blipFill>
        <p:spPr>
          <a:xfrm rot="1260000">
            <a:off x="4615632" y="2361704"/>
            <a:ext cx="1813797" cy="3586233"/>
          </a:xfrm>
          <a:prstGeom prst="rect">
            <a:avLst/>
          </a:prstGeom>
        </p:spPr>
      </p:pic>
      <p:pic>
        <p:nvPicPr>
          <p:cNvPr id="6" name="Immagine 5">
            <a:extLst>
              <a:ext uri="{FF2B5EF4-FFF2-40B4-BE49-F238E27FC236}">
                <a16:creationId xmlns:a16="http://schemas.microsoft.com/office/drawing/2014/main" xmlns="" id="{2C9BF403-33F4-4973-9EF1-57B8B80BDB15}"/>
              </a:ext>
            </a:extLst>
          </p:cNvPr>
          <p:cNvPicPr>
            <a:picLocks noChangeAspect="1"/>
          </p:cNvPicPr>
          <p:nvPr/>
        </p:nvPicPr>
        <p:blipFill rotWithShape="1">
          <a:blip r:embed="rId10">
            <a:clrChange>
              <a:clrFrom>
                <a:srgbClr val="FFFFFF"/>
              </a:clrFrom>
              <a:clrTo>
                <a:srgbClr val="FFFFFF">
                  <a:alpha val="0"/>
                </a:srgbClr>
              </a:clrTo>
            </a:clrChange>
            <a:extLst>
              <a:ext uri="{BEBA8EAE-BF5A-486C-A8C5-ECC9F3942E4B}">
                <a14:imgProps xmlns:a14="http://schemas.microsoft.com/office/drawing/2010/main" xmlns="">
                  <a14:imgLayer r:embed="rId11">
                    <a14:imgEffect>
                      <a14:saturation sat="66000"/>
                    </a14:imgEffect>
                  </a14:imgLayer>
                </a14:imgProps>
              </a:ext>
            </a:extLst>
          </a:blip>
          <a:srcRect l="45103"/>
          <a:stretch/>
        </p:blipFill>
        <p:spPr>
          <a:xfrm rot="1260000">
            <a:off x="6017775" y="2892751"/>
            <a:ext cx="1774071" cy="3609763"/>
          </a:xfrm>
          <a:prstGeom prst="rect">
            <a:avLst/>
          </a:prstGeom>
        </p:spPr>
      </p:pic>
      <p:grpSp>
        <p:nvGrpSpPr>
          <p:cNvPr id="7" name="Gruppo 6">
            <a:extLst>
              <a:ext uri="{FF2B5EF4-FFF2-40B4-BE49-F238E27FC236}">
                <a16:creationId xmlns:a16="http://schemas.microsoft.com/office/drawing/2014/main" xmlns="" id="{FA52CE07-D982-40A9-B6B5-CE9091B0D7B4}"/>
              </a:ext>
            </a:extLst>
          </p:cNvPr>
          <p:cNvGrpSpPr/>
          <p:nvPr/>
        </p:nvGrpSpPr>
        <p:grpSpPr>
          <a:xfrm>
            <a:off x="240538" y="3673893"/>
            <a:ext cx="3236638" cy="897095"/>
            <a:chOff x="11807572" y="-136393"/>
            <a:chExt cx="3713908" cy="1238404"/>
          </a:xfrm>
        </p:grpSpPr>
        <p:pic>
          <p:nvPicPr>
            <p:cNvPr id="8" name="Immagine 7">
              <a:extLst>
                <a:ext uri="{FF2B5EF4-FFF2-40B4-BE49-F238E27FC236}">
                  <a16:creationId xmlns:a16="http://schemas.microsoft.com/office/drawing/2014/main" xmlns="" id="{26A9BC6C-058B-492E-89F0-82E32B614ED1}"/>
                </a:ext>
              </a:extLst>
            </p:cNvPr>
            <p:cNvPicPr>
              <a:picLocks noChangeAspect="1"/>
            </p:cNvPicPr>
            <p:nvPr/>
          </p:nvPicPr>
          <p:blipFill>
            <a:blip r:embed="rId12">
              <a:duotone>
                <a:schemeClr val="accent2">
                  <a:shade val="45000"/>
                  <a:satMod val="135000"/>
                </a:schemeClr>
                <a:prstClr val="white"/>
              </a:duotone>
              <a:extLst>
                <a:ext uri="{BEBA8EAE-BF5A-486C-A8C5-ECC9F3942E4B}">
                  <a14:imgProps xmlns:a14="http://schemas.microsoft.com/office/drawing/2010/main" xmlns="">
                    <a14:imgLayer r:embed="rId13">
                      <a14:imgEffect>
                        <a14:saturation sat="66000"/>
                      </a14:imgEffect>
                    </a14:imgLayer>
                  </a14:imgProps>
                </a:ext>
              </a:extLst>
            </a:blip>
            <a:stretch>
              <a:fillRect/>
            </a:stretch>
          </p:blipFill>
          <p:spPr>
            <a:xfrm>
              <a:off x="11807572" y="-136393"/>
              <a:ext cx="3713908" cy="1238404"/>
            </a:xfrm>
            <a:prstGeom prst="rect">
              <a:avLst/>
            </a:prstGeom>
          </p:spPr>
        </p:pic>
        <p:sp>
          <p:nvSpPr>
            <p:cNvPr id="9" name="Rechteck 30">
              <a:extLst>
                <a:ext uri="{FF2B5EF4-FFF2-40B4-BE49-F238E27FC236}">
                  <a16:creationId xmlns:a16="http://schemas.microsoft.com/office/drawing/2014/main" xmlns="" id="{054B496C-6340-45E2-A6A2-91A1A2C0E91B}"/>
                </a:ext>
              </a:extLst>
            </p:cNvPr>
            <p:cNvSpPr/>
            <p:nvPr/>
          </p:nvSpPr>
          <p:spPr>
            <a:xfrm>
              <a:off x="12633323" y="195035"/>
              <a:ext cx="2519279" cy="553998"/>
            </a:xfrm>
            <a:prstGeom prst="rect">
              <a:avLst/>
            </a:prstGeom>
          </p:spPr>
          <p:txBody>
            <a:bodyPr wrap="none" lIns="0" tIns="0" rIns="0" bIns="0" anchor="ct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Siemens Sans" pitchFamily="2" charset="0"/>
                  <a:ea typeface="ＭＳ Ｐゴシック" charset="-128"/>
                  <a:cs typeface="+mn-cs"/>
                </a:rPr>
                <a:t>Virtual world</a:t>
              </a:r>
            </a:p>
          </p:txBody>
        </p:sp>
      </p:grpSp>
      <p:grpSp>
        <p:nvGrpSpPr>
          <p:cNvPr id="10" name="Gruppo 9">
            <a:extLst>
              <a:ext uri="{FF2B5EF4-FFF2-40B4-BE49-F238E27FC236}">
                <a16:creationId xmlns:a16="http://schemas.microsoft.com/office/drawing/2014/main" xmlns="" id="{D605BBB8-DA54-49E9-AB9E-3D7A8A023388}"/>
              </a:ext>
            </a:extLst>
          </p:cNvPr>
          <p:cNvGrpSpPr/>
          <p:nvPr/>
        </p:nvGrpSpPr>
        <p:grpSpPr>
          <a:xfrm>
            <a:off x="8777302" y="5402670"/>
            <a:ext cx="3124004" cy="1062901"/>
            <a:chOff x="12091177" y="1324287"/>
            <a:chExt cx="3124004" cy="1062901"/>
          </a:xfrm>
        </p:grpSpPr>
        <p:pic>
          <p:nvPicPr>
            <p:cNvPr id="11" name="Immagine 10">
              <a:extLst>
                <a:ext uri="{FF2B5EF4-FFF2-40B4-BE49-F238E27FC236}">
                  <a16:creationId xmlns:a16="http://schemas.microsoft.com/office/drawing/2014/main" xmlns="" id="{2FBBE6BC-D665-4DE3-A0F2-448AD7614EED}"/>
                </a:ext>
              </a:extLst>
            </p:cNvPr>
            <p:cNvPicPr>
              <a:picLocks noChangeAspect="1"/>
            </p:cNvPicPr>
            <p:nvPr/>
          </p:nvPicPr>
          <p:blipFill>
            <a:blip r:embed="rId14">
              <a:duotone>
                <a:schemeClr val="accent5">
                  <a:shade val="45000"/>
                  <a:satMod val="135000"/>
                </a:schemeClr>
                <a:prstClr val="white"/>
              </a:duotone>
            </a:blip>
            <a:stretch>
              <a:fillRect/>
            </a:stretch>
          </p:blipFill>
          <p:spPr>
            <a:xfrm>
              <a:off x="12091177" y="1324287"/>
              <a:ext cx="3124004" cy="1062901"/>
            </a:xfrm>
            <a:prstGeom prst="rect">
              <a:avLst/>
            </a:prstGeom>
          </p:spPr>
        </p:pic>
        <p:sp>
          <p:nvSpPr>
            <p:cNvPr id="12" name="Rechteck 29">
              <a:extLst>
                <a:ext uri="{FF2B5EF4-FFF2-40B4-BE49-F238E27FC236}">
                  <a16:creationId xmlns:a16="http://schemas.microsoft.com/office/drawing/2014/main" xmlns="" id="{1C2FB806-9BC6-445C-8F55-FA487F5CEEFC}"/>
                </a:ext>
              </a:extLst>
            </p:cNvPr>
            <p:cNvSpPr/>
            <p:nvPr/>
          </p:nvSpPr>
          <p:spPr>
            <a:xfrm>
              <a:off x="12687147" y="1578738"/>
              <a:ext cx="2046073" cy="553998"/>
            </a:xfrm>
            <a:prstGeom prst="rect">
              <a:avLst/>
            </a:prstGeom>
          </p:spPr>
          <p:txBody>
            <a:bodyPr wrap="none" lIns="0" tIns="0" rIns="0" bIns="0" anchor="ct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Siemens Sans" pitchFamily="2" charset="0"/>
                  <a:ea typeface="ＭＳ Ｐゴシック" charset="-128"/>
                  <a:cs typeface="+mn-cs"/>
                </a:rPr>
                <a:t>Real world</a:t>
              </a:r>
            </a:p>
          </p:txBody>
        </p:sp>
      </p:grpSp>
      <p:sp>
        <p:nvSpPr>
          <p:cNvPr id="13" name="Rechteck 29">
            <a:extLst>
              <a:ext uri="{FF2B5EF4-FFF2-40B4-BE49-F238E27FC236}">
                <a16:creationId xmlns:a16="http://schemas.microsoft.com/office/drawing/2014/main" xmlns="" id="{19D3D974-F552-440F-9088-746D2646F1F1}"/>
              </a:ext>
            </a:extLst>
          </p:cNvPr>
          <p:cNvSpPr/>
          <p:nvPr/>
        </p:nvSpPr>
        <p:spPr>
          <a:xfrm>
            <a:off x="4496966" y="3814665"/>
            <a:ext cx="3258393" cy="615553"/>
          </a:xfrm>
          <a:prstGeom prst="rect">
            <a:avLst/>
          </a:prstGeom>
        </p:spPr>
        <p:txBody>
          <a:bodyPr wrap="none" lIns="0" tIns="0" rIns="0" bIns="0" anchor="ct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Siemens Sans" pitchFamily="2" charset="0"/>
                <a:ea typeface="ＭＳ Ｐゴシック" charset="-128"/>
                <a:cs typeface="+mn-cs"/>
              </a:rPr>
              <a:t>Digital Industry</a:t>
            </a:r>
          </a:p>
        </p:txBody>
      </p:sp>
      <p:sp>
        <p:nvSpPr>
          <p:cNvPr id="15" name="Title 2">
            <a:extLst>
              <a:ext uri="{FF2B5EF4-FFF2-40B4-BE49-F238E27FC236}">
                <a16:creationId xmlns:a16="http://schemas.microsoft.com/office/drawing/2014/main" xmlns="" id="{CFD72AFC-4DC3-45D7-B8AA-C86DFBA38697}"/>
              </a:ext>
            </a:extLst>
          </p:cNvPr>
          <p:cNvSpPr txBox="1">
            <a:spLocks noChangeArrowheads="1"/>
          </p:cNvSpPr>
          <p:nvPr/>
        </p:nvSpPr>
        <p:spPr bwMode="gray">
          <a:xfrm>
            <a:off x="3185215" y="555725"/>
            <a:ext cx="2623501"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sz="2400" b="1" dirty="0">
                <a:latin typeface="ABBvoice"/>
              </a:rPr>
              <a:t>Digital Industry</a:t>
            </a:r>
          </a:p>
        </p:txBody>
      </p:sp>
      <p:sp>
        <p:nvSpPr>
          <p:cNvPr id="17" name="Title 2">
            <a:extLst>
              <a:ext uri="{FF2B5EF4-FFF2-40B4-BE49-F238E27FC236}">
                <a16:creationId xmlns:a16="http://schemas.microsoft.com/office/drawing/2014/main" xmlns="" id="{B3F605AE-A7FA-4635-B082-97EC43E64B5B}"/>
              </a:ext>
            </a:extLst>
          </p:cNvPr>
          <p:cNvSpPr txBox="1">
            <a:spLocks noChangeArrowheads="1"/>
          </p:cNvSpPr>
          <p:nvPr/>
        </p:nvSpPr>
        <p:spPr bwMode="gray">
          <a:xfrm>
            <a:off x="3185215" y="952060"/>
            <a:ext cx="6681864" cy="3360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sz="1600" dirty="0">
                <a:latin typeface="ABBvoice"/>
              </a:rPr>
              <a:t>la </a:t>
            </a:r>
            <a:r>
              <a:rPr lang="en-US" sz="1600" dirty="0" err="1">
                <a:latin typeface="ABBvoice"/>
              </a:rPr>
              <a:t>realtà</a:t>
            </a:r>
            <a:r>
              <a:rPr lang="en-US" sz="1600" dirty="0">
                <a:latin typeface="ABBvoice"/>
              </a:rPr>
              <a:t> </a:t>
            </a:r>
            <a:r>
              <a:rPr lang="en-US" sz="1600" dirty="0" err="1">
                <a:latin typeface="ABBvoice"/>
              </a:rPr>
              <a:t>virtuale</a:t>
            </a:r>
            <a:r>
              <a:rPr lang="en-US" sz="1600" dirty="0">
                <a:latin typeface="ABBvoice"/>
              </a:rPr>
              <a:t> a support del </a:t>
            </a:r>
            <a:r>
              <a:rPr lang="en-US" sz="1600" dirty="0" err="1">
                <a:latin typeface="ABBvoice"/>
              </a:rPr>
              <a:t>mondo</a:t>
            </a:r>
            <a:r>
              <a:rPr lang="en-US" sz="1600" dirty="0">
                <a:latin typeface="ABBvoice"/>
              </a:rPr>
              <a:t> </a:t>
            </a:r>
            <a:r>
              <a:rPr lang="en-US" sz="1600" dirty="0" err="1">
                <a:latin typeface="ABBvoice"/>
              </a:rPr>
              <a:t>reale</a:t>
            </a:r>
            <a:endParaRPr lang="en-US" sz="1600" dirty="0">
              <a:latin typeface="ABBvoice"/>
            </a:endParaRPr>
          </a:p>
        </p:txBody>
      </p:sp>
    </p:spTree>
    <p:extLst>
      <p:ext uri="{BB962C8B-B14F-4D97-AF65-F5344CB8AC3E}">
        <p14:creationId xmlns:p14="http://schemas.microsoft.com/office/powerpoint/2010/main" xmlns="" val="107575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3000"/>
                                        <p:tgtEl>
                                          <p:spTgt spid="5"/>
                                        </p:tgtEl>
                                      </p:cBhvr>
                                    </p:animEffect>
                                  </p:childTnLst>
                                </p:cTn>
                              </p:par>
                              <p:par>
                                <p:cTn id="8" presetID="1" presetClass="mediacall" presetSubtype="0" fill="hold" nodeType="withEffect">
                                  <p:stCondLst>
                                    <p:cond delay="1000"/>
                                  </p:stCondLst>
                                  <p:childTnLst>
                                    <p:cmd type="call" cmd="playFrom(0.0)">
                                      <p:cBhvr>
                                        <p:cTn id="9" dur="25140" fill="hold"/>
                                        <p:tgtEl>
                                          <p:spTgt spid="3"/>
                                        </p:tgtEl>
                                      </p:cBhvr>
                                    </p:cmd>
                                  </p:childTnLst>
                                </p:cTn>
                              </p:par>
                              <p:par>
                                <p:cTn id="10" presetID="10" presetClass="entr" presetSubtype="0" fill="hold" nodeType="withEffect">
                                  <p:stCondLst>
                                    <p:cond delay="15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3000"/>
                                        <p:tgtEl>
                                          <p:spTgt spid="7"/>
                                        </p:tgtEl>
                                      </p:cBhvr>
                                    </p:animEffect>
                                  </p:childTnLst>
                                </p:cTn>
                              </p:par>
                              <p:par>
                                <p:cTn id="13" presetID="22" presetClass="entr" presetSubtype="1" fill="hold" nodeType="withEffect">
                                  <p:stCondLst>
                                    <p:cond delay="200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3000"/>
                                        <p:tgtEl>
                                          <p:spTgt spid="6"/>
                                        </p:tgtEl>
                                      </p:cBhvr>
                                    </p:animEffect>
                                  </p:childTnLst>
                                </p:cTn>
                              </p:par>
                              <p:par>
                                <p:cTn id="16" presetID="1" presetClass="mediacall" presetSubtype="0" fill="hold" nodeType="withEffect">
                                  <p:stCondLst>
                                    <p:cond delay="2500"/>
                                  </p:stCondLst>
                                  <p:childTnLst>
                                    <p:cmd type="call" cmd="playFrom(0.0)">
                                      <p:cBhvr>
                                        <p:cTn id="17" dur="24980" fill="hold"/>
                                        <p:tgtEl>
                                          <p:spTgt spid="2"/>
                                        </p:tgtEl>
                                      </p:cBhvr>
                                    </p:cmd>
                                  </p:childTnLst>
                                </p:cTn>
                              </p:par>
                              <p:par>
                                <p:cTn id="18" presetID="10" presetClass="entr" presetSubtype="0" fill="hold" nodeType="withEffect">
                                  <p:stCondLst>
                                    <p:cond delay="40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4.58615E-6 2.22222E-6 L -0.33876 -0.26019 " pathEditMode="relative" rAng="0" ptsTypes="AA">
                                      <p:cBhvr>
                                        <p:cTn id="24" dur="2000" fill="hold"/>
                                        <p:tgtEl>
                                          <p:spTgt spid="10"/>
                                        </p:tgtEl>
                                        <p:attrNameLst>
                                          <p:attrName>ppt_x</p:attrName>
                                          <p:attrName>ppt_y</p:attrName>
                                        </p:attrNameLst>
                                      </p:cBhvr>
                                      <p:rCtr x="-16944" y="-13009"/>
                                    </p:animMotion>
                                  </p:childTnLst>
                                </p:cTn>
                              </p:par>
                              <p:par>
                                <p:cTn id="25" presetID="63" presetClass="path" presetSubtype="0" accel="50000" decel="50000" fill="hold" nodeType="withEffect">
                                  <p:stCondLst>
                                    <p:cond delay="0"/>
                                  </p:stCondLst>
                                  <p:childTnLst>
                                    <p:animMotion origin="layout" path="M -4.58615E-6 4.07407E-6 L 0.37156 4.07407E-6 " pathEditMode="relative" rAng="0" ptsTypes="AA">
                                      <p:cBhvr>
                                        <p:cTn id="26" dur="2000" fill="hold"/>
                                        <p:tgtEl>
                                          <p:spTgt spid="7"/>
                                        </p:tgtEl>
                                        <p:attrNameLst>
                                          <p:attrName>ppt_x</p:attrName>
                                          <p:attrName>ppt_y</p:attrName>
                                        </p:attrNameLst>
                                      </p:cBhvr>
                                      <p:rCtr x="18571" y="0"/>
                                    </p:animMotion>
                                  </p:childTnLst>
                                </p:cTn>
                              </p:par>
                              <p:par>
                                <p:cTn id="27" presetID="10" presetClass="exit" presetSubtype="0" fill="hold" nodeType="withEffect">
                                  <p:stCondLst>
                                    <p:cond delay="1000"/>
                                  </p:stCondLst>
                                  <p:childTnLst>
                                    <p:animEffect transition="out" filter="fade">
                                      <p:cBhvr>
                                        <p:cTn id="28" dur="2000"/>
                                        <p:tgtEl>
                                          <p:spTgt spid="10"/>
                                        </p:tgtEl>
                                      </p:cBhvr>
                                    </p:animEffect>
                                    <p:set>
                                      <p:cBhvr>
                                        <p:cTn id="29" dur="1" fill="hold">
                                          <p:stCondLst>
                                            <p:cond delay="1999"/>
                                          </p:stCondLst>
                                        </p:cTn>
                                        <p:tgtEl>
                                          <p:spTgt spid="10"/>
                                        </p:tgtEl>
                                        <p:attrNameLst>
                                          <p:attrName>style.visibility</p:attrName>
                                        </p:attrNameLst>
                                      </p:cBhvr>
                                      <p:to>
                                        <p:strVal val="hidden"/>
                                      </p:to>
                                    </p:set>
                                  </p:childTnLst>
                                </p:cTn>
                              </p:par>
                              <p:par>
                                <p:cTn id="30" presetID="10" presetClass="exit" presetSubtype="0" fill="hold" nodeType="withEffect">
                                  <p:stCondLst>
                                    <p:cond delay="1000"/>
                                  </p:stCondLst>
                                  <p:childTnLst>
                                    <p:animEffect transition="out" filter="fade">
                                      <p:cBhvr>
                                        <p:cTn id="31" dur="2000"/>
                                        <p:tgtEl>
                                          <p:spTgt spid="7"/>
                                        </p:tgtEl>
                                      </p:cBhvr>
                                    </p:animEffect>
                                    <p:set>
                                      <p:cBhvr>
                                        <p:cTn id="32" dur="1" fill="hold">
                                          <p:stCondLst>
                                            <p:cond delay="1999"/>
                                          </p:stCondLst>
                                        </p:cTn>
                                        <p:tgtEl>
                                          <p:spTgt spid="7"/>
                                        </p:tgtEl>
                                        <p:attrNameLst>
                                          <p:attrName>style.visibility</p:attrName>
                                        </p:attrNameLst>
                                      </p:cBhvr>
                                      <p:to>
                                        <p:strVal val="hidden"/>
                                      </p:to>
                                    </p:set>
                                  </p:childTnLst>
                                </p:cTn>
                              </p:par>
                              <p:par>
                                <p:cTn id="33" presetID="10" presetClass="entr" presetSubtype="0" fill="hold" grpId="0" nodeType="with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3000"/>
                                        <p:tgtEl>
                                          <p:spTgt spid="13"/>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p:cTn id="43" dur="1" fill="hold"/>
                                        <p:tgtEl>
                                          <p:spTgt spid="2"/>
                                        </p:tgtEl>
                                      </p:cBhvr>
                                    </p:cmd>
                                  </p:childTnLst>
                                </p:cTn>
                              </p:par>
                            </p:childTnLst>
                          </p:cTn>
                        </p:par>
                      </p:childTnLst>
                    </p:cTn>
                  </p:par>
                </p:childTnLst>
              </p:cTn>
              <p:nextCondLst>
                <p:cond evt="onClick" delay="0">
                  <p:tgtEl>
                    <p:spTgt spid="2"/>
                  </p:tgtEl>
                </p:cond>
              </p:nextCondLst>
            </p:seq>
            <p:seq concurrent="1" nextAc="seek">
              <p:cTn id="44" restart="whenNotActive" fill="hold" evtFilter="cancelBubble" nodeType="interactiveSeq">
                <p:stCondLst>
                  <p:cond evt="onClick" delay="0">
                    <p:tgtEl>
                      <p:spTgt spid="3"/>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3"/>
                                        </p:tgtEl>
                                      </p:cBhvr>
                                    </p:cmd>
                                  </p:childTnLst>
                                </p:cTn>
                              </p:par>
                            </p:childTnLst>
                          </p:cTn>
                        </p:par>
                      </p:childTnLst>
                    </p:cTn>
                  </p:par>
                </p:childTnLst>
              </p:cTn>
              <p:nextCondLst>
                <p:cond evt="onClick" delay="0">
                  <p:tgtEl>
                    <p:spTgt spid="3"/>
                  </p:tgtEl>
                </p:cond>
              </p:nextCondLst>
            </p:seq>
            <p:video>
              <p:cMediaNode vol="80000" showWhenStopped="0">
                <p:cTn id="49" repeatCount="indefinite" fill="hold" display="0">
                  <p:stCondLst>
                    <p:cond delay="indefinite"/>
                  </p:stCondLst>
                </p:cTn>
                <p:tgtEl>
                  <p:spTgt spid="2"/>
                </p:tgtEl>
              </p:cMediaNode>
            </p:video>
            <p:video>
              <p:cMediaNode vol="80000" showWhenStopped="0">
                <p:cTn id="50" repeatCount="indefinite" fill="hold" display="0">
                  <p:stCondLst>
                    <p:cond delay="indefinite"/>
                  </p:stCondLst>
                </p:cTn>
                <p:tgtEl>
                  <p:spTgt spid="3"/>
                </p:tgtEl>
              </p:cMediaNode>
            </p:video>
          </p:childTnLst>
        </p:cTn>
      </p:par>
    </p:tnLst>
    <p:bldLst>
      <p:bldP spid="13"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5"/>
          <p:cNvSpPr txBox="1">
            <a:spLocks noChangeArrowheads="1"/>
          </p:cNvSpPr>
          <p:nvPr/>
        </p:nvSpPr>
        <p:spPr bwMode="gray">
          <a:xfrm>
            <a:off x="1948153" y="889793"/>
            <a:ext cx="8640762"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it-IT" altLang="en-US" sz="2400" b="1" dirty="0">
                <a:solidFill>
                  <a:srgbClr val="000000"/>
                </a:solidFill>
                <a:latin typeface="ABBvoice"/>
                <a:ea typeface="ABBvoice"/>
                <a:cs typeface="ABBvoice"/>
              </a:rPr>
              <a:t>Effetti della digitalizzazione dei processi produttivi</a:t>
            </a:r>
            <a:endParaRPr lang="it-IT" altLang="it-IT" sz="2400" b="1" dirty="0">
              <a:solidFill>
                <a:srgbClr val="000000"/>
              </a:solidFill>
              <a:latin typeface="ABBvoice"/>
              <a:ea typeface="ABBvoice"/>
              <a:cs typeface="ABBvoice"/>
            </a:endParaRPr>
          </a:p>
        </p:txBody>
      </p:sp>
      <p:cxnSp>
        <p:nvCxnSpPr>
          <p:cNvPr id="12291" name="Straight Connector 18"/>
          <p:cNvCxnSpPr>
            <a:cxnSpLocks noChangeShapeType="1"/>
          </p:cNvCxnSpPr>
          <p:nvPr/>
        </p:nvCxnSpPr>
        <p:spPr bwMode="gray">
          <a:xfrm>
            <a:off x="960728" y="2281239"/>
            <a:ext cx="1689100"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cxnSp>
        <p:nvCxnSpPr>
          <p:cNvPr id="12292" name="Straight Connector 19"/>
          <p:cNvCxnSpPr>
            <a:cxnSpLocks noChangeShapeType="1"/>
          </p:cNvCxnSpPr>
          <p:nvPr/>
        </p:nvCxnSpPr>
        <p:spPr bwMode="gray">
          <a:xfrm>
            <a:off x="9659211" y="2281239"/>
            <a:ext cx="1689100" cy="0"/>
          </a:xfrm>
          <a:prstGeom prst="line">
            <a:avLst/>
          </a:prstGeom>
          <a:noFill/>
          <a:ln w="12700" algn="ctr">
            <a:solidFill>
              <a:srgbClr val="000000"/>
            </a:solidFill>
            <a:round/>
            <a:headEnd/>
            <a:tailEnd/>
          </a:ln>
          <a:extLst>
            <a:ext uri="{909E8E84-426E-40DD-AFC4-6F175D3DCCD1}">
              <a14:hiddenFill xmlns:a14="http://schemas.microsoft.com/office/drawing/2010/main" xmlns="">
                <a:noFill/>
              </a14:hiddenFill>
            </a:ext>
          </a:extLst>
        </p:spPr>
      </p:cxnSp>
      <p:sp>
        <p:nvSpPr>
          <p:cNvPr id="21" name="Rectangle 20"/>
          <p:cNvSpPr/>
          <p:nvPr/>
        </p:nvSpPr>
        <p:spPr>
          <a:xfrm>
            <a:off x="1221466" y="1920181"/>
            <a:ext cx="1069061" cy="307777"/>
          </a:xfrm>
          <a:prstGeom prst="rect">
            <a:avLst/>
          </a:prstGeom>
        </p:spPr>
        <p:txBody>
          <a:bodyPr wrap="square">
            <a:spAutoFit/>
          </a:bodyPr>
          <a:lstStyle/>
          <a:p>
            <a:pPr algn="ctr" fontAlgn="base">
              <a:spcBef>
                <a:spcPts val="825"/>
              </a:spcBef>
              <a:spcAft>
                <a:spcPct val="0"/>
              </a:spcAft>
              <a:defRPr/>
            </a:pPr>
            <a:r>
              <a:rPr lang="it-IT" sz="1400" b="1" dirty="0">
                <a:solidFill>
                  <a:srgbClr val="FF0000"/>
                </a:solidFill>
                <a:latin typeface="ABBvoice"/>
                <a:ea typeface="ABBvoice"/>
                <a:cs typeface="ABBvoice"/>
              </a:rPr>
              <a:t>Aumento</a:t>
            </a:r>
          </a:p>
        </p:txBody>
      </p:sp>
      <p:sp>
        <p:nvSpPr>
          <p:cNvPr id="22" name="Rectangle 21"/>
          <p:cNvSpPr/>
          <p:nvPr/>
        </p:nvSpPr>
        <p:spPr>
          <a:xfrm>
            <a:off x="9884318" y="1920181"/>
            <a:ext cx="1228221" cy="307777"/>
          </a:xfrm>
          <a:prstGeom prst="rect">
            <a:avLst/>
          </a:prstGeom>
        </p:spPr>
        <p:txBody>
          <a:bodyPr wrap="none">
            <a:spAutoFit/>
          </a:bodyPr>
          <a:lstStyle/>
          <a:p>
            <a:pPr algn="ctr" fontAlgn="base">
              <a:spcBef>
                <a:spcPts val="825"/>
              </a:spcBef>
              <a:spcAft>
                <a:spcPct val="0"/>
              </a:spcAft>
              <a:defRPr/>
            </a:pPr>
            <a:r>
              <a:rPr lang="it-IT" sz="1400" b="1" dirty="0">
                <a:solidFill>
                  <a:srgbClr val="FF0000"/>
                </a:solidFill>
                <a:latin typeface="ABBvoice"/>
                <a:ea typeface="ABBvoice"/>
                <a:cs typeface="ABBvoice"/>
              </a:rPr>
              <a:t>Diminuzione</a:t>
            </a:r>
          </a:p>
        </p:txBody>
      </p:sp>
      <p:sp>
        <p:nvSpPr>
          <p:cNvPr id="30" name="Rectangle 29"/>
          <p:cNvSpPr/>
          <p:nvPr/>
        </p:nvSpPr>
        <p:spPr>
          <a:xfrm>
            <a:off x="954378" y="2333626"/>
            <a:ext cx="1987550" cy="3975447"/>
          </a:xfrm>
          <a:prstGeom prst="rect">
            <a:avLst/>
          </a:prstGeom>
        </p:spPr>
        <p:txBody>
          <a:bodyPr>
            <a:spAutoFit/>
          </a:bodyPr>
          <a:lstStyle/>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Produttività</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Qualità dei prodotti</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Rendimento</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Efficienza di </a:t>
            </a:r>
            <a:r>
              <a:rPr lang="it-IT" sz="1300" dirty="0">
                <a:solidFill>
                  <a:prstClr val="black"/>
                </a:solidFill>
                <a:latin typeface="ABBvoice"/>
                <a:ea typeface="ABBvoice"/>
                <a:cs typeface="ABBvoice"/>
              </a:rPr>
              <a:t>rilavorazione</a:t>
            </a:r>
          </a:p>
          <a:p>
            <a:pPr marL="214313" lvl="1" indent="-214313" defTabSz="685868" fontAlgn="base">
              <a:spcBef>
                <a:spcPts val="225"/>
              </a:spcBef>
              <a:spcAft>
                <a:spcPct val="0"/>
              </a:spcAft>
              <a:buFont typeface="Wingdings" panose="05000000000000000000" pitchFamily="2" charset="2"/>
              <a:buChar char="§"/>
              <a:defRPr/>
            </a:pPr>
            <a:r>
              <a:rPr lang="it-IT" sz="1300" dirty="0">
                <a:solidFill>
                  <a:prstClr val="black"/>
                </a:solidFill>
                <a:latin typeface="ABBvoice"/>
                <a:ea typeface="ABBvoice"/>
                <a:cs typeface="ABBvoice"/>
              </a:rPr>
              <a:t>Utilizzo delle apparecchiature</a:t>
            </a:r>
          </a:p>
          <a:p>
            <a:pPr marL="214313" lvl="1" indent="-214313" defTabSz="685868" fontAlgn="base">
              <a:spcBef>
                <a:spcPts val="225"/>
              </a:spcBef>
              <a:spcAft>
                <a:spcPct val="0"/>
              </a:spcAft>
              <a:buFont typeface="Wingdings" panose="05000000000000000000" pitchFamily="2" charset="2"/>
              <a:buChar char="§"/>
              <a:defRPr/>
            </a:pPr>
            <a:r>
              <a:rPr lang="it-IT" sz="1300" dirty="0">
                <a:solidFill>
                  <a:prstClr val="black"/>
                </a:solidFill>
                <a:latin typeface="ABBvoice"/>
                <a:ea typeface="ABBvoice"/>
                <a:cs typeface="ABBvoice"/>
              </a:rPr>
              <a:t>Utilizzo dell’energia</a:t>
            </a:r>
          </a:p>
          <a:p>
            <a:pPr marL="214313" lvl="1" indent="-214313" defTabSz="685868" fontAlgn="base">
              <a:spcBef>
                <a:spcPts val="225"/>
              </a:spcBef>
              <a:spcAft>
                <a:spcPct val="0"/>
              </a:spcAft>
              <a:buFont typeface="Wingdings" panose="05000000000000000000" pitchFamily="2" charset="2"/>
              <a:buChar char="§"/>
              <a:defRPr/>
            </a:pPr>
            <a:r>
              <a:rPr lang="it-IT" sz="1300" dirty="0">
                <a:solidFill>
                  <a:prstClr val="black"/>
                </a:solidFill>
                <a:latin typeface="ABBvoice"/>
                <a:ea typeface="ABBvoice"/>
                <a:cs typeface="ABBvoice"/>
              </a:rPr>
              <a:t>Tempo di attività </a:t>
            </a:r>
          </a:p>
          <a:p>
            <a:pPr marL="214313" lvl="1" indent="-214313" defTabSz="685868" fontAlgn="base">
              <a:spcBef>
                <a:spcPts val="225"/>
              </a:spcBef>
              <a:spcAft>
                <a:spcPct val="0"/>
              </a:spcAft>
              <a:buFont typeface="Wingdings" panose="05000000000000000000" pitchFamily="2" charset="2"/>
              <a:buChar char="§"/>
              <a:defRPr/>
            </a:pPr>
            <a:r>
              <a:rPr lang="it-IT" sz="1300" dirty="0">
                <a:solidFill>
                  <a:prstClr val="black"/>
                </a:solidFill>
                <a:latin typeface="ABBvoice"/>
                <a:ea typeface="ABBvoice"/>
                <a:cs typeface="ABBvoice"/>
              </a:rPr>
              <a:t>Connessione e Comunicazione</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Velocità di risposta al mercato</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Conformità normativa</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Sicurezza</a:t>
            </a:r>
          </a:p>
          <a:p>
            <a:pPr marL="214313" lvl="1" indent="-214313" defTabSz="685868" fontAlgn="base">
              <a:spcBef>
                <a:spcPts val="225"/>
              </a:spcBef>
              <a:spcAft>
                <a:spcPct val="0"/>
              </a:spcAft>
              <a:buFont typeface="Wingdings" panose="05000000000000000000" pitchFamily="2" charset="2"/>
              <a:buChar char="§"/>
              <a:defRPr/>
            </a:pPr>
            <a:r>
              <a:rPr lang="it-IT" sz="1300" dirty="0">
                <a:solidFill>
                  <a:srgbClr val="000000"/>
                </a:solidFill>
                <a:latin typeface="ABBvoice"/>
                <a:ea typeface="ABBvoice"/>
                <a:cs typeface="ABBvoice"/>
              </a:rPr>
              <a:t>Flessibilità di produzione</a:t>
            </a:r>
          </a:p>
        </p:txBody>
      </p:sp>
      <p:sp>
        <p:nvSpPr>
          <p:cNvPr id="32" name="Rectangle 31"/>
          <p:cNvSpPr/>
          <p:nvPr/>
        </p:nvSpPr>
        <p:spPr bwMode="gray">
          <a:xfrm>
            <a:off x="9728239" y="2333626"/>
            <a:ext cx="1670050" cy="2925763"/>
          </a:xfrm>
          <a:prstGeom prst="rect">
            <a:avLst/>
          </a:prstGeom>
          <a:solidFill>
            <a:srgbClr val="FFFFFF"/>
          </a:solidFill>
          <a:ln w="9525">
            <a:noFill/>
            <a:miter lim="800000"/>
            <a:headEnd/>
            <a:tailEnd/>
          </a:ln>
          <a:effectLst/>
        </p:spPr>
        <p:txBody>
          <a:bodyPr lIns="53965" tIns="0" rIns="53965" bIns="0"/>
          <a:lstStyle/>
          <a:p>
            <a:pPr marL="214313" lvl="1" indent="-214313" defTabSz="685868">
              <a:spcBef>
                <a:spcPts val="225"/>
              </a:spcBef>
              <a:buFont typeface="Wingdings" panose="05000000000000000000" pitchFamily="2" charset="2"/>
              <a:buChar char="§"/>
              <a:defRPr/>
            </a:pPr>
            <a:r>
              <a:rPr lang="it-IT" sz="1300" kern="0" dirty="0">
                <a:solidFill>
                  <a:srgbClr val="000000"/>
                </a:solidFill>
                <a:latin typeface="ABBvoice"/>
                <a:ea typeface="ABBvoice"/>
                <a:cs typeface="ABBvoice"/>
              </a:rPr>
              <a:t>Inventario</a:t>
            </a:r>
          </a:p>
          <a:p>
            <a:pPr marL="214313" lvl="1" indent="-214313" defTabSz="685868">
              <a:spcBef>
                <a:spcPts val="225"/>
              </a:spcBef>
              <a:buFont typeface="Wingdings" panose="05000000000000000000" pitchFamily="2" charset="2"/>
              <a:buChar char="§"/>
              <a:defRPr/>
            </a:pPr>
            <a:r>
              <a:rPr lang="it-IT" sz="1300" kern="0" dirty="0">
                <a:solidFill>
                  <a:srgbClr val="000000"/>
                </a:solidFill>
                <a:latin typeface="ABBvoice"/>
                <a:ea typeface="ABBvoice"/>
                <a:cs typeface="ABBvoice"/>
              </a:rPr>
              <a:t>Tempi di consegna</a:t>
            </a:r>
          </a:p>
          <a:p>
            <a:pPr marL="214313" lvl="1" indent="-214313" defTabSz="685868">
              <a:spcBef>
                <a:spcPts val="225"/>
              </a:spcBef>
              <a:buFont typeface="Wingdings" panose="05000000000000000000" pitchFamily="2" charset="2"/>
              <a:buChar char="§"/>
              <a:defRPr/>
            </a:pPr>
            <a:r>
              <a:rPr lang="it-IT" sz="1300" kern="0" dirty="0">
                <a:solidFill>
                  <a:srgbClr val="000000"/>
                </a:solidFill>
                <a:latin typeface="ABBvoice"/>
                <a:ea typeface="ABBvoice"/>
                <a:cs typeface="ABBvoice"/>
              </a:rPr>
              <a:t>Costi normativi</a:t>
            </a:r>
          </a:p>
          <a:p>
            <a:pPr marL="214313" lvl="1" indent="-214313" defTabSz="685868">
              <a:spcBef>
                <a:spcPts val="225"/>
              </a:spcBef>
              <a:buFont typeface="Wingdings" panose="05000000000000000000" pitchFamily="2" charset="2"/>
              <a:buChar char="§"/>
              <a:defRPr/>
            </a:pPr>
            <a:r>
              <a:rPr lang="it-IT" sz="1300" kern="0" dirty="0">
                <a:solidFill>
                  <a:srgbClr val="000000"/>
                </a:solidFill>
                <a:latin typeface="ABBvoice"/>
                <a:ea typeface="ABBvoice"/>
                <a:cs typeface="ABBvoice"/>
              </a:rPr>
              <a:t>Rifiuti e scarti</a:t>
            </a:r>
          </a:p>
          <a:p>
            <a:pPr marL="214313" lvl="1" indent="-214313" defTabSz="685868">
              <a:spcBef>
                <a:spcPts val="225"/>
              </a:spcBef>
              <a:buFont typeface="Wingdings" panose="05000000000000000000" pitchFamily="2" charset="2"/>
              <a:buChar char="§"/>
              <a:defRPr/>
            </a:pPr>
            <a:r>
              <a:rPr lang="it-IT" sz="1300" kern="0" dirty="0">
                <a:solidFill>
                  <a:prstClr val="black"/>
                </a:solidFill>
                <a:latin typeface="ABBvoice"/>
                <a:ea typeface="ABBvoice"/>
                <a:cs typeface="ABBvoice"/>
              </a:rPr>
              <a:t>Errori e variazioni</a:t>
            </a:r>
          </a:p>
          <a:p>
            <a:pPr marL="214313" lvl="1" indent="-214313" defTabSz="685868">
              <a:spcBef>
                <a:spcPts val="225"/>
              </a:spcBef>
              <a:buFont typeface="Wingdings" panose="05000000000000000000" pitchFamily="2" charset="2"/>
              <a:buChar char="§"/>
              <a:defRPr/>
            </a:pPr>
            <a:r>
              <a:rPr lang="it-IT" sz="1300" kern="0" dirty="0">
                <a:solidFill>
                  <a:prstClr val="black"/>
                </a:solidFill>
                <a:latin typeface="ABBvoice"/>
                <a:ea typeface="ABBvoice"/>
                <a:cs typeface="ABBvoice"/>
              </a:rPr>
              <a:t>Tempo per volume di pareggio</a:t>
            </a:r>
          </a:p>
          <a:p>
            <a:pPr marL="214313" lvl="1" indent="-214313" defTabSz="685868">
              <a:spcBef>
                <a:spcPts val="225"/>
              </a:spcBef>
              <a:buFont typeface="Wingdings" panose="05000000000000000000" pitchFamily="2" charset="2"/>
              <a:buChar char="§"/>
              <a:defRPr/>
            </a:pPr>
            <a:r>
              <a:rPr lang="it-IT" sz="1300" kern="0" dirty="0">
                <a:solidFill>
                  <a:prstClr val="black"/>
                </a:solidFill>
                <a:latin typeface="ABBvoice"/>
                <a:ea typeface="ABBvoice"/>
                <a:cs typeface="ABBvoice"/>
              </a:rPr>
              <a:t>Tempo ciclo </a:t>
            </a:r>
          </a:p>
          <a:p>
            <a:pPr marL="214313" lvl="1" indent="-214313" defTabSz="685868">
              <a:spcBef>
                <a:spcPts val="225"/>
              </a:spcBef>
              <a:buFont typeface="Wingdings" panose="05000000000000000000" pitchFamily="2" charset="2"/>
              <a:buChar char="§"/>
              <a:defRPr/>
            </a:pPr>
            <a:r>
              <a:rPr lang="it-IT" sz="1300" kern="0" dirty="0">
                <a:solidFill>
                  <a:prstClr val="black"/>
                </a:solidFill>
                <a:latin typeface="ABBvoice"/>
                <a:ea typeface="ABBvoice"/>
                <a:cs typeface="ABBvoice"/>
              </a:rPr>
              <a:t>Tempi  cambio </a:t>
            </a:r>
          </a:p>
          <a:p>
            <a:pPr marL="214313" lvl="1" indent="-214313" defTabSz="685868">
              <a:spcBef>
                <a:spcPts val="225"/>
              </a:spcBef>
              <a:buFont typeface="Wingdings" panose="05000000000000000000" pitchFamily="2" charset="2"/>
              <a:buChar char="§"/>
              <a:defRPr/>
            </a:pPr>
            <a:r>
              <a:rPr lang="it-IT" sz="1300" kern="0" dirty="0">
                <a:solidFill>
                  <a:prstClr val="black"/>
                </a:solidFill>
                <a:latin typeface="ABBvoice"/>
                <a:ea typeface="ABBvoice"/>
                <a:cs typeface="ABBvoice"/>
              </a:rPr>
              <a:t>Costi di manutenzione</a:t>
            </a:r>
          </a:p>
          <a:p>
            <a:pPr marL="214313" lvl="1" indent="-214313" defTabSz="685868">
              <a:spcBef>
                <a:spcPts val="225"/>
              </a:spcBef>
              <a:buFont typeface="Wingdings" panose="05000000000000000000" pitchFamily="2" charset="2"/>
              <a:buChar char="§"/>
              <a:defRPr/>
            </a:pPr>
            <a:r>
              <a:rPr lang="it-IT" sz="1300" kern="0" dirty="0">
                <a:solidFill>
                  <a:prstClr val="black"/>
                </a:solidFill>
                <a:latin typeface="ABBvoice"/>
                <a:ea typeface="ABBvoice"/>
                <a:cs typeface="ABBvoice"/>
              </a:rPr>
              <a:t>Costo totale </a:t>
            </a:r>
            <a:r>
              <a:rPr lang="it-IT" sz="1300" kern="0" dirty="0">
                <a:solidFill>
                  <a:srgbClr val="000000"/>
                </a:solidFill>
                <a:latin typeface="ABBvoice"/>
                <a:ea typeface="ABBvoice"/>
                <a:cs typeface="ABBvoice"/>
              </a:rPr>
              <a:t>per sistemi</a:t>
            </a:r>
          </a:p>
          <a:p>
            <a:pPr marL="214313" lvl="1" indent="-214313" defTabSz="685868">
              <a:spcBef>
                <a:spcPts val="225"/>
              </a:spcBef>
              <a:buFont typeface="Wingdings" panose="05000000000000000000" pitchFamily="2" charset="2"/>
              <a:buChar char="§"/>
              <a:defRPr/>
            </a:pPr>
            <a:r>
              <a:rPr lang="it-IT" sz="1300" kern="0" dirty="0">
                <a:solidFill>
                  <a:srgbClr val="000000"/>
                </a:solidFill>
                <a:latin typeface="ABBvoice"/>
                <a:ea typeface="ABBvoice"/>
                <a:cs typeface="ABBvoice"/>
              </a:rPr>
              <a:t>Ciclo di vita del prodotto</a:t>
            </a:r>
          </a:p>
          <a:p>
            <a:pPr marL="214313" lvl="1" indent="-214313" defTabSz="685868">
              <a:spcBef>
                <a:spcPts val="225"/>
              </a:spcBef>
              <a:buFont typeface="Wingdings" panose="05000000000000000000" pitchFamily="2" charset="2"/>
              <a:buChar char="§"/>
              <a:defRPr/>
            </a:pPr>
            <a:r>
              <a:rPr lang="it-IT" sz="1300" kern="0" dirty="0">
                <a:solidFill>
                  <a:srgbClr val="000000"/>
                </a:solidFill>
                <a:latin typeface="ABBvoice"/>
                <a:ea typeface="ABBvoice"/>
                <a:cs typeface="ABBvoice"/>
              </a:rPr>
              <a:t>Costi del lavoro</a:t>
            </a:r>
          </a:p>
        </p:txBody>
      </p:sp>
      <p:pic>
        <p:nvPicPr>
          <p:cNvPr id="2" name="Immagine 1"/>
          <p:cNvPicPr>
            <a:picLocks noChangeAspect="1"/>
          </p:cNvPicPr>
          <p:nvPr/>
        </p:nvPicPr>
        <p:blipFill>
          <a:blip r:embed="rId3"/>
          <a:stretch>
            <a:fillRect/>
          </a:stretch>
        </p:blipFill>
        <p:spPr>
          <a:xfrm>
            <a:off x="2851926" y="2524211"/>
            <a:ext cx="6622590" cy="3295564"/>
          </a:xfrm>
          <a:prstGeom prst="rect">
            <a:avLst/>
          </a:prstGeom>
        </p:spPr>
      </p:pic>
    </p:spTree>
    <p:extLst>
      <p:ext uri="{BB962C8B-B14F-4D97-AF65-F5344CB8AC3E}">
        <p14:creationId xmlns:p14="http://schemas.microsoft.com/office/powerpoint/2010/main" xmlns="" val="2116300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uppieren 154">
            <a:extLst>
              <a:ext uri="{FF2B5EF4-FFF2-40B4-BE49-F238E27FC236}">
                <a16:creationId xmlns:a16="http://schemas.microsoft.com/office/drawing/2014/main" xmlns="" id="{B018BADE-1931-4BAD-85EE-11F74C39EA20}"/>
              </a:ext>
            </a:extLst>
          </p:cNvPr>
          <p:cNvGrpSpPr/>
          <p:nvPr/>
        </p:nvGrpSpPr>
        <p:grpSpPr>
          <a:xfrm rot="16200000">
            <a:off x="8759193" y="3853201"/>
            <a:ext cx="719250" cy="215800"/>
            <a:chOff x="5742342" y="3645024"/>
            <a:chExt cx="4320000" cy="216024"/>
          </a:xfrm>
        </p:grpSpPr>
        <p:cxnSp>
          <p:nvCxnSpPr>
            <p:cNvPr id="471" name="Gerade Verbindung 155">
              <a:extLst>
                <a:ext uri="{FF2B5EF4-FFF2-40B4-BE49-F238E27FC236}">
                  <a16:creationId xmlns:a16="http://schemas.microsoft.com/office/drawing/2014/main" xmlns="" id="{ABE976E0-7A38-474D-9537-D1BB6D6F87CB}"/>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72" name="Gerade Verbindung 156">
              <a:extLst>
                <a:ext uri="{FF2B5EF4-FFF2-40B4-BE49-F238E27FC236}">
                  <a16:creationId xmlns:a16="http://schemas.microsoft.com/office/drawing/2014/main" xmlns="" id="{3E32FF11-E514-42BD-9739-8B34C150968F}"/>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74" name="Gerade Verbindung 157">
              <a:extLst>
                <a:ext uri="{FF2B5EF4-FFF2-40B4-BE49-F238E27FC236}">
                  <a16:creationId xmlns:a16="http://schemas.microsoft.com/office/drawing/2014/main" xmlns="" id="{8144C67D-469C-4C32-9F68-A5FEB57EB22F}"/>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78" name="Gerade Verbindung 158">
              <a:extLst>
                <a:ext uri="{FF2B5EF4-FFF2-40B4-BE49-F238E27FC236}">
                  <a16:creationId xmlns:a16="http://schemas.microsoft.com/office/drawing/2014/main" xmlns="" id="{92563263-DE1C-40DA-8EBF-7FACE0C57F8E}"/>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348" name="Gruppieren 3">
            <a:extLst>
              <a:ext uri="{FF2B5EF4-FFF2-40B4-BE49-F238E27FC236}">
                <a16:creationId xmlns:a16="http://schemas.microsoft.com/office/drawing/2014/main" xmlns="" id="{8D85021A-9CE3-44B1-B097-B54052E24314}"/>
              </a:ext>
            </a:extLst>
          </p:cNvPr>
          <p:cNvGrpSpPr/>
          <p:nvPr/>
        </p:nvGrpSpPr>
        <p:grpSpPr>
          <a:xfrm rot="16200000">
            <a:off x="8759193" y="5980527"/>
            <a:ext cx="719250" cy="215800"/>
            <a:chOff x="5742342" y="3645024"/>
            <a:chExt cx="4320000" cy="216024"/>
          </a:xfrm>
        </p:grpSpPr>
        <p:cxnSp>
          <p:nvCxnSpPr>
            <p:cNvPr id="349" name="Gerade Verbindung 80">
              <a:extLst>
                <a:ext uri="{FF2B5EF4-FFF2-40B4-BE49-F238E27FC236}">
                  <a16:creationId xmlns:a16="http://schemas.microsoft.com/office/drawing/2014/main" xmlns="" id="{D52993BA-2FE5-4D45-903D-8AD740ED9248}"/>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72" name="Gerade Verbindung 81">
              <a:extLst>
                <a:ext uri="{FF2B5EF4-FFF2-40B4-BE49-F238E27FC236}">
                  <a16:creationId xmlns:a16="http://schemas.microsoft.com/office/drawing/2014/main" xmlns="" id="{E99EA56A-E6E5-450F-A2D0-8883582F1F77}"/>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73" name="Gerade Verbindung 82">
              <a:extLst>
                <a:ext uri="{FF2B5EF4-FFF2-40B4-BE49-F238E27FC236}">
                  <a16:creationId xmlns:a16="http://schemas.microsoft.com/office/drawing/2014/main" xmlns="" id="{CE0413F3-F9FF-467D-9260-47BA908FC96C}"/>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84" name="Gerade Verbindung 83">
              <a:extLst>
                <a:ext uri="{FF2B5EF4-FFF2-40B4-BE49-F238E27FC236}">
                  <a16:creationId xmlns:a16="http://schemas.microsoft.com/office/drawing/2014/main" xmlns="" id="{023408AF-88F0-4276-8502-6BBAABF366CC}"/>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385" name="Gruppieren 3">
            <a:extLst>
              <a:ext uri="{FF2B5EF4-FFF2-40B4-BE49-F238E27FC236}">
                <a16:creationId xmlns:a16="http://schemas.microsoft.com/office/drawing/2014/main" xmlns="" id="{3E155877-9566-4740-9FE4-0181C5C3DA96}"/>
              </a:ext>
            </a:extLst>
          </p:cNvPr>
          <p:cNvGrpSpPr/>
          <p:nvPr/>
        </p:nvGrpSpPr>
        <p:grpSpPr>
          <a:xfrm rot="16200000">
            <a:off x="8759193" y="5291782"/>
            <a:ext cx="719250" cy="215800"/>
            <a:chOff x="5742342" y="3645024"/>
            <a:chExt cx="4320000" cy="216024"/>
          </a:xfrm>
        </p:grpSpPr>
        <p:cxnSp>
          <p:nvCxnSpPr>
            <p:cNvPr id="386" name="Gerade Verbindung 80">
              <a:extLst>
                <a:ext uri="{FF2B5EF4-FFF2-40B4-BE49-F238E27FC236}">
                  <a16:creationId xmlns:a16="http://schemas.microsoft.com/office/drawing/2014/main" xmlns="" id="{14238BFB-331F-4B09-ACE7-EF79BA797944}"/>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91" name="Gerade Verbindung 81">
              <a:extLst>
                <a:ext uri="{FF2B5EF4-FFF2-40B4-BE49-F238E27FC236}">
                  <a16:creationId xmlns:a16="http://schemas.microsoft.com/office/drawing/2014/main" xmlns="" id="{B70D8DCB-B07F-4261-80D8-E1F66FD44893}"/>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95" name="Gerade Verbindung 82">
              <a:extLst>
                <a:ext uri="{FF2B5EF4-FFF2-40B4-BE49-F238E27FC236}">
                  <a16:creationId xmlns:a16="http://schemas.microsoft.com/office/drawing/2014/main" xmlns="" id="{5BC9F1BB-4BA5-4DF4-BCD5-72CE59E95352}"/>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07" name="Gerade Verbindung 83">
              <a:extLst>
                <a:ext uri="{FF2B5EF4-FFF2-40B4-BE49-F238E27FC236}">
                  <a16:creationId xmlns:a16="http://schemas.microsoft.com/office/drawing/2014/main" xmlns="" id="{0FB30ED0-B03E-4975-8C19-52C67B7B67A7}"/>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aphicFrame>
        <p:nvGraphicFramePr>
          <p:cNvPr id="1208" name="Object 1207" hidden="1"/>
          <p:cNvGraphicFramePr>
            <a:graphicFrameLocks/>
          </p:cNvGraphicFramePr>
          <p:nvPr>
            <p:extLst/>
          </p:nvPr>
        </p:nvGraphicFramePr>
        <p:xfrm>
          <a:off x="0" y="1785"/>
          <a:ext cx="211667" cy="158667"/>
        </p:xfrm>
        <a:graphic>
          <a:graphicData uri="http://schemas.openxmlformats.org/presentationml/2006/ole">
            <p:oleObj spid="_x0000_s7184" name="think-cell Slide" r:id="rId5" imgW="360" imgH="360" progId="">
              <p:embed/>
            </p:oleObj>
          </a:graphicData>
        </a:graphic>
      </p:graphicFrame>
      <p:sp>
        <p:nvSpPr>
          <p:cNvPr id="2" name="Title 1"/>
          <p:cNvSpPr>
            <a:spLocks noGrp="1"/>
          </p:cNvSpPr>
          <p:nvPr>
            <p:ph type="title"/>
          </p:nvPr>
        </p:nvSpPr>
        <p:spPr bwMode="gray">
          <a:xfrm>
            <a:off x="2655309" y="312096"/>
            <a:ext cx="7350065" cy="427760"/>
          </a:xfrm>
        </p:spPr>
        <p:txBody>
          <a:bodyPr/>
          <a:lstStyle/>
          <a:p>
            <a:pPr algn="l"/>
            <a:r>
              <a:rPr lang="en-US" sz="2400" b="1" dirty="0">
                <a:latin typeface="ABBvoice"/>
              </a:rPr>
              <a:t>La </a:t>
            </a:r>
            <a:r>
              <a:rPr lang="en-US" sz="2400" b="1" dirty="0" err="1">
                <a:latin typeface="ABBvoice"/>
              </a:rPr>
              <a:t>convergenza</a:t>
            </a:r>
            <a:r>
              <a:rPr lang="en-US" sz="2400" b="1" dirty="0">
                <a:latin typeface="ABBvoice"/>
              </a:rPr>
              <a:t> </a:t>
            </a:r>
            <a:r>
              <a:rPr lang="en-US" sz="2400" b="1" dirty="0" err="1">
                <a:latin typeface="ABBvoice"/>
              </a:rPr>
              <a:t>tra</a:t>
            </a:r>
            <a:r>
              <a:rPr lang="en-US" sz="2400" b="1" dirty="0">
                <a:latin typeface="ABBvoice"/>
              </a:rPr>
              <a:t> IT e OT </a:t>
            </a:r>
            <a:r>
              <a:rPr lang="en-US" sz="2400" b="1" dirty="0" err="1">
                <a:latin typeface="ABBvoice"/>
              </a:rPr>
              <a:t>nella</a:t>
            </a:r>
            <a:r>
              <a:rPr lang="en-US" sz="2400" b="1" dirty="0">
                <a:latin typeface="ABBvoice"/>
              </a:rPr>
              <a:t> digital industry</a:t>
            </a:r>
          </a:p>
        </p:txBody>
      </p:sp>
      <p:grpSp>
        <p:nvGrpSpPr>
          <p:cNvPr id="408" name="Gruppieren 149">
            <a:extLst>
              <a:ext uri="{FF2B5EF4-FFF2-40B4-BE49-F238E27FC236}">
                <a16:creationId xmlns:a16="http://schemas.microsoft.com/office/drawing/2014/main" xmlns="" id="{387D7E01-EC75-4E65-B5A8-26116565A2A1}"/>
              </a:ext>
            </a:extLst>
          </p:cNvPr>
          <p:cNvGrpSpPr/>
          <p:nvPr/>
        </p:nvGrpSpPr>
        <p:grpSpPr>
          <a:xfrm rot="16200000">
            <a:off x="8759193" y="4572531"/>
            <a:ext cx="719250" cy="215800"/>
            <a:chOff x="5742342" y="3645024"/>
            <a:chExt cx="4320000" cy="216024"/>
          </a:xfrm>
        </p:grpSpPr>
        <p:cxnSp>
          <p:nvCxnSpPr>
            <p:cNvPr id="409" name="Gerade Verbindung 150">
              <a:extLst>
                <a:ext uri="{FF2B5EF4-FFF2-40B4-BE49-F238E27FC236}">
                  <a16:creationId xmlns:a16="http://schemas.microsoft.com/office/drawing/2014/main" xmlns="" id="{9564973F-E829-475E-A157-309EC94D0AD9}"/>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10" name="Gerade Verbindung 151">
              <a:extLst>
                <a:ext uri="{FF2B5EF4-FFF2-40B4-BE49-F238E27FC236}">
                  <a16:creationId xmlns:a16="http://schemas.microsoft.com/office/drawing/2014/main" xmlns="" id="{56AD8CB7-09F5-4628-9C57-1679F948CC97}"/>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11" name="Gerade Verbindung 152">
              <a:extLst>
                <a:ext uri="{FF2B5EF4-FFF2-40B4-BE49-F238E27FC236}">
                  <a16:creationId xmlns:a16="http://schemas.microsoft.com/office/drawing/2014/main" xmlns="" id="{0F8CE452-5E66-4FDE-B4A5-F443F629571D}"/>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12" name="Gerade Verbindung 153">
              <a:extLst>
                <a:ext uri="{FF2B5EF4-FFF2-40B4-BE49-F238E27FC236}">
                  <a16:creationId xmlns:a16="http://schemas.microsoft.com/office/drawing/2014/main" xmlns="" id="{B49D4107-DB8C-438A-B496-A84F14B31945}"/>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394" name="Gruppieren 3">
            <a:extLst>
              <a:ext uri="{FF2B5EF4-FFF2-40B4-BE49-F238E27FC236}">
                <a16:creationId xmlns:a16="http://schemas.microsoft.com/office/drawing/2014/main" xmlns="" id="{301D9365-ED7A-4E8C-B80E-6B3AA8342E81}"/>
              </a:ext>
            </a:extLst>
          </p:cNvPr>
          <p:cNvGrpSpPr/>
          <p:nvPr/>
        </p:nvGrpSpPr>
        <p:grpSpPr>
          <a:xfrm rot="16200000">
            <a:off x="8759193" y="5980527"/>
            <a:ext cx="719250" cy="215800"/>
            <a:chOff x="5742342" y="3645024"/>
            <a:chExt cx="4320000" cy="216024"/>
          </a:xfrm>
        </p:grpSpPr>
        <p:cxnSp>
          <p:nvCxnSpPr>
            <p:cNvPr id="396" name="Gerade Verbindung 80">
              <a:extLst>
                <a:ext uri="{FF2B5EF4-FFF2-40B4-BE49-F238E27FC236}">
                  <a16:creationId xmlns:a16="http://schemas.microsoft.com/office/drawing/2014/main" xmlns="" id="{DD019D8C-8A9E-4E4C-9120-0D242B97B9AC}"/>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97" name="Gerade Verbindung 81">
              <a:extLst>
                <a:ext uri="{FF2B5EF4-FFF2-40B4-BE49-F238E27FC236}">
                  <a16:creationId xmlns:a16="http://schemas.microsoft.com/office/drawing/2014/main" xmlns="" id="{339F800C-583F-4548-8CA3-E37333D7438E}"/>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98" name="Gerade Verbindung 82">
              <a:extLst>
                <a:ext uri="{FF2B5EF4-FFF2-40B4-BE49-F238E27FC236}">
                  <a16:creationId xmlns:a16="http://schemas.microsoft.com/office/drawing/2014/main" xmlns="" id="{FA4D5A00-4F4D-466B-98A3-CA3C2B18BC89}"/>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99" name="Gerade Verbindung 83">
              <a:extLst>
                <a:ext uri="{FF2B5EF4-FFF2-40B4-BE49-F238E27FC236}">
                  <a16:creationId xmlns:a16="http://schemas.microsoft.com/office/drawing/2014/main" xmlns="" id="{14CD80B7-6CA9-473D-B0B9-EED801AD9026}"/>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62" name="Gruppieren 154">
            <a:extLst>
              <a:ext uri="{FF2B5EF4-FFF2-40B4-BE49-F238E27FC236}">
                <a16:creationId xmlns:a16="http://schemas.microsoft.com/office/drawing/2014/main" xmlns="" id="{3989EA0C-E560-4D2D-8346-9D7249BFF3AD}"/>
              </a:ext>
            </a:extLst>
          </p:cNvPr>
          <p:cNvGrpSpPr/>
          <p:nvPr/>
        </p:nvGrpSpPr>
        <p:grpSpPr>
          <a:xfrm rot="10800000">
            <a:off x="2186596" y="3716883"/>
            <a:ext cx="719250" cy="215800"/>
            <a:chOff x="5742342" y="3645024"/>
            <a:chExt cx="4320000" cy="216024"/>
          </a:xfrm>
        </p:grpSpPr>
        <p:cxnSp>
          <p:nvCxnSpPr>
            <p:cNvPr id="163" name="Gerade Verbindung 155">
              <a:extLst>
                <a:ext uri="{FF2B5EF4-FFF2-40B4-BE49-F238E27FC236}">
                  <a16:creationId xmlns:a16="http://schemas.microsoft.com/office/drawing/2014/main" xmlns="" id="{852F7C1E-F75B-4B50-8C76-78E80FBEA8B1}"/>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4" name="Gerade Verbindung 156">
              <a:extLst>
                <a:ext uri="{FF2B5EF4-FFF2-40B4-BE49-F238E27FC236}">
                  <a16:creationId xmlns:a16="http://schemas.microsoft.com/office/drawing/2014/main" xmlns="" id="{F59347E9-F97F-4F7C-8828-A8D55F7B4BCC}"/>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5" name="Gerade Verbindung 157">
              <a:extLst>
                <a:ext uri="{FF2B5EF4-FFF2-40B4-BE49-F238E27FC236}">
                  <a16:creationId xmlns:a16="http://schemas.microsoft.com/office/drawing/2014/main" xmlns="" id="{8CF656DD-0863-435A-B404-537802EC7680}"/>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6" name="Gerade Verbindung 158">
              <a:extLst>
                <a:ext uri="{FF2B5EF4-FFF2-40B4-BE49-F238E27FC236}">
                  <a16:creationId xmlns:a16="http://schemas.microsoft.com/office/drawing/2014/main" xmlns="" id="{4086CED2-7C6C-4EE3-AD09-D47B4C45E923}"/>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67" name="Gruppieren 154">
            <a:extLst>
              <a:ext uri="{FF2B5EF4-FFF2-40B4-BE49-F238E27FC236}">
                <a16:creationId xmlns:a16="http://schemas.microsoft.com/office/drawing/2014/main" xmlns="" id="{0427FA3C-5353-402E-8F33-66DA94A2C3EE}"/>
              </a:ext>
            </a:extLst>
          </p:cNvPr>
          <p:cNvGrpSpPr/>
          <p:nvPr/>
        </p:nvGrpSpPr>
        <p:grpSpPr>
          <a:xfrm rot="10800000">
            <a:off x="2789095" y="3716882"/>
            <a:ext cx="719250" cy="215800"/>
            <a:chOff x="5742342" y="3645024"/>
            <a:chExt cx="4320000" cy="216024"/>
          </a:xfrm>
        </p:grpSpPr>
        <p:cxnSp>
          <p:nvCxnSpPr>
            <p:cNvPr id="168" name="Gerade Verbindung 155">
              <a:extLst>
                <a:ext uri="{FF2B5EF4-FFF2-40B4-BE49-F238E27FC236}">
                  <a16:creationId xmlns:a16="http://schemas.microsoft.com/office/drawing/2014/main" xmlns="" id="{A74502FC-DC86-4A7F-9DD3-4D0BEEA4CD33}"/>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9" name="Gerade Verbindung 156">
              <a:extLst>
                <a:ext uri="{FF2B5EF4-FFF2-40B4-BE49-F238E27FC236}">
                  <a16:creationId xmlns:a16="http://schemas.microsoft.com/office/drawing/2014/main" xmlns="" id="{7DDB9C4C-86B6-4F60-B6EE-7929344F7D4D}"/>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0" name="Gerade Verbindung 157">
              <a:extLst>
                <a:ext uri="{FF2B5EF4-FFF2-40B4-BE49-F238E27FC236}">
                  <a16:creationId xmlns:a16="http://schemas.microsoft.com/office/drawing/2014/main" xmlns="" id="{7B5D3F85-D4D3-49B4-B94D-A96FB9002A21}"/>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1" name="Gerade Verbindung 158">
              <a:extLst>
                <a:ext uri="{FF2B5EF4-FFF2-40B4-BE49-F238E27FC236}">
                  <a16:creationId xmlns:a16="http://schemas.microsoft.com/office/drawing/2014/main" xmlns="" id="{10E67397-9AF9-49D3-B031-8F2213440F87}"/>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72" name="Gruppieren 154">
            <a:extLst>
              <a:ext uri="{FF2B5EF4-FFF2-40B4-BE49-F238E27FC236}">
                <a16:creationId xmlns:a16="http://schemas.microsoft.com/office/drawing/2014/main" xmlns="" id="{DDC96155-9EFE-4CAC-9D07-5806F4FFD8E2}"/>
              </a:ext>
            </a:extLst>
          </p:cNvPr>
          <p:cNvGrpSpPr/>
          <p:nvPr/>
        </p:nvGrpSpPr>
        <p:grpSpPr>
          <a:xfrm rot="10800000">
            <a:off x="3391594" y="3716882"/>
            <a:ext cx="719250" cy="215800"/>
            <a:chOff x="5742342" y="3645024"/>
            <a:chExt cx="4320000" cy="216024"/>
          </a:xfrm>
        </p:grpSpPr>
        <p:cxnSp>
          <p:nvCxnSpPr>
            <p:cNvPr id="173" name="Gerade Verbindung 155">
              <a:extLst>
                <a:ext uri="{FF2B5EF4-FFF2-40B4-BE49-F238E27FC236}">
                  <a16:creationId xmlns:a16="http://schemas.microsoft.com/office/drawing/2014/main" xmlns="" id="{03A08334-E2FA-4107-AFD8-19B4F6991641}"/>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4" name="Gerade Verbindung 156">
              <a:extLst>
                <a:ext uri="{FF2B5EF4-FFF2-40B4-BE49-F238E27FC236}">
                  <a16:creationId xmlns:a16="http://schemas.microsoft.com/office/drawing/2014/main" xmlns="" id="{CF9F0CAA-8B04-416A-B0B7-D346088849CF}"/>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5" name="Gerade Verbindung 157">
              <a:extLst>
                <a:ext uri="{FF2B5EF4-FFF2-40B4-BE49-F238E27FC236}">
                  <a16:creationId xmlns:a16="http://schemas.microsoft.com/office/drawing/2014/main" xmlns="" id="{C4BC519D-68BE-440C-B4FD-92327622FA9B}"/>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6" name="Gerade Verbindung 158">
              <a:extLst>
                <a:ext uri="{FF2B5EF4-FFF2-40B4-BE49-F238E27FC236}">
                  <a16:creationId xmlns:a16="http://schemas.microsoft.com/office/drawing/2014/main" xmlns="" id="{4C486B02-D3C0-4001-96E0-9FC2375D5EE4}"/>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77" name="Gruppieren 154">
            <a:extLst>
              <a:ext uri="{FF2B5EF4-FFF2-40B4-BE49-F238E27FC236}">
                <a16:creationId xmlns:a16="http://schemas.microsoft.com/office/drawing/2014/main" xmlns="" id="{E8C0DBAD-215E-448B-B16F-52412F79D591}"/>
              </a:ext>
            </a:extLst>
          </p:cNvPr>
          <p:cNvGrpSpPr/>
          <p:nvPr/>
        </p:nvGrpSpPr>
        <p:grpSpPr>
          <a:xfrm rot="10800000">
            <a:off x="3994093" y="3716882"/>
            <a:ext cx="719250" cy="215800"/>
            <a:chOff x="5742342" y="3645024"/>
            <a:chExt cx="4320000" cy="216024"/>
          </a:xfrm>
        </p:grpSpPr>
        <p:cxnSp>
          <p:nvCxnSpPr>
            <p:cNvPr id="178" name="Gerade Verbindung 155">
              <a:extLst>
                <a:ext uri="{FF2B5EF4-FFF2-40B4-BE49-F238E27FC236}">
                  <a16:creationId xmlns:a16="http://schemas.microsoft.com/office/drawing/2014/main" xmlns="" id="{2F6099AE-2D5C-4FA0-8B31-635A614CEEEF}"/>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9" name="Gerade Verbindung 156">
              <a:extLst>
                <a:ext uri="{FF2B5EF4-FFF2-40B4-BE49-F238E27FC236}">
                  <a16:creationId xmlns:a16="http://schemas.microsoft.com/office/drawing/2014/main" xmlns="" id="{7BF72774-59B8-4684-A0C5-DF7B867DF557}"/>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0" name="Gerade Verbindung 157">
              <a:extLst>
                <a:ext uri="{FF2B5EF4-FFF2-40B4-BE49-F238E27FC236}">
                  <a16:creationId xmlns:a16="http://schemas.microsoft.com/office/drawing/2014/main" xmlns="" id="{B993F60F-8890-4384-96C5-B87FA9D08119}"/>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1" name="Gerade Verbindung 158">
              <a:extLst>
                <a:ext uri="{FF2B5EF4-FFF2-40B4-BE49-F238E27FC236}">
                  <a16:creationId xmlns:a16="http://schemas.microsoft.com/office/drawing/2014/main" xmlns="" id="{55F67BEE-628E-4CCF-8903-315BD37BEEB3}"/>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82" name="Gruppieren 154">
            <a:extLst>
              <a:ext uri="{FF2B5EF4-FFF2-40B4-BE49-F238E27FC236}">
                <a16:creationId xmlns:a16="http://schemas.microsoft.com/office/drawing/2014/main" xmlns="" id="{7BE15D4F-7397-4C5B-AD4C-CEDEFBDC26DB}"/>
              </a:ext>
            </a:extLst>
          </p:cNvPr>
          <p:cNvGrpSpPr/>
          <p:nvPr/>
        </p:nvGrpSpPr>
        <p:grpSpPr>
          <a:xfrm rot="10800000">
            <a:off x="4596593" y="3716882"/>
            <a:ext cx="719250" cy="215800"/>
            <a:chOff x="5742342" y="3645024"/>
            <a:chExt cx="4320000" cy="216024"/>
          </a:xfrm>
        </p:grpSpPr>
        <p:cxnSp>
          <p:nvCxnSpPr>
            <p:cNvPr id="183" name="Gerade Verbindung 155">
              <a:extLst>
                <a:ext uri="{FF2B5EF4-FFF2-40B4-BE49-F238E27FC236}">
                  <a16:creationId xmlns:a16="http://schemas.microsoft.com/office/drawing/2014/main" xmlns="" id="{45A26DE0-8BAA-4573-B43F-D08556560732}"/>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4" name="Gerade Verbindung 156">
              <a:extLst>
                <a:ext uri="{FF2B5EF4-FFF2-40B4-BE49-F238E27FC236}">
                  <a16:creationId xmlns:a16="http://schemas.microsoft.com/office/drawing/2014/main" xmlns="" id="{67B2D476-5163-411E-94B3-8244D527A122}"/>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5" name="Gerade Verbindung 157">
              <a:extLst>
                <a:ext uri="{FF2B5EF4-FFF2-40B4-BE49-F238E27FC236}">
                  <a16:creationId xmlns:a16="http://schemas.microsoft.com/office/drawing/2014/main" xmlns="" id="{6DB304A7-1205-4D9A-BD76-5C191625FE21}"/>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6" name="Gerade Verbindung 158">
              <a:extLst>
                <a:ext uri="{FF2B5EF4-FFF2-40B4-BE49-F238E27FC236}">
                  <a16:creationId xmlns:a16="http://schemas.microsoft.com/office/drawing/2014/main" xmlns="" id="{89E2B412-52E7-4AB4-8119-8335736C6322}"/>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87" name="Gruppieren 154">
            <a:extLst>
              <a:ext uri="{FF2B5EF4-FFF2-40B4-BE49-F238E27FC236}">
                <a16:creationId xmlns:a16="http://schemas.microsoft.com/office/drawing/2014/main" xmlns="" id="{EAC0E3A5-4248-4BA0-A55F-83440C27D6F6}"/>
              </a:ext>
            </a:extLst>
          </p:cNvPr>
          <p:cNvGrpSpPr/>
          <p:nvPr/>
        </p:nvGrpSpPr>
        <p:grpSpPr>
          <a:xfrm rot="10800000">
            <a:off x="5199092" y="3716882"/>
            <a:ext cx="719250" cy="215800"/>
            <a:chOff x="5742342" y="3645024"/>
            <a:chExt cx="4320000" cy="216024"/>
          </a:xfrm>
        </p:grpSpPr>
        <p:cxnSp>
          <p:nvCxnSpPr>
            <p:cNvPr id="188" name="Gerade Verbindung 155">
              <a:extLst>
                <a:ext uri="{FF2B5EF4-FFF2-40B4-BE49-F238E27FC236}">
                  <a16:creationId xmlns:a16="http://schemas.microsoft.com/office/drawing/2014/main" xmlns="" id="{18FDBD9E-B097-4A4F-B4E5-FC3A2783F423}"/>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9" name="Gerade Verbindung 156">
              <a:extLst>
                <a:ext uri="{FF2B5EF4-FFF2-40B4-BE49-F238E27FC236}">
                  <a16:creationId xmlns:a16="http://schemas.microsoft.com/office/drawing/2014/main" xmlns="" id="{629AB768-E2DF-4CB1-96A7-8AB193FA2A79}"/>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0" name="Gerade Verbindung 157">
              <a:extLst>
                <a:ext uri="{FF2B5EF4-FFF2-40B4-BE49-F238E27FC236}">
                  <a16:creationId xmlns:a16="http://schemas.microsoft.com/office/drawing/2014/main" xmlns="" id="{A6E2BDC7-35C7-448F-8C67-EAB78F052F41}"/>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1" name="Gerade Verbindung 158">
              <a:extLst>
                <a:ext uri="{FF2B5EF4-FFF2-40B4-BE49-F238E27FC236}">
                  <a16:creationId xmlns:a16="http://schemas.microsoft.com/office/drawing/2014/main" xmlns="" id="{E3C3E6C6-5712-46C1-8E71-6043CE98F161}"/>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92" name="Gruppieren 154">
            <a:extLst>
              <a:ext uri="{FF2B5EF4-FFF2-40B4-BE49-F238E27FC236}">
                <a16:creationId xmlns:a16="http://schemas.microsoft.com/office/drawing/2014/main" xmlns="" id="{411EB4BC-7CCF-49E1-A009-EEB226204451}"/>
              </a:ext>
            </a:extLst>
          </p:cNvPr>
          <p:cNvGrpSpPr/>
          <p:nvPr/>
        </p:nvGrpSpPr>
        <p:grpSpPr>
          <a:xfrm rot="10800000">
            <a:off x="5801591" y="3716882"/>
            <a:ext cx="719250" cy="215800"/>
            <a:chOff x="5742342" y="3645024"/>
            <a:chExt cx="4320000" cy="216024"/>
          </a:xfrm>
        </p:grpSpPr>
        <p:cxnSp>
          <p:nvCxnSpPr>
            <p:cNvPr id="193" name="Gerade Verbindung 155">
              <a:extLst>
                <a:ext uri="{FF2B5EF4-FFF2-40B4-BE49-F238E27FC236}">
                  <a16:creationId xmlns:a16="http://schemas.microsoft.com/office/drawing/2014/main" xmlns="" id="{D2E72637-F1B8-4FB5-B070-6C4CF2B5FBA0}"/>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4" name="Gerade Verbindung 156">
              <a:extLst>
                <a:ext uri="{FF2B5EF4-FFF2-40B4-BE49-F238E27FC236}">
                  <a16:creationId xmlns:a16="http://schemas.microsoft.com/office/drawing/2014/main" xmlns="" id="{4E016D8B-24D3-43CF-8FD0-78571008868A}"/>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5" name="Gerade Verbindung 157">
              <a:extLst>
                <a:ext uri="{FF2B5EF4-FFF2-40B4-BE49-F238E27FC236}">
                  <a16:creationId xmlns:a16="http://schemas.microsoft.com/office/drawing/2014/main" xmlns="" id="{C7143718-9BEF-47DF-A4EE-D99F4AD64199}"/>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6" name="Gerade Verbindung 158">
              <a:extLst>
                <a:ext uri="{FF2B5EF4-FFF2-40B4-BE49-F238E27FC236}">
                  <a16:creationId xmlns:a16="http://schemas.microsoft.com/office/drawing/2014/main" xmlns="" id="{51F1463A-8C42-4257-AE79-E6EB369C80D0}"/>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97" name="Gruppieren 154">
            <a:extLst>
              <a:ext uri="{FF2B5EF4-FFF2-40B4-BE49-F238E27FC236}">
                <a16:creationId xmlns:a16="http://schemas.microsoft.com/office/drawing/2014/main" xmlns="" id="{E3CD72F0-80C2-4CF3-843F-DF8E76BD1286}"/>
              </a:ext>
            </a:extLst>
          </p:cNvPr>
          <p:cNvGrpSpPr/>
          <p:nvPr/>
        </p:nvGrpSpPr>
        <p:grpSpPr>
          <a:xfrm rot="10800000">
            <a:off x="6404090" y="3716882"/>
            <a:ext cx="719250" cy="215800"/>
            <a:chOff x="5742342" y="3645024"/>
            <a:chExt cx="4320000" cy="216024"/>
          </a:xfrm>
        </p:grpSpPr>
        <p:cxnSp>
          <p:nvCxnSpPr>
            <p:cNvPr id="198" name="Gerade Verbindung 155">
              <a:extLst>
                <a:ext uri="{FF2B5EF4-FFF2-40B4-BE49-F238E27FC236}">
                  <a16:creationId xmlns:a16="http://schemas.microsoft.com/office/drawing/2014/main" xmlns="" id="{16437498-749D-4D91-A6DF-9A0C4B237EF7}"/>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9" name="Gerade Verbindung 156">
              <a:extLst>
                <a:ext uri="{FF2B5EF4-FFF2-40B4-BE49-F238E27FC236}">
                  <a16:creationId xmlns:a16="http://schemas.microsoft.com/office/drawing/2014/main" xmlns="" id="{66933CE1-846A-4602-B315-7059C46089D1}"/>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0" name="Gerade Verbindung 157">
              <a:extLst>
                <a:ext uri="{FF2B5EF4-FFF2-40B4-BE49-F238E27FC236}">
                  <a16:creationId xmlns:a16="http://schemas.microsoft.com/office/drawing/2014/main" xmlns="" id="{4432B938-D431-41A3-91F9-02747387A119}"/>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1" name="Gerade Verbindung 158">
              <a:extLst>
                <a:ext uri="{FF2B5EF4-FFF2-40B4-BE49-F238E27FC236}">
                  <a16:creationId xmlns:a16="http://schemas.microsoft.com/office/drawing/2014/main" xmlns="" id="{11B2225C-0B0F-4F39-A697-CD093FCDE265}"/>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02" name="Gruppieren 154">
            <a:extLst>
              <a:ext uri="{FF2B5EF4-FFF2-40B4-BE49-F238E27FC236}">
                <a16:creationId xmlns:a16="http://schemas.microsoft.com/office/drawing/2014/main" xmlns="" id="{47220C0C-F3C5-43D5-879C-04480F660AFE}"/>
              </a:ext>
            </a:extLst>
          </p:cNvPr>
          <p:cNvGrpSpPr/>
          <p:nvPr/>
        </p:nvGrpSpPr>
        <p:grpSpPr>
          <a:xfrm rot="10800000">
            <a:off x="7006589" y="3716883"/>
            <a:ext cx="719250" cy="215800"/>
            <a:chOff x="5742342" y="3645024"/>
            <a:chExt cx="4320000" cy="216024"/>
          </a:xfrm>
        </p:grpSpPr>
        <p:cxnSp>
          <p:nvCxnSpPr>
            <p:cNvPr id="203" name="Gerade Verbindung 155">
              <a:extLst>
                <a:ext uri="{FF2B5EF4-FFF2-40B4-BE49-F238E27FC236}">
                  <a16:creationId xmlns:a16="http://schemas.microsoft.com/office/drawing/2014/main" xmlns="" id="{4A635928-2704-4637-81A4-D586910FA0ED}"/>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4" name="Gerade Verbindung 156">
              <a:extLst>
                <a:ext uri="{FF2B5EF4-FFF2-40B4-BE49-F238E27FC236}">
                  <a16:creationId xmlns:a16="http://schemas.microsoft.com/office/drawing/2014/main" xmlns="" id="{C8C7EA44-1A78-4B51-8C10-0CB780F62DA8}"/>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5" name="Gerade Verbindung 157">
              <a:extLst>
                <a:ext uri="{FF2B5EF4-FFF2-40B4-BE49-F238E27FC236}">
                  <a16:creationId xmlns:a16="http://schemas.microsoft.com/office/drawing/2014/main" xmlns="" id="{284C6326-B27B-4BC2-83B3-CD2ED88FF58F}"/>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6" name="Gerade Verbindung 158">
              <a:extLst>
                <a:ext uri="{FF2B5EF4-FFF2-40B4-BE49-F238E27FC236}">
                  <a16:creationId xmlns:a16="http://schemas.microsoft.com/office/drawing/2014/main" xmlns="" id="{EBF4C62B-25E9-4FFA-9DFB-0058E3067E4E}"/>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07" name="Gruppieren 154">
            <a:extLst>
              <a:ext uri="{FF2B5EF4-FFF2-40B4-BE49-F238E27FC236}">
                <a16:creationId xmlns:a16="http://schemas.microsoft.com/office/drawing/2014/main" xmlns="" id="{6379FACD-AE8F-437F-8B02-BF16B787C096}"/>
              </a:ext>
            </a:extLst>
          </p:cNvPr>
          <p:cNvGrpSpPr/>
          <p:nvPr/>
        </p:nvGrpSpPr>
        <p:grpSpPr>
          <a:xfrm rot="10800000">
            <a:off x="7609089" y="3716883"/>
            <a:ext cx="719250" cy="215800"/>
            <a:chOff x="5742342" y="3645024"/>
            <a:chExt cx="4320000" cy="216024"/>
          </a:xfrm>
        </p:grpSpPr>
        <p:cxnSp>
          <p:nvCxnSpPr>
            <p:cNvPr id="208" name="Gerade Verbindung 155">
              <a:extLst>
                <a:ext uri="{FF2B5EF4-FFF2-40B4-BE49-F238E27FC236}">
                  <a16:creationId xmlns:a16="http://schemas.microsoft.com/office/drawing/2014/main" xmlns="" id="{9670763E-5D76-47BC-9F96-733E15406511}"/>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9" name="Gerade Verbindung 156">
              <a:extLst>
                <a:ext uri="{FF2B5EF4-FFF2-40B4-BE49-F238E27FC236}">
                  <a16:creationId xmlns:a16="http://schemas.microsoft.com/office/drawing/2014/main" xmlns="" id="{FFCF38E4-931D-4ED3-8776-1DD10C3DC952}"/>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0" name="Gerade Verbindung 157">
              <a:extLst>
                <a:ext uri="{FF2B5EF4-FFF2-40B4-BE49-F238E27FC236}">
                  <a16:creationId xmlns:a16="http://schemas.microsoft.com/office/drawing/2014/main" xmlns="" id="{547622DC-713D-433B-8BA1-F58863CA5B8D}"/>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1" name="Gerade Verbindung 158">
              <a:extLst>
                <a:ext uri="{FF2B5EF4-FFF2-40B4-BE49-F238E27FC236}">
                  <a16:creationId xmlns:a16="http://schemas.microsoft.com/office/drawing/2014/main" xmlns="" id="{BB88421E-F334-494F-A109-6F2472738E92}"/>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12" name="Gruppieren 154">
            <a:extLst>
              <a:ext uri="{FF2B5EF4-FFF2-40B4-BE49-F238E27FC236}">
                <a16:creationId xmlns:a16="http://schemas.microsoft.com/office/drawing/2014/main" xmlns="" id="{5579B928-008A-43FB-8E7D-6C07D95B3B56}"/>
              </a:ext>
            </a:extLst>
          </p:cNvPr>
          <p:cNvGrpSpPr/>
          <p:nvPr/>
        </p:nvGrpSpPr>
        <p:grpSpPr>
          <a:xfrm rot="10800000">
            <a:off x="8211588" y="3716883"/>
            <a:ext cx="719250" cy="215800"/>
            <a:chOff x="5742342" y="3645024"/>
            <a:chExt cx="4320000" cy="216024"/>
          </a:xfrm>
        </p:grpSpPr>
        <p:cxnSp>
          <p:nvCxnSpPr>
            <p:cNvPr id="213" name="Gerade Verbindung 155">
              <a:extLst>
                <a:ext uri="{FF2B5EF4-FFF2-40B4-BE49-F238E27FC236}">
                  <a16:creationId xmlns:a16="http://schemas.microsoft.com/office/drawing/2014/main" xmlns="" id="{5E212B31-200B-4868-A95D-116D216B6325}"/>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4" name="Gerade Verbindung 156">
              <a:extLst>
                <a:ext uri="{FF2B5EF4-FFF2-40B4-BE49-F238E27FC236}">
                  <a16:creationId xmlns:a16="http://schemas.microsoft.com/office/drawing/2014/main" xmlns="" id="{8D3B6548-6125-4F64-89E6-1C95521DC70A}"/>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5" name="Gerade Verbindung 157">
              <a:extLst>
                <a:ext uri="{FF2B5EF4-FFF2-40B4-BE49-F238E27FC236}">
                  <a16:creationId xmlns:a16="http://schemas.microsoft.com/office/drawing/2014/main" xmlns="" id="{5AD195E4-4D59-42A0-9764-9D84931E7690}"/>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6" name="Gerade Verbindung 158">
              <a:extLst>
                <a:ext uri="{FF2B5EF4-FFF2-40B4-BE49-F238E27FC236}">
                  <a16:creationId xmlns:a16="http://schemas.microsoft.com/office/drawing/2014/main" xmlns="" id="{203B5DAE-BF00-4102-99B4-1E0EF9D892DD}"/>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17" name="Gruppieren 154">
            <a:extLst>
              <a:ext uri="{FF2B5EF4-FFF2-40B4-BE49-F238E27FC236}">
                <a16:creationId xmlns:a16="http://schemas.microsoft.com/office/drawing/2014/main" xmlns="" id="{B9618FE6-5A96-4EDE-80A8-25123F4DAC7E}"/>
              </a:ext>
            </a:extLst>
          </p:cNvPr>
          <p:cNvGrpSpPr/>
          <p:nvPr/>
        </p:nvGrpSpPr>
        <p:grpSpPr>
          <a:xfrm rot="10800000">
            <a:off x="8814087" y="3716883"/>
            <a:ext cx="719250" cy="215800"/>
            <a:chOff x="5742342" y="3645024"/>
            <a:chExt cx="4320000" cy="216024"/>
          </a:xfrm>
        </p:grpSpPr>
        <p:cxnSp>
          <p:nvCxnSpPr>
            <p:cNvPr id="218" name="Gerade Verbindung 155">
              <a:extLst>
                <a:ext uri="{FF2B5EF4-FFF2-40B4-BE49-F238E27FC236}">
                  <a16:creationId xmlns:a16="http://schemas.microsoft.com/office/drawing/2014/main" xmlns="" id="{4EEFE7BC-2B05-4625-A430-A9C05A622767}"/>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9" name="Gerade Verbindung 156">
              <a:extLst>
                <a:ext uri="{FF2B5EF4-FFF2-40B4-BE49-F238E27FC236}">
                  <a16:creationId xmlns:a16="http://schemas.microsoft.com/office/drawing/2014/main" xmlns="" id="{B4DDE4DE-4B9F-4699-9E52-650F96585D79}"/>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20" name="Gerade Verbindung 157">
              <a:extLst>
                <a:ext uri="{FF2B5EF4-FFF2-40B4-BE49-F238E27FC236}">
                  <a16:creationId xmlns:a16="http://schemas.microsoft.com/office/drawing/2014/main" xmlns="" id="{C283B93A-6992-46CB-A6AF-3E01930E9078}"/>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21" name="Gerade Verbindung 158">
              <a:extLst>
                <a:ext uri="{FF2B5EF4-FFF2-40B4-BE49-F238E27FC236}">
                  <a16:creationId xmlns:a16="http://schemas.microsoft.com/office/drawing/2014/main" xmlns="" id="{8F4C3D35-69DD-44BD-AC57-0A50E4B9C661}"/>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22" name="Gruppieren 154">
            <a:extLst>
              <a:ext uri="{FF2B5EF4-FFF2-40B4-BE49-F238E27FC236}">
                <a16:creationId xmlns:a16="http://schemas.microsoft.com/office/drawing/2014/main" xmlns="" id="{83D971F1-6E57-41B1-9EC4-BD34A9C99B6A}"/>
              </a:ext>
            </a:extLst>
          </p:cNvPr>
          <p:cNvGrpSpPr/>
          <p:nvPr/>
        </p:nvGrpSpPr>
        <p:grpSpPr>
          <a:xfrm rot="10800000">
            <a:off x="9416586" y="3716883"/>
            <a:ext cx="719250" cy="215800"/>
            <a:chOff x="5742342" y="3645024"/>
            <a:chExt cx="4320000" cy="216024"/>
          </a:xfrm>
        </p:grpSpPr>
        <p:cxnSp>
          <p:nvCxnSpPr>
            <p:cNvPr id="223" name="Gerade Verbindung 155">
              <a:extLst>
                <a:ext uri="{FF2B5EF4-FFF2-40B4-BE49-F238E27FC236}">
                  <a16:creationId xmlns:a16="http://schemas.microsoft.com/office/drawing/2014/main" xmlns="" id="{8D549314-4535-464C-9328-C147BCFD4C8B}"/>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24" name="Gerade Verbindung 156">
              <a:extLst>
                <a:ext uri="{FF2B5EF4-FFF2-40B4-BE49-F238E27FC236}">
                  <a16:creationId xmlns:a16="http://schemas.microsoft.com/office/drawing/2014/main" xmlns="" id="{130C4CF3-65AA-458B-9953-6B4E18E2A262}"/>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25" name="Gerade Verbindung 157">
              <a:extLst>
                <a:ext uri="{FF2B5EF4-FFF2-40B4-BE49-F238E27FC236}">
                  <a16:creationId xmlns:a16="http://schemas.microsoft.com/office/drawing/2014/main" xmlns="" id="{9E31B6B1-B973-4466-B124-067A6B3C0643}"/>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26" name="Gerade Verbindung 158">
              <a:extLst>
                <a:ext uri="{FF2B5EF4-FFF2-40B4-BE49-F238E27FC236}">
                  <a16:creationId xmlns:a16="http://schemas.microsoft.com/office/drawing/2014/main" xmlns="" id="{9C92E690-1501-4405-A462-FA1E24CCB317}"/>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37" name="Gruppieren 154">
            <a:extLst>
              <a:ext uri="{FF2B5EF4-FFF2-40B4-BE49-F238E27FC236}">
                <a16:creationId xmlns:a16="http://schemas.microsoft.com/office/drawing/2014/main" xmlns="" id="{2A442F92-3A46-411C-B923-C29C81802D87}"/>
              </a:ext>
            </a:extLst>
          </p:cNvPr>
          <p:cNvGrpSpPr/>
          <p:nvPr/>
        </p:nvGrpSpPr>
        <p:grpSpPr>
          <a:xfrm rot="10800000">
            <a:off x="7368574" y="3364158"/>
            <a:ext cx="719250" cy="215800"/>
            <a:chOff x="5742342" y="3645024"/>
            <a:chExt cx="4320000" cy="216024"/>
          </a:xfrm>
        </p:grpSpPr>
        <p:cxnSp>
          <p:nvCxnSpPr>
            <p:cNvPr id="238" name="Gerade Verbindung 155">
              <a:extLst>
                <a:ext uri="{FF2B5EF4-FFF2-40B4-BE49-F238E27FC236}">
                  <a16:creationId xmlns:a16="http://schemas.microsoft.com/office/drawing/2014/main" xmlns="" id="{2A88E2EF-2791-44C6-9569-691AE791DEC0}"/>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39" name="Gerade Verbindung 156">
              <a:extLst>
                <a:ext uri="{FF2B5EF4-FFF2-40B4-BE49-F238E27FC236}">
                  <a16:creationId xmlns:a16="http://schemas.microsoft.com/office/drawing/2014/main" xmlns="" id="{5B401C08-12F0-4C7E-839C-BA3D7103D09B}"/>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0" name="Gerade Verbindung 157">
              <a:extLst>
                <a:ext uri="{FF2B5EF4-FFF2-40B4-BE49-F238E27FC236}">
                  <a16:creationId xmlns:a16="http://schemas.microsoft.com/office/drawing/2014/main" xmlns="" id="{17114D38-FD9A-4DDF-81B6-4CE4BD5967F7}"/>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1" name="Gerade Verbindung 158">
              <a:extLst>
                <a:ext uri="{FF2B5EF4-FFF2-40B4-BE49-F238E27FC236}">
                  <a16:creationId xmlns:a16="http://schemas.microsoft.com/office/drawing/2014/main" xmlns="" id="{85C1E327-4DF7-4528-8BC5-417382E9A24D}"/>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42" name="Gruppieren 154">
            <a:extLst>
              <a:ext uri="{FF2B5EF4-FFF2-40B4-BE49-F238E27FC236}">
                <a16:creationId xmlns:a16="http://schemas.microsoft.com/office/drawing/2014/main" xmlns="" id="{6E7B0943-9B94-46C9-A174-39326F4E4907}"/>
              </a:ext>
            </a:extLst>
          </p:cNvPr>
          <p:cNvGrpSpPr/>
          <p:nvPr/>
        </p:nvGrpSpPr>
        <p:grpSpPr>
          <a:xfrm rot="10800000">
            <a:off x="7971073" y="3364157"/>
            <a:ext cx="719250" cy="215800"/>
            <a:chOff x="5742342" y="3645024"/>
            <a:chExt cx="4320000" cy="216024"/>
          </a:xfrm>
        </p:grpSpPr>
        <p:cxnSp>
          <p:nvCxnSpPr>
            <p:cNvPr id="243" name="Gerade Verbindung 155">
              <a:extLst>
                <a:ext uri="{FF2B5EF4-FFF2-40B4-BE49-F238E27FC236}">
                  <a16:creationId xmlns:a16="http://schemas.microsoft.com/office/drawing/2014/main" xmlns="" id="{94DD71F8-BDB3-48AD-B157-58EC63190073}"/>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4" name="Gerade Verbindung 156">
              <a:extLst>
                <a:ext uri="{FF2B5EF4-FFF2-40B4-BE49-F238E27FC236}">
                  <a16:creationId xmlns:a16="http://schemas.microsoft.com/office/drawing/2014/main" xmlns="" id="{8D4F961B-2CFF-4197-9813-3B8FA538AFD3}"/>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5" name="Gerade Verbindung 157">
              <a:extLst>
                <a:ext uri="{FF2B5EF4-FFF2-40B4-BE49-F238E27FC236}">
                  <a16:creationId xmlns:a16="http://schemas.microsoft.com/office/drawing/2014/main" xmlns="" id="{BB69AED1-FB82-4248-9F9A-075CDEAD38F6}"/>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6" name="Gerade Verbindung 158">
              <a:extLst>
                <a:ext uri="{FF2B5EF4-FFF2-40B4-BE49-F238E27FC236}">
                  <a16:creationId xmlns:a16="http://schemas.microsoft.com/office/drawing/2014/main" xmlns="" id="{B5D3D15B-2F7B-4B73-A306-1DD9DD77CAE8}"/>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47" name="Gruppieren 154">
            <a:extLst>
              <a:ext uri="{FF2B5EF4-FFF2-40B4-BE49-F238E27FC236}">
                <a16:creationId xmlns:a16="http://schemas.microsoft.com/office/drawing/2014/main" xmlns="" id="{70DF8EC9-5FB5-432C-ABE0-50B3E2C26C2A}"/>
              </a:ext>
            </a:extLst>
          </p:cNvPr>
          <p:cNvGrpSpPr/>
          <p:nvPr/>
        </p:nvGrpSpPr>
        <p:grpSpPr>
          <a:xfrm rot="10800000">
            <a:off x="8573572" y="3364157"/>
            <a:ext cx="719250" cy="215800"/>
            <a:chOff x="5742342" y="3645024"/>
            <a:chExt cx="4320000" cy="216024"/>
          </a:xfrm>
        </p:grpSpPr>
        <p:cxnSp>
          <p:nvCxnSpPr>
            <p:cNvPr id="248" name="Gerade Verbindung 155">
              <a:extLst>
                <a:ext uri="{FF2B5EF4-FFF2-40B4-BE49-F238E27FC236}">
                  <a16:creationId xmlns:a16="http://schemas.microsoft.com/office/drawing/2014/main" xmlns="" id="{5212D46E-0A4F-44FD-9387-C30E4A8325DD}"/>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9" name="Gerade Verbindung 156">
              <a:extLst>
                <a:ext uri="{FF2B5EF4-FFF2-40B4-BE49-F238E27FC236}">
                  <a16:creationId xmlns:a16="http://schemas.microsoft.com/office/drawing/2014/main" xmlns="" id="{1EC416D7-E853-40C3-BB65-58941A164769}"/>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50" name="Gerade Verbindung 157">
              <a:extLst>
                <a:ext uri="{FF2B5EF4-FFF2-40B4-BE49-F238E27FC236}">
                  <a16:creationId xmlns:a16="http://schemas.microsoft.com/office/drawing/2014/main" xmlns="" id="{139F201C-B4B2-4383-B3F7-7072D29D205A}"/>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51" name="Gerade Verbindung 158">
              <a:extLst>
                <a:ext uri="{FF2B5EF4-FFF2-40B4-BE49-F238E27FC236}">
                  <a16:creationId xmlns:a16="http://schemas.microsoft.com/office/drawing/2014/main" xmlns="" id="{6B76870E-20B7-438C-AA4A-0AAFD7CFC380}"/>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52" name="Gruppieren 154">
            <a:extLst>
              <a:ext uri="{FF2B5EF4-FFF2-40B4-BE49-F238E27FC236}">
                <a16:creationId xmlns:a16="http://schemas.microsoft.com/office/drawing/2014/main" xmlns="" id="{51D6D843-D2B9-477F-AE6B-D20A4C4583F3}"/>
              </a:ext>
            </a:extLst>
          </p:cNvPr>
          <p:cNvGrpSpPr/>
          <p:nvPr/>
        </p:nvGrpSpPr>
        <p:grpSpPr>
          <a:xfrm rot="10800000">
            <a:off x="9176071" y="3364157"/>
            <a:ext cx="719250" cy="215800"/>
            <a:chOff x="5742342" y="3645024"/>
            <a:chExt cx="4320000" cy="216024"/>
          </a:xfrm>
        </p:grpSpPr>
        <p:cxnSp>
          <p:nvCxnSpPr>
            <p:cNvPr id="253" name="Gerade Verbindung 155">
              <a:extLst>
                <a:ext uri="{FF2B5EF4-FFF2-40B4-BE49-F238E27FC236}">
                  <a16:creationId xmlns:a16="http://schemas.microsoft.com/office/drawing/2014/main" xmlns="" id="{B1669E9D-1477-4664-BB6A-42A9558BBB9C}"/>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54" name="Gerade Verbindung 156">
              <a:extLst>
                <a:ext uri="{FF2B5EF4-FFF2-40B4-BE49-F238E27FC236}">
                  <a16:creationId xmlns:a16="http://schemas.microsoft.com/office/drawing/2014/main" xmlns="" id="{7BD0CA88-F40D-4850-AD30-53D827007E87}"/>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55" name="Gerade Verbindung 157">
              <a:extLst>
                <a:ext uri="{FF2B5EF4-FFF2-40B4-BE49-F238E27FC236}">
                  <a16:creationId xmlns:a16="http://schemas.microsoft.com/office/drawing/2014/main" xmlns="" id="{E4FD4B93-61D2-49F9-9A05-408BAA5D688D}"/>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56" name="Gerade Verbindung 158">
              <a:extLst>
                <a:ext uri="{FF2B5EF4-FFF2-40B4-BE49-F238E27FC236}">
                  <a16:creationId xmlns:a16="http://schemas.microsoft.com/office/drawing/2014/main" xmlns="" id="{0DFF3312-85FB-45DB-B744-804DB59ABCF3}"/>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297" name="Gruppieren 154">
            <a:extLst>
              <a:ext uri="{FF2B5EF4-FFF2-40B4-BE49-F238E27FC236}">
                <a16:creationId xmlns:a16="http://schemas.microsoft.com/office/drawing/2014/main" xmlns="" id="{BC4E6C0C-6B3F-4CE1-93D4-E1E040C248BC}"/>
              </a:ext>
            </a:extLst>
          </p:cNvPr>
          <p:cNvGrpSpPr/>
          <p:nvPr/>
        </p:nvGrpSpPr>
        <p:grpSpPr>
          <a:xfrm rot="10800000">
            <a:off x="7728200" y="4565247"/>
            <a:ext cx="719250" cy="215800"/>
            <a:chOff x="5742342" y="3645024"/>
            <a:chExt cx="4320000" cy="216024"/>
          </a:xfrm>
        </p:grpSpPr>
        <p:cxnSp>
          <p:nvCxnSpPr>
            <p:cNvPr id="298" name="Gerade Verbindung 155">
              <a:extLst>
                <a:ext uri="{FF2B5EF4-FFF2-40B4-BE49-F238E27FC236}">
                  <a16:creationId xmlns:a16="http://schemas.microsoft.com/office/drawing/2014/main" xmlns="" id="{2869CC01-857F-4CF0-92DE-52BF6648484B}"/>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99" name="Gerade Verbindung 156">
              <a:extLst>
                <a:ext uri="{FF2B5EF4-FFF2-40B4-BE49-F238E27FC236}">
                  <a16:creationId xmlns:a16="http://schemas.microsoft.com/office/drawing/2014/main" xmlns="" id="{73A1E58C-9706-4FC5-BDC8-E388E6DF6889}"/>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00" name="Gerade Verbindung 157">
              <a:extLst>
                <a:ext uri="{FF2B5EF4-FFF2-40B4-BE49-F238E27FC236}">
                  <a16:creationId xmlns:a16="http://schemas.microsoft.com/office/drawing/2014/main" xmlns="" id="{8451B25C-5E35-454E-AA69-C2D1088D3AB1}"/>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01" name="Gerade Verbindung 158">
              <a:extLst>
                <a:ext uri="{FF2B5EF4-FFF2-40B4-BE49-F238E27FC236}">
                  <a16:creationId xmlns:a16="http://schemas.microsoft.com/office/drawing/2014/main" xmlns="" id="{D351CE16-E4C1-437B-9B3A-C5D6761811CB}"/>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302" name="Gruppieren 154">
            <a:extLst>
              <a:ext uri="{FF2B5EF4-FFF2-40B4-BE49-F238E27FC236}">
                <a16:creationId xmlns:a16="http://schemas.microsoft.com/office/drawing/2014/main" xmlns="" id="{35FCAF92-B966-4E3D-812E-8D7D9044A4CA}"/>
              </a:ext>
            </a:extLst>
          </p:cNvPr>
          <p:cNvGrpSpPr/>
          <p:nvPr/>
        </p:nvGrpSpPr>
        <p:grpSpPr>
          <a:xfrm rot="10800000">
            <a:off x="8330699" y="4565246"/>
            <a:ext cx="719250" cy="215800"/>
            <a:chOff x="5742342" y="3645024"/>
            <a:chExt cx="4320000" cy="216024"/>
          </a:xfrm>
        </p:grpSpPr>
        <p:cxnSp>
          <p:nvCxnSpPr>
            <p:cNvPr id="303" name="Gerade Verbindung 155">
              <a:extLst>
                <a:ext uri="{FF2B5EF4-FFF2-40B4-BE49-F238E27FC236}">
                  <a16:creationId xmlns:a16="http://schemas.microsoft.com/office/drawing/2014/main" xmlns="" id="{73064511-92F8-4D57-A742-D1555A490FA0}"/>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04" name="Gerade Verbindung 156">
              <a:extLst>
                <a:ext uri="{FF2B5EF4-FFF2-40B4-BE49-F238E27FC236}">
                  <a16:creationId xmlns:a16="http://schemas.microsoft.com/office/drawing/2014/main" xmlns="" id="{041FE9BD-474F-49CD-BFB4-F70BD036FD22}"/>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05" name="Gerade Verbindung 157">
              <a:extLst>
                <a:ext uri="{FF2B5EF4-FFF2-40B4-BE49-F238E27FC236}">
                  <a16:creationId xmlns:a16="http://schemas.microsoft.com/office/drawing/2014/main" xmlns="" id="{7DA313E6-CF0F-41C7-92BA-97155DCB0A5C}"/>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06" name="Gerade Verbindung 158">
              <a:extLst>
                <a:ext uri="{FF2B5EF4-FFF2-40B4-BE49-F238E27FC236}">
                  <a16:creationId xmlns:a16="http://schemas.microsoft.com/office/drawing/2014/main" xmlns="" id="{672DEF05-6120-42A4-B68D-3EF0FE0320A7}"/>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307" name="Gruppieren 154">
            <a:extLst>
              <a:ext uri="{FF2B5EF4-FFF2-40B4-BE49-F238E27FC236}">
                <a16:creationId xmlns:a16="http://schemas.microsoft.com/office/drawing/2014/main" xmlns="" id="{42DE9BE4-035E-4C65-800F-4FB34891D5DD}"/>
              </a:ext>
            </a:extLst>
          </p:cNvPr>
          <p:cNvGrpSpPr/>
          <p:nvPr/>
        </p:nvGrpSpPr>
        <p:grpSpPr>
          <a:xfrm rot="10800000">
            <a:off x="8933198" y="4565246"/>
            <a:ext cx="719250" cy="215800"/>
            <a:chOff x="5742342" y="3645024"/>
            <a:chExt cx="4320000" cy="216024"/>
          </a:xfrm>
        </p:grpSpPr>
        <p:cxnSp>
          <p:nvCxnSpPr>
            <p:cNvPr id="308" name="Gerade Verbindung 155">
              <a:extLst>
                <a:ext uri="{FF2B5EF4-FFF2-40B4-BE49-F238E27FC236}">
                  <a16:creationId xmlns:a16="http://schemas.microsoft.com/office/drawing/2014/main" xmlns="" id="{219FCA91-A3BC-45EE-A355-B954631B6590}"/>
                </a:ext>
              </a:extLst>
            </p:cNvPr>
            <p:cNvCxnSpPr/>
            <p:nvPr/>
          </p:nvCxnSpPr>
          <p:spPr bwMode="auto">
            <a:xfrm rot="5400000">
              <a:off x="7902342" y="1485024"/>
              <a:ext cx="0" cy="4320000"/>
            </a:xfrm>
            <a:prstGeom prst="line">
              <a:avLst/>
            </a:prstGeom>
            <a:solidFill>
              <a:schemeClr val="tx2"/>
            </a:solidFill>
            <a:ln w="28575" cap="flat" cmpd="sng" algn="ctr">
              <a:solidFill>
                <a:srgbClr val="AAB414"/>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09" name="Gerade Verbindung 156">
              <a:extLst>
                <a:ext uri="{FF2B5EF4-FFF2-40B4-BE49-F238E27FC236}">
                  <a16:creationId xmlns:a16="http://schemas.microsoft.com/office/drawing/2014/main" xmlns="" id="{FDBAC340-2AE3-4E3D-A90C-D8BAFC702015}"/>
                </a:ext>
              </a:extLst>
            </p:cNvPr>
            <p:cNvCxnSpPr/>
            <p:nvPr/>
          </p:nvCxnSpPr>
          <p:spPr bwMode="auto">
            <a:xfrm rot="5400000">
              <a:off x="7902342" y="1557032"/>
              <a:ext cx="0" cy="4320000"/>
            </a:xfrm>
            <a:prstGeom prst="line">
              <a:avLst/>
            </a:prstGeom>
            <a:solidFill>
              <a:schemeClr val="tx2"/>
            </a:solidFill>
            <a:ln w="28575" cap="flat" cmpd="sng" algn="ctr">
              <a:solidFill>
                <a:srgbClr val="AAB414"/>
              </a:solidFill>
              <a:prstDash val="lg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10" name="Gerade Verbindung 157">
              <a:extLst>
                <a:ext uri="{FF2B5EF4-FFF2-40B4-BE49-F238E27FC236}">
                  <a16:creationId xmlns:a16="http://schemas.microsoft.com/office/drawing/2014/main" xmlns="" id="{FDE69183-C9FB-4051-A89F-00FD59B1F4A8}"/>
                </a:ext>
              </a:extLst>
            </p:cNvPr>
            <p:cNvCxnSpPr/>
            <p:nvPr/>
          </p:nvCxnSpPr>
          <p:spPr bwMode="auto">
            <a:xfrm rot="5400000">
              <a:off x="7902342" y="1629040"/>
              <a:ext cx="0" cy="4320000"/>
            </a:xfrm>
            <a:prstGeom prst="line">
              <a:avLst/>
            </a:prstGeom>
            <a:solidFill>
              <a:schemeClr val="tx2"/>
            </a:solidFill>
            <a:ln w="28575" cap="flat" cmpd="sng" algn="ctr">
              <a:solidFill>
                <a:srgbClr val="AAB414"/>
              </a:solidFill>
              <a:prstDash val="lg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11" name="Gerade Verbindung 158">
              <a:extLst>
                <a:ext uri="{FF2B5EF4-FFF2-40B4-BE49-F238E27FC236}">
                  <a16:creationId xmlns:a16="http://schemas.microsoft.com/office/drawing/2014/main" xmlns="" id="{234E49C6-7BE2-4038-AB94-083940C51CEB}"/>
                </a:ext>
              </a:extLst>
            </p:cNvPr>
            <p:cNvCxnSpPr/>
            <p:nvPr/>
          </p:nvCxnSpPr>
          <p:spPr bwMode="auto">
            <a:xfrm rot="5400000">
              <a:off x="7902342" y="1701048"/>
              <a:ext cx="0" cy="4320000"/>
            </a:xfrm>
            <a:prstGeom prst="line">
              <a:avLst/>
            </a:prstGeom>
            <a:solidFill>
              <a:schemeClr val="tx2"/>
            </a:solidFill>
            <a:ln w="28575" cap="flat" cmpd="sng" algn="ctr">
              <a:solidFill>
                <a:srgbClr val="AAB414"/>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4" name="Gruppo 3">
            <a:extLst>
              <a:ext uri="{FF2B5EF4-FFF2-40B4-BE49-F238E27FC236}">
                <a16:creationId xmlns:a16="http://schemas.microsoft.com/office/drawing/2014/main" xmlns="" id="{3774F063-DE7B-456C-953F-C874C768A6DC}"/>
              </a:ext>
            </a:extLst>
          </p:cNvPr>
          <p:cNvGrpSpPr/>
          <p:nvPr/>
        </p:nvGrpSpPr>
        <p:grpSpPr>
          <a:xfrm>
            <a:off x="8974820" y="1607289"/>
            <a:ext cx="2851761" cy="3446005"/>
            <a:chOff x="8979495" y="1606340"/>
            <a:chExt cx="2853246" cy="3447800"/>
          </a:xfrm>
        </p:grpSpPr>
        <p:sp>
          <p:nvSpPr>
            <p:cNvPr id="3" name="Rettangolo 2">
              <a:extLst>
                <a:ext uri="{FF2B5EF4-FFF2-40B4-BE49-F238E27FC236}">
                  <a16:creationId xmlns:a16="http://schemas.microsoft.com/office/drawing/2014/main" xmlns="" id="{A4B187AD-3F04-4D44-968A-357F443AF23B}"/>
                </a:ext>
              </a:extLst>
            </p:cNvPr>
            <p:cNvSpPr/>
            <p:nvPr/>
          </p:nvSpPr>
          <p:spPr bwMode="auto">
            <a:xfrm>
              <a:off x="9268899" y="3118395"/>
              <a:ext cx="2563842" cy="1935745"/>
            </a:xfrm>
            <a:prstGeom prst="rect">
              <a:avLst/>
            </a:prstGeom>
            <a:solidFill>
              <a:srgbClr val="FFFFFF"/>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034" name="Rettangolo 1033">
              <a:extLst>
                <a:ext uri="{FF2B5EF4-FFF2-40B4-BE49-F238E27FC236}">
                  <a16:creationId xmlns:a16="http://schemas.microsoft.com/office/drawing/2014/main" xmlns="" id="{E281E984-558C-4C5A-8302-9A7B1A6AE8EE}"/>
                </a:ext>
              </a:extLst>
            </p:cNvPr>
            <p:cNvSpPr/>
            <p:nvPr/>
          </p:nvSpPr>
          <p:spPr bwMode="auto">
            <a:xfrm>
              <a:off x="8979495" y="1606340"/>
              <a:ext cx="1202631" cy="1935745"/>
            </a:xfrm>
            <a:prstGeom prst="rect">
              <a:avLst/>
            </a:prstGeom>
            <a:solidFill>
              <a:srgbClr val="FFFFFF"/>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grpSp>
        <p:nvGrpSpPr>
          <p:cNvPr id="6" name="Gruppo 5">
            <a:extLst>
              <a:ext uri="{FF2B5EF4-FFF2-40B4-BE49-F238E27FC236}">
                <a16:creationId xmlns:a16="http://schemas.microsoft.com/office/drawing/2014/main" xmlns="" id="{19AFD3F2-7456-45DB-BAFF-341B29B1E2A1}"/>
              </a:ext>
            </a:extLst>
          </p:cNvPr>
          <p:cNvGrpSpPr/>
          <p:nvPr/>
        </p:nvGrpSpPr>
        <p:grpSpPr>
          <a:xfrm>
            <a:off x="211667" y="2004866"/>
            <a:ext cx="10526431" cy="4557299"/>
            <a:chOff x="211777" y="1802296"/>
            <a:chExt cx="10531914" cy="4559673"/>
          </a:xfrm>
        </p:grpSpPr>
        <p:grpSp>
          <p:nvGrpSpPr>
            <p:cNvPr id="1035" name="Gruppo 1034">
              <a:extLst>
                <a:ext uri="{FF2B5EF4-FFF2-40B4-BE49-F238E27FC236}">
                  <a16:creationId xmlns:a16="http://schemas.microsoft.com/office/drawing/2014/main" xmlns="" id="{33532838-361D-4B8E-8E26-7309A6389A38}"/>
                </a:ext>
              </a:extLst>
            </p:cNvPr>
            <p:cNvGrpSpPr/>
            <p:nvPr/>
          </p:nvGrpSpPr>
          <p:grpSpPr>
            <a:xfrm>
              <a:off x="211777" y="1802296"/>
              <a:ext cx="10531914" cy="4402562"/>
              <a:chOff x="1454659" y="1802295"/>
              <a:chExt cx="9289032" cy="4939073"/>
            </a:xfrm>
          </p:grpSpPr>
          <p:sp>
            <p:nvSpPr>
              <p:cNvPr id="1036" name="Rettangolo 1035">
                <a:extLst>
                  <a:ext uri="{FF2B5EF4-FFF2-40B4-BE49-F238E27FC236}">
                    <a16:creationId xmlns:a16="http://schemas.microsoft.com/office/drawing/2014/main" xmlns="" id="{93AC2962-A57E-454A-BED4-C6A33A97F7A8}"/>
                  </a:ext>
                </a:extLst>
              </p:cNvPr>
              <p:cNvSpPr/>
              <p:nvPr/>
            </p:nvSpPr>
            <p:spPr bwMode="auto">
              <a:xfrm>
                <a:off x="1454659" y="1802295"/>
                <a:ext cx="9289032" cy="4507026"/>
              </a:xfrm>
              <a:prstGeom prst="rect">
                <a:avLst/>
              </a:prstGeom>
              <a:solidFill>
                <a:schemeClr val="bg1"/>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037" name="Rettangolo 1036">
                <a:extLst>
                  <a:ext uri="{FF2B5EF4-FFF2-40B4-BE49-F238E27FC236}">
                    <a16:creationId xmlns:a16="http://schemas.microsoft.com/office/drawing/2014/main" xmlns="" id="{260DA3AF-6E55-43AC-BE3E-A31C7139BDB8}"/>
                  </a:ext>
                </a:extLst>
              </p:cNvPr>
              <p:cNvSpPr/>
              <p:nvPr/>
            </p:nvSpPr>
            <p:spPr bwMode="auto">
              <a:xfrm>
                <a:off x="8979495" y="5912668"/>
                <a:ext cx="484100" cy="828700"/>
              </a:xfrm>
              <a:prstGeom prst="rect">
                <a:avLst/>
              </a:prstGeom>
              <a:solidFill>
                <a:srgbClr val="FFFFFF"/>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sp>
          <p:nvSpPr>
            <p:cNvPr id="5" name="Rettangolo 4">
              <a:extLst>
                <a:ext uri="{FF2B5EF4-FFF2-40B4-BE49-F238E27FC236}">
                  <a16:creationId xmlns:a16="http://schemas.microsoft.com/office/drawing/2014/main" xmlns="" id="{924962A1-2327-4ABB-938A-0A1F3AD4D80A}"/>
                </a:ext>
              </a:extLst>
            </p:cNvPr>
            <p:cNvSpPr/>
            <p:nvPr/>
          </p:nvSpPr>
          <p:spPr bwMode="auto">
            <a:xfrm>
              <a:off x="8935490" y="6204859"/>
              <a:ext cx="486000" cy="157110"/>
            </a:xfrm>
            <a:prstGeom prst="rect">
              <a:avLst/>
            </a:prstGeom>
            <a:solidFill>
              <a:srgbClr val="FFFFFF"/>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sp>
        <p:nvSpPr>
          <p:cNvPr id="1637" name="Rettangolo 1636">
            <a:extLst>
              <a:ext uri="{FF2B5EF4-FFF2-40B4-BE49-F238E27FC236}">
                <a16:creationId xmlns:a16="http://schemas.microsoft.com/office/drawing/2014/main" xmlns="" id="{5DF7FABD-EBE1-4A99-A79E-BF29A4B354BD}"/>
              </a:ext>
            </a:extLst>
          </p:cNvPr>
          <p:cNvSpPr/>
          <p:nvPr/>
        </p:nvSpPr>
        <p:spPr bwMode="auto">
          <a:xfrm>
            <a:off x="8435278" y="2565354"/>
            <a:ext cx="598283" cy="736085"/>
          </a:xfrm>
          <a:prstGeom prst="rect">
            <a:avLst/>
          </a:prstGeom>
          <a:solidFill>
            <a:schemeClr val="bg1"/>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638" name="TextBox 8">
            <a:extLst>
              <a:ext uri="{FF2B5EF4-FFF2-40B4-BE49-F238E27FC236}">
                <a16:creationId xmlns:a16="http://schemas.microsoft.com/office/drawing/2014/main" xmlns="" id="{37F36EAF-3BFF-4CF5-9006-124744867825}"/>
              </a:ext>
            </a:extLst>
          </p:cNvPr>
          <p:cNvSpPr txBox="1"/>
          <p:nvPr/>
        </p:nvSpPr>
        <p:spPr>
          <a:xfrm>
            <a:off x="1988954" y="4408059"/>
            <a:ext cx="1145090" cy="613487"/>
          </a:xfrm>
          <a:prstGeom prst="rect">
            <a:avLst/>
          </a:prstGeom>
          <a:noFill/>
        </p:spPr>
        <p:txBody>
          <a:bodyPr vert="horz" wrap="none" lIns="0" tIns="0" rIns="0" bIns="0" rtlCol="0">
            <a:noAutofit/>
          </a:bodyPr>
          <a:lstStyle>
            <a:defPPr>
              <a:defRPr lang="de-DE"/>
            </a:defPPr>
            <a:lvl1pPr marL="228600" indent="-228600">
              <a:lnSpc>
                <a:spcPct val="110000"/>
              </a:lnSpc>
              <a:spcBef>
                <a:spcPts val="0"/>
              </a:spcBef>
              <a:buAutoNum type="arabicPeriod"/>
              <a:defRPr sz="1600" b="1" i="0" u="none" baseline="0">
                <a:solidFill>
                  <a:schemeClr val="tx1"/>
                </a:solidFill>
                <a:latin typeface="Siemens Slab" pitchFamily="2" charset="0"/>
                <a:ea typeface="Arial Unicode MS" panose="020B0604020202020204" pitchFamily="34" charset="-128"/>
                <a:cs typeface="Arial Unicode MS" panose="020B0604020202020204" pitchFamily="34" charset="-128"/>
              </a:defRPr>
            </a:lvl1pPr>
          </a:lstStyle>
          <a:p>
            <a:pPr marL="228486" indent="-228486" defTabSz="913943" fontAlgn="base">
              <a:lnSpc>
                <a:spcPct val="100000"/>
              </a:lnSpc>
              <a:spcAft>
                <a:spcPct val="0"/>
              </a:spcAft>
              <a:defRPr/>
            </a:pPr>
            <a:r>
              <a:rPr lang="en-US" sz="1199" dirty="0">
                <a:solidFill>
                  <a:srgbClr val="FFFFFF"/>
                </a:solidFill>
              </a:rPr>
              <a:t>Reliability</a:t>
            </a:r>
          </a:p>
          <a:p>
            <a:pPr marL="228486" indent="-228486" defTabSz="913943" fontAlgn="base">
              <a:lnSpc>
                <a:spcPct val="100000"/>
              </a:lnSpc>
              <a:spcAft>
                <a:spcPct val="0"/>
              </a:spcAft>
              <a:defRPr/>
            </a:pPr>
            <a:r>
              <a:rPr lang="en-US" sz="1199" dirty="0">
                <a:solidFill>
                  <a:srgbClr val="FFFFFF"/>
                </a:solidFill>
              </a:rPr>
              <a:t>Transparency</a:t>
            </a:r>
          </a:p>
          <a:p>
            <a:pPr marL="228486" indent="-228486" defTabSz="913943" fontAlgn="base">
              <a:lnSpc>
                <a:spcPct val="100000"/>
              </a:lnSpc>
              <a:spcAft>
                <a:spcPct val="0"/>
              </a:spcAft>
              <a:defRPr/>
            </a:pPr>
            <a:r>
              <a:rPr lang="en-US" sz="1199" dirty="0">
                <a:solidFill>
                  <a:srgbClr val="FFFFFF"/>
                </a:solidFill>
              </a:rPr>
              <a:t>Security</a:t>
            </a:r>
          </a:p>
        </p:txBody>
      </p:sp>
      <p:cxnSp>
        <p:nvCxnSpPr>
          <p:cNvPr id="1639" name="Connettore diritto 1638">
            <a:extLst>
              <a:ext uri="{FF2B5EF4-FFF2-40B4-BE49-F238E27FC236}">
                <a16:creationId xmlns:a16="http://schemas.microsoft.com/office/drawing/2014/main" xmlns="" id="{B10E2FC9-CDBA-4522-BFF5-775B018935AE}"/>
              </a:ext>
            </a:extLst>
          </p:cNvPr>
          <p:cNvCxnSpPr>
            <a:cxnSpLocks/>
          </p:cNvCxnSpPr>
          <p:nvPr/>
        </p:nvCxnSpPr>
        <p:spPr bwMode="auto">
          <a:xfrm>
            <a:off x="172529" y="4132125"/>
            <a:ext cx="8338390" cy="0"/>
          </a:xfrm>
          <a:prstGeom prst="line">
            <a:avLst/>
          </a:prstGeom>
          <a:solidFill>
            <a:schemeClr val="tx2"/>
          </a:solidFill>
          <a:ln w="76200" cap="flat" cmpd="sng" algn="ctr">
            <a:solidFill>
              <a:srgbClr val="C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648" name="Gruppo 1647">
            <a:extLst>
              <a:ext uri="{FF2B5EF4-FFF2-40B4-BE49-F238E27FC236}">
                <a16:creationId xmlns:a16="http://schemas.microsoft.com/office/drawing/2014/main" xmlns="" id="{87F8D2A5-6865-47D1-B3A9-3667B6D5DD34}"/>
              </a:ext>
            </a:extLst>
          </p:cNvPr>
          <p:cNvGrpSpPr/>
          <p:nvPr/>
        </p:nvGrpSpPr>
        <p:grpSpPr>
          <a:xfrm>
            <a:off x="172522" y="1534172"/>
            <a:ext cx="5673423" cy="2448699"/>
            <a:chOff x="172612" y="1301578"/>
            <a:chExt cx="5676378" cy="2449974"/>
          </a:xfrm>
        </p:grpSpPr>
        <p:sp>
          <p:nvSpPr>
            <p:cNvPr id="1649" name="Rettangolo 1648">
              <a:extLst>
                <a:ext uri="{FF2B5EF4-FFF2-40B4-BE49-F238E27FC236}">
                  <a16:creationId xmlns:a16="http://schemas.microsoft.com/office/drawing/2014/main" xmlns="" id="{3476BF2B-405B-460A-BC9A-A6EF911FD464}"/>
                </a:ext>
              </a:extLst>
            </p:cNvPr>
            <p:cNvSpPr/>
            <p:nvPr/>
          </p:nvSpPr>
          <p:spPr bwMode="auto">
            <a:xfrm>
              <a:off x="1725478" y="1301578"/>
              <a:ext cx="1442360" cy="795241"/>
            </a:xfrm>
            <a:prstGeom prst="rect">
              <a:avLst/>
            </a:prstGeom>
            <a:solidFill>
              <a:srgbClr val="647D2D"/>
            </a:solidFill>
            <a:ln>
              <a:noFill/>
            </a:ln>
            <a:effectLst/>
            <a:extLst/>
          </p:spPr>
          <p:txBody>
            <a:bodyPr wrap="square" lIns="35981" tIns="35981" rIns="35981" bIns="35981" numCol="1" spcCol="72000" rtlCol="0" anchor="t" anchorCtr="0">
              <a:noAutofit/>
            </a:bodyPr>
            <a:lstStyle/>
            <a:p>
              <a:pPr algn="ctr" defTabSz="913943" fontAlgn="base">
                <a:spcAft>
                  <a:spcPct val="0"/>
                </a:spcAft>
                <a:defRPr/>
              </a:pPr>
              <a:endParaRPr lang="it-IT" sz="1199" b="1" dirty="0">
                <a:solidFill>
                  <a:srgbClr val="FFFFFF"/>
                </a:solidFill>
                <a:latin typeface="Arial" pitchFamily="34" charset="0"/>
                <a:ea typeface="ＭＳ Ｐゴシック" charset="-128"/>
              </a:endParaRPr>
            </a:p>
          </p:txBody>
        </p:sp>
        <p:grpSp>
          <p:nvGrpSpPr>
            <p:cNvPr id="1650" name="Gruppo 1649">
              <a:extLst>
                <a:ext uri="{FF2B5EF4-FFF2-40B4-BE49-F238E27FC236}">
                  <a16:creationId xmlns:a16="http://schemas.microsoft.com/office/drawing/2014/main" xmlns="" id="{9DEF4403-0447-4573-B494-774C433DB2D9}"/>
                </a:ext>
              </a:extLst>
            </p:cNvPr>
            <p:cNvGrpSpPr/>
            <p:nvPr/>
          </p:nvGrpSpPr>
          <p:grpSpPr>
            <a:xfrm>
              <a:off x="172612" y="1303608"/>
              <a:ext cx="5676378" cy="2447944"/>
              <a:chOff x="172612" y="1303608"/>
              <a:chExt cx="5676378" cy="2447944"/>
            </a:xfrm>
          </p:grpSpPr>
          <p:cxnSp>
            <p:nvCxnSpPr>
              <p:cNvPr id="1651" name="Gerade Verbindung 264">
                <a:extLst>
                  <a:ext uri="{FF2B5EF4-FFF2-40B4-BE49-F238E27FC236}">
                    <a16:creationId xmlns:a16="http://schemas.microsoft.com/office/drawing/2014/main" xmlns="" id="{9D60DC03-4D2E-40B9-921E-52C7F5FB0462}"/>
                  </a:ext>
                </a:extLst>
              </p:cNvPr>
              <p:cNvCxnSpPr>
                <a:cxnSpLocks/>
              </p:cNvCxnSpPr>
              <p:nvPr/>
            </p:nvCxnSpPr>
            <p:spPr bwMode="auto">
              <a:xfrm>
                <a:off x="1623649" y="2096568"/>
                <a:ext cx="4225341" cy="0"/>
              </a:xfrm>
              <a:prstGeom prst="line">
                <a:avLst/>
              </a:prstGeom>
              <a:solidFill>
                <a:schemeClr val="tx2"/>
              </a:solidFill>
              <a:ln w="28575"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652" name="Gruppo 1651">
                <a:extLst>
                  <a:ext uri="{FF2B5EF4-FFF2-40B4-BE49-F238E27FC236}">
                    <a16:creationId xmlns:a16="http://schemas.microsoft.com/office/drawing/2014/main" xmlns="" id="{626A30EF-E534-48E4-877F-6457BE3AF54F}"/>
                  </a:ext>
                </a:extLst>
              </p:cNvPr>
              <p:cNvGrpSpPr/>
              <p:nvPr/>
            </p:nvGrpSpPr>
            <p:grpSpPr>
              <a:xfrm>
                <a:off x="172612" y="1303608"/>
                <a:ext cx="2796211" cy="2447944"/>
                <a:chOff x="172612" y="1303608"/>
                <a:chExt cx="2796211" cy="2447944"/>
              </a:xfrm>
            </p:grpSpPr>
            <p:grpSp>
              <p:nvGrpSpPr>
                <p:cNvPr id="1653" name="Gruppo 1652">
                  <a:extLst>
                    <a:ext uri="{FF2B5EF4-FFF2-40B4-BE49-F238E27FC236}">
                      <a16:creationId xmlns:a16="http://schemas.microsoft.com/office/drawing/2014/main" xmlns="" id="{EB41EDEB-94AC-46D9-98A3-8D423E1DE2D7}"/>
                    </a:ext>
                  </a:extLst>
                </p:cNvPr>
                <p:cNvGrpSpPr/>
                <p:nvPr/>
              </p:nvGrpSpPr>
              <p:grpSpPr>
                <a:xfrm>
                  <a:off x="172612" y="1303608"/>
                  <a:ext cx="1561021" cy="2447944"/>
                  <a:chOff x="172612" y="1447908"/>
                  <a:chExt cx="1561021" cy="2447944"/>
                </a:xfrm>
              </p:grpSpPr>
              <p:pic>
                <p:nvPicPr>
                  <p:cNvPr id="1655" name="Immagine 1654">
                    <a:extLst>
                      <a:ext uri="{FF2B5EF4-FFF2-40B4-BE49-F238E27FC236}">
                        <a16:creationId xmlns:a16="http://schemas.microsoft.com/office/drawing/2014/main" xmlns="" id="{FA011278-1D60-46E6-A6A1-CC552E99734D}"/>
                      </a:ext>
                    </a:extLst>
                  </p:cNvPr>
                  <p:cNvPicPr>
                    <a:picLocks noChangeAspect="1"/>
                  </p:cNvPicPr>
                  <p:nvPr/>
                </p:nvPicPr>
                <p:blipFill rotWithShape="1">
                  <a:blip r:embed="rId6">
                    <a:clrChange>
                      <a:clrFrom>
                        <a:srgbClr val="CDCDCD"/>
                      </a:clrFrom>
                      <a:clrTo>
                        <a:srgbClr val="CDCDCD">
                          <a:alpha val="0"/>
                        </a:srgbClr>
                      </a:clrTo>
                    </a:clrChange>
                  </a:blip>
                  <a:srcRect l="29347" b="65926"/>
                  <a:stretch/>
                </p:blipFill>
                <p:spPr>
                  <a:xfrm>
                    <a:off x="596485" y="1447909"/>
                    <a:ext cx="1137148" cy="820543"/>
                  </a:xfrm>
                  <a:prstGeom prst="rect">
                    <a:avLst/>
                  </a:prstGeom>
                </p:spPr>
              </p:pic>
              <p:sp>
                <p:nvSpPr>
                  <p:cNvPr id="1656" name="Rechteck 2453">
                    <a:extLst>
                      <a:ext uri="{FF2B5EF4-FFF2-40B4-BE49-F238E27FC236}">
                        <a16:creationId xmlns:a16="http://schemas.microsoft.com/office/drawing/2014/main" xmlns="" id="{47DBBB95-8EE4-4787-9ECF-CE176F385BDB}"/>
                      </a:ext>
                    </a:extLst>
                  </p:cNvPr>
                  <p:cNvSpPr/>
                  <p:nvPr/>
                </p:nvSpPr>
                <p:spPr bwMode="gray">
                  <a:xfrm rot="16200000">
                    <a:off x="-830342" y="2450862"/>
                    <a:ext cx="2447944" cy="442035"/>
                  </a:xfrm>
                  <a:prstGeom prst="rect">
                    <a:avLst/>
                  </a:prstGeom>
                  <a:solidFill>
                    <a:srgbClr val="647D2D"/>
                  </a:solidFill>
                  <a:ln>
                    <a:noFill/>
                  </a:ln>
                  <a:effectLst/>
                  <a:extLst/>
                </p:spPr>
                <p:txBody>
                  <a:bodyPr wrap="square" lIns="35981" tIns="35981" rIns="35981" bIns="35981" numCol="1" spcCol="72000" rtlCol="0" anchor="t" anchorCtr="0">
                    <a:spAutoFit/>
                  </a:bodyPr>
                  <a:lstStyle/>
                  <a:p>
                    <a:pPr algn="ctr" defTabSz="913943" fontAlgn="base">
                      <a:spcAft>
                        <a:spcPct val="0"/>
                      </a:spcAft>
                      <a:defRPr/>
                    </a:pPr>
                    <a:r>
                      <a:rPr lang="en-US" sz="1199" b="1" dirty="0">
                        <a:solidFill>
                          <a:srgbClr val="FFFFFF"/>
                        </a:solidFill>
                        <a:latin typeface="Arial" pitchFamily="34" charset="0"/>
                        <a:ea typeface="ＭＳ Ｐゴシック" charset="-128"/>
                      </a:rPr>
                      <a:t>Company Level </a:t>
                    </a:r>
                  </a:p>
                  <a:p>
                    <a:pPr algn="ctr" defTabSz="913943" fontAlgn="base">
                      <a:spcAft>
                        <a:spcPct val="0"/>
                      </a:spcAft>
                      <a:defRPr/>
                    </a:pPr>
                    <a:r>
                      <a:rPr lang="en-US" sz="1199" b="1" dirty="0">
                        <a:solidFill>
                          <a:srgbClr val="FFFFFF"/>
                        </a:solidFill>
                        <a:latin typeface="Arial" pitchFamily="34" charset="0"/>
                        <a:ea typeface="ＭＳ Ｐゴシック" charset="-128"/>
                      </a:rPr>
                      <a:t>Information Technology</a:t>
                    </a:r>
                  </a:p>
                </p:txBody>
              </p:sp>
            </p:grpSp>
            <p:sp>
              <p:nvSpPr>
                <p:cNvPr id="1654" name="Rettangolo 1653">
                  <a:extLst>
                    <a:ext uri="{FF2B5EF4-FFF2-40B4-BE49-F238E27FC236}">
                      <a16:creationId xmlns:a16="http://schemas.microsoft.com/office/drawing/2014/main" xmlns="" id="{77E474B8-DB55-46AA-BAD5-A48F472E61D4}"/>
                    </a:ext>
                  </a:extLst>
                </p:cNvPr>
                <p:cNvSpPr/>
                <p:nvPr/>
              </p:nvSpPr>
              <p:spPr>
                <a:xfrm>
                  <a:off x="1634679" y="1780506"/>
                  <a:ext cx="1334144" cy="338554"/>
                </a:xfrm>
                <a:prstGeom prst="rect">
                  <a:avLst/>
                </a:prstGeom>
              </p:spPr>
              <p:txBody>
                <a:bodyPr wrap="square">
                  <a:spAutoFit/>
                </a:bodyPr>
                <a:lstStyle/>
                <a:p>
                  <a:pPr defTabSz="913943" fontAlgn="base">
                    <a:spcBef>
                      <a:spcPct val="50000"/>
                    </a:spcBef>
                    <a:spcAft>
                      <a:spcPct val="0"/>
                    </a:spcAft>
                    <a:defRPr/>
                  </a:pPr>
                  <a:r>
                    <a:rPr lang="it-IT" sz="1599" b="1" dirty="0">
                      <a:solidFill>
                        <a:srgbClr val="FFFFFF"/>
                      </a:solidFill>
                      <a:latin typeface="Arial" pitchFamily="34" charset="0"/>
                      <a:ea typeface="ＭＳ Ｐゴシック" charset="-128"/>
                    </a:rPr>
                    <a:t>IT Network</a:t>
                  </a:r>
                  <a:endParaRPr lang="en-US" sz="1199" b="1" dirty="0">
                    <a:solidFill>
                      <a:srgbClr val="FFFFFF"/>
                    </a:solidFill>
                    <a:latin typeface="Arial" pitchFamily="34" charset="0"/>
                    <a:ea typeface="ＭＳ Ｐゴシック" charset="-128"/>
                  </a:endParaRPr>
                </a:p>
              </p:txBody>
            </p:sp>
          </p:grpSp>
        </p:grpSp>
      </p:grpSp>
      <p:grpSp>
        <p:nvGrpSpPr>
          <p:cNvPr id="1657" name="Gruppo 1656">
            <a:extLst>
              <a:ext uri="{FF2B5EF4-FFF2-40B4-BE49-F238E27FC236}">
                <a16:creationId xmlns:a16="http://schemas.microsoft.com/office/drawing/2014/main" xmlns="" id="{E0ED4F15-A262-4475-9271-5234CEF12765}"/>
              </a:ext>
            </a:extLst>
          </p:cNvPr>
          <p:cNvGrpSpPr/>
          <p:nvPr/>
        </p:nvGrpSpPr>
        <p:grpSpPr>
          <a:xfrm>
            <a:off x="3505061" y="1373132"/>
            <a:ext cx="1770058" cy="966417"/>
            <a:chOff x="4148175" y="1140454"/>
            <a:chExt cx="1770980" cy="966920"/>
          </a:xfrm>
        </p:grpSpPr>
        <p:grpSp>
          <p:nvGrpSpPr>
            <p:cNvPr id="1658" name="Gruppo 1657">
              <a:extLst>
                <a:ext uri="{FF2B5EF4-FFF2-40B4-BE49-F238E27FC236}">
                  <a16:creationId xmlns:a16="http://schemas.microsoft.com/office/drawing/2014/main" xmlns="" id="{1CC98A20-1A3E-49AD-A7E3-5221F464EB8D}"/>
                </a:ext>
              </a:extLst>
            </p:cNvPr>
            <p:cNvGrpSpPr/>
            <p:nvPr/>
          </p:nvGrpSpPr>
          <p:grpSpPr>
            <a:xfrm>
              <a:off x="4148175" y="1140454"/>
              <a:ext cx="1770980" cy="875724"/>
              <a:chOff x="3790186" y="1554316"/>
              <a:chExt cx="1770980" cy="875724"/>
            </a:xfrm>
          </p:grpSpPr>
          <p:sp>
            <p:nvSpPr>
              <p:cNvPr id="1663" name="Rettangolo 1662">
                <a:extLst>
                  <a:ext uri="{FF2B5EF4-FFF2-40B4-BE49-F238E27FC236}">
                    <a16:creationId xmlns:a16="http://schemas.microsoft.com/office/drawing/2014/main" xmlns="" id="{0FD551E8-CBB7-49AF-9E15-9DA55B1FDA2A}"/>
                  </a:ext>
                </a:extLst>
              </p:cNvPr>
              <p:cNvSpPr/>
              <p:nvPr/>
            </p:nvSpPr>
            <p:spPr bwMode="auto">
              <a:xfrm>
                <a:off x="3831368" y="1556792"/>
                <a:ext cx="1729798" cy="873248"/>
              </a:xfrm>
              <a:prstGeom prst="rect">
                <a:avLst/>
              </a:prstGeom>
              <a:solidFill>
                <a:schemeClr val="accent3">
                  <a:lumMod val="40000"/>
                  <a:lumOff val="60000"/>
                </a:schemeClr>
              </a:solidFill>
              <a:ln>
                <a:solidFill>
                  <a:schemeClr val="bg1"/>
                </a:solid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664" name="Gruppieren 2362">
                <a:extLst>
                  <a:ext uri="{FF2B5EF4-FFF2-40B4-BE49-F238E27FC236}">
                    <a16:creationId xmlns:a16="http://schemas.microsoft.com/office/drawing/2014/main" xmlns="" id="{386E5C44-A366-4018-BFA4-A9B691488273}"/>
                  </a:ext>
                </a:extLst>
              </p:cNvPr>
              <p:cNvGrpSpPr/>
              <p:nvPr/>
            </p:nvGrpSpPr>
            <p:grpSpPr bwMode="gray">
              <a:xfrm>
                <a:off x="4021851" y="1804505"/>
                <a:ext cx="313128" cy="446596"/>
                <a:chOff x="5915025" y="126206"/>
                <a:chExt cx="2590800" cy="5622133"/>
              </a:xfrm>
            </p:grpSpPr>
            <p:sp>
              <p:nvSpPr>
                <p:cNvPr id="1667" name="Freihandform 2363">
                  <a:extLst>
                    <a:ext uri="{FF2B5EF4-FFF2-40B4-BE49-F238E27FC236}">
                      <a16:creationId xmlns:a16="http://schemas.microsoft.com/office/drawing/2014/main" xmlns="" id="{70921066-CBAB-4E3A-B0F7-42E6FD194C6D}"/>
                    </a:ext>
                  </a:extLst>
                </p:cNvPr>
                <p:cNvSpPr/>
                <p:nvPr/>
              </p:nvSpPr>
              <p:spPr bwMode="gray">
                <a:xfrm>
                  <a:off x="5915025" y="266702"/>
                  <a:ext cx="405863" cy="534638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182880 w 297180"/>
                    <a:gd name="connsiteY4" fmla="*/ 4770120 h 5346382"/>
                    <a:gd name="connsiteX5" fmla="*/ 297180 w 297180"/>
                    <a:gd name="connsiteY5" fmla="*/ 4732020 h 5346382"/>
                    <a:gd name="connsiteX6" fmla="*/ 220980 w 297180"/>
                    <a:gd name="connsiteY6" fmla="*/ 0 h 5346382"/>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297180 w 297180"/>
                    <a:gd name="connsiteY4" fmla="*/ 4732020 h 5346382"/>
                    <a:gd name="connsiteX5" fmla="*/ 220980 w 297180"/>
                    <a:gd name="connsiteY5" fmla="*/ 0 h 5346382"/>
                    <a:gd name="connsiteX0" fmla="*/ 220980 w 278919"/>
                    <a:gd name="connsiteY0" fmla="*/ 0 h 5346382"/>
                    <a:gd name="connsiteX1" fmla="*/ 0 w 278919"/>
                    <a:gd name="connsiteY1" fmla="*/ 0 h 5346382"/>
                    <a:gd name="connsiteX2" fmla="*/ 15240 w 278919"/>
                    <a:gd name="connsiteY2" fmla="*/ 5341620 h 5346382"/>
                    <a:gd name="connsiteX3" fmla="*/ 278919 w 278919"/>
                    <a:gd name="connsiteY3" fmla="*/ 5346382 h 5346382"/>
                    <a:gd name="connsiteX4" fmla="*/ 220980 w 278919"/>
                    <a:gd name="connsiteY4" fmla="*/ 0 h 5346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19" h="5346382">
                      <a:moveTo>
                        <a:pt x="220980" y="0"/>
                      </a:moveTo>
                      <a:lnTo>
                        <a:pt x="0" y="0"/>
                      </a:lnTo>
                      <a:lnTo>
                        <a:pt x="15240" y="5341620"/>
                      </a:lnTo>
                      <a:lnTo>
                        <a:pt x="278919" y="5346382"/>
                      </a:lnTo>
                      <a:lnTo>
                        <a:pt x="22098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68" name="Freihandform 2364">
                  <a:extLst>
                    <a:ext uri="{FF2B5EF4-FFF2-40B4-BE49-F238E27FC236}">
                      <a16:creationId xmlns:a16="http://schemas.microsoft.com/office/drawing/2014/main" xmlns="" id="{1F57CF85-EB63-4EB9-B87F-5807656EDD15}"/>
                    </a:ext>
                  </a:extLst>
                </p:cNvPr>
                <p:cNvSpPr/>
                <p:nvPr/>
              </p:nvSpPr>
              <p:spPr bwMode="gray">
                <a:xfrm>
                  <a:off x="6202682" y="259083"/>
                  <a:ext cx="297178" cy="534162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 h="5341620">
                      <a:moveTo>
                        <a:pt x="220980" y="0"/>
                      </a:moveTo>
                      <a:lnTo>
                        <a:pt x="0" y="0"/>
                      </a:lnTo>
                      <a:lnTo>
                        <a:pt x="15240" y="5341620"/>
                      </a:lnTo>
                      <a:lnTo>
                        <a:pt x="167640" y="5341620"/>
                      </a:lnTo>
                      <a:lnTo>
                        <a:pt x="182880" y="4770120"/>
                      </a:lnTo>
                      <a:lnTo>
                        <a:pt x="297180" y="4732020"/>
                      </a:lnTo>
                      <a:lnTo>
                        <a:pt x="220980" y="0"/>
                      </a:lnTo>
                      <a:close/>
                    </a:path>
                  </a:pathLst>
                </a:custGeom>
                <a:gradFill flip="none" rotWithShape="1">
                  <a:gsLst>
                    <a:gs pos="0">
                      <a:srgbClr val="969696"/>
                    </a:gs>
                    <a:gs pos="50000">
                      <a:schemeClr val="tx1">
                        <a:lumMod val="65000"/>
                        <a:lumOff val="35000"/>
                      </a:schemeClr>
                    </a:gs>
                  </a:gsLst>
                  <a:lin ang="54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69" name="Rechteck 2365">
                  <a:extLst>
                    <a:ext uri="{FF2B5EF4-FFF2-40B4-BE49-F238E27FC236}">
                      <a16:creationId xmlns:a16="http://schemas.microsoft.com/office/drawing/2014/main" xmlns="" id="{BAE2029C-76A3-4F6A-BD69-BE08AAF3A81F}"/>
                    </a:ext>
                  </a:extLst>
                </p:cNvPr>
                <p:cNvSpPr/>
                <p:nvPr/>
              </p:nvSpPr>
              <p:spPr bwMode="gray">
                <a:xfrm>
                  <a:off x="6416040" y="228598"/>
                  <a:ext cx="160021" cy="4770121"/>
                </a:xfrm>
                <a:prstGeom prst="rect">
                  <a:avLst/>
                </a:prstGeom>
                <a:solidFill>
                  <a:srgbClr val="BEC32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0" name="Freihandform 2366">
                  <a:extLst>
                    <a:ext uri="{FF2B5EF4-FFF2-40B4-BE49-F238E27FC236}">
                      <a16:creationId xmlns:a16="http://schemas.microsoft.com/office/drawing/2014/main" xmlns="" id="{4A45AFBA-9511-4CAC-8285-2CD025246451}"/>
                    </a:ext>
                  </a:extLst>
                </p:cNvPr>
                <p:cNvSpPr/>
                <p:nvPr/>
              </p:nvSpPr>
              <p:spPr bwMode="gray">
                <a:xfrm>
                  <a:off x="7928610" y="167641"/>
                  <a:ext cx="577215" cy="5509263"/>
                </a:xfrm>
                <a:custGeom>
                  <a:avLst/>
                  <a:gdLst>
                    <a:gd name="connsiteX0" fmla="*/ 0 w 561975"/>
                    <a:gd name="connsiteY0" fmla="*/ 0 h 5486400"/>
                    <a:gd name="connsiteX1" fmla="*/ 9525 w 561975"/>
                    <a:gd name="connsiteY1" fmla="*/ 5486400 h 5486400"/>
                    <a:gd name="connsiteX2" fmla="*/ 561975 w 561975"/>
                    <a:gd name="connsiteY2" fmla="*/ 4733925 h 5486400"/>
                    <a:gd name="connsiteX3" fmla="*/ 552450 w 561975"/>
                    <a:gd name="connsiteY3" fmla="*/ 590550 h 5486400"/>
                    <a:gd name="connsiteX4" fmla="*/ 0 w 561975"/>
                    <a:gd name="connsiteY4" fmla="*/ 0 h 5486400"/>
                    <a:gd name="connsiteX0" fmla="*/ 0 w 577215"/>
                    <a:gd name="connsiteY0" fmla="*/ 0 h 5509260"/>
                    <a:gd name="connsiteX1" fmla="*/ 24765 w 577215"/>
                    <a:gd name="connsiteY1" fmla="*/ 5509260 h 5509260"/>
                    <a:gd name="connsiteX2" fmla="*/ 577215 w 577215"/>
                    <a:gd name="connsiteY2" fmla="*/ 4756785 h 5509260"/>
                    <a:gd name="connsiteX3" fmla="*/ 567690 w 577215"/>
                    <a:gd name="connsiteY3" fmla="*/ 613410 h 5509260"/>
                    <a:gd name="connsiteX4" fmla="*/ 0 w 577215"/>
                    <a:gd name="connsiteY4" fmla="*/ 0 h 5509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215" h="5509260">
                      <a:moveTo>
                        <a:pt x="0" y="0"/>
                      </a:moveTo>
                      <a:lnTo>
                        <a:pt x="24765" y="5509260"/>
                      </a:lnTo>
                      <a:lnTo>
                        <a:pt x="577215" y="4756785"/>
                      </a:lnTo>
                      <a:lnTo>
                        <a:pt x="567690" y="613410"/>
                      </a:lnTo>
                      <a:lnTo>
                        <a:pt x="0" y="0"/>
                      </a:ln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1" name="Freihandform 2367">
                  <a:extLst>
                    <a:ext uri="{FF2B5EF4-FFF2-40B4-BE49-F238E27FC236}">
                      <a16:creationId xmlns:a16="http://schemas.microsoft.com/office/drawing/2014/main" xmlns="" id="{D9B0AB1B-0D8F-4782-A39A-7693CF69EC13}"/>
                    </a:ext>
                  </a:extLst>
                </p:cNvPr>
                <p:cNvSpPr/>
                <p:nvPr/>
              </p:nvSpPr>
              <p:spPr bwMode="gray">
                <a:xfrm>
                  <a:off x="6720842" y="173989"/>
                  <a:ext cx="1242058" cy="5510528"/>
                </a:xfrm>
                <a:custGeom>
                  <a:avLst/>
                  <a:gdLst>
                    <a:gd name="connsiteX0" fmla="*/ 1196340 w 1242060"/>
                    <a:gd name="connsiteY0" fmla="*/ 0 h 5516880"/>
                    <a:gd name="connsiteX1" fmla="*/ 0 w 1242060"/>
                    <a:gd name="connsiteY1" fmla="*/ 106680 h 5516880"/>
                    <a:gd name="connsiteX2" fmla="*/ 121920 w 1242060"/>
                    <a:gd name="connsiteY2" fmla="*/ 5387340 h 5516880"/>
                    <a:gd name="connsiteX3" fmla="*/ 1242060 w 1242060"/>
                    <a:gd name="connsiteY3" fmla="*/ 5516880 h 5516880"/>
                    <a:gd name="connsiteX4" fmla="*/ 1196340 w 1242060"/>
                    <a:gd name="connsiteY4" fmla="*/ 0 h 5516880"/>
                    <a:gd name="connsiteX0" fmla="*/ 1209040 w 1242060"/>
                    <a:gd name="connsiteY0" fmla="*/ 0 h 5510530"/>
                    <a:gd name="connsiteX1" fmla="*/ 0 w 1242060"/>
                    <a:gd name="connsiteY1" fmla="*/ 100330 h 5510530"/>
                    <a:gd name="connsiteX2" fmla="*/ 121920 w 1242060"/>
                    <a:gd name="connsiteY2" fmla="*/ 5380990 h 5510530"/>
                    <a:gd name="connsiteX3" fmla="*/ 1242060 w 1242060"/>
                    <a:gd name="connsiteY3" fmla="*/ 5510530 h 5510530"/>
                    <a:gd name="connsiteX4" fmla="*/ 1209040 w 1242060"/>
                    <a:gd name="connsiteY4" fmla="*/ 0 h 5510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2060" h="5510530">
                      <a:moveTo>
                        <a:pt x="1209040" y="0"/>
                      </a:moveTo>
                      <a:lnTo>
                        <a:pt x="0" y="100330"/>
                      </a:lnTo>
                      <a:lnTo>
                        <a:pt x="121920" y="5380990"/>
                      </a:lnTo>
                      <a:lnTo>
                        <a:pt x="1242060" y="5510530"/>
                      </a:lnTo>
                      <a:lnTo>
                        <a:pt x="120904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2" name="Freihandform 2368">
                  <a:extLst>
                    <a:ext uri="{FF2B5EF4-FFF2-40B4-BE49-F238E27FC236}">
                      <a16:creationId xmlns:a16="http://schemas.microsoft.com/office/drawing/2014/main" xmlns="" id="{5899F7AD-5477-4903-9026-6D023C7EC5BA}"/>
                    </a:ext>
                  </a:extLst>
                </p:cNvPr>
                <p:cNvSpPr/>
                <p:nvPr/>
              </p:nvSpPr>
              <p:spPr bwMode="gray">
                <a:xfrm>
                  <a:off x="7519990" y="126206"/>
                  <a:ext cx="73819" cy="197642"/>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197644">
                      <a:moveTo>
                        <a:pt x="0" y="0"/>
                      </a:moveTo>
                      <a:lnTo>
                        <a:pt x="73818" y="71438"/>
                      </a:lnTo>
                      <a:lnTo>
                        <a:pt x="73818" y="197644"/>
                      </a:lnTo>
                      <a:lnTo>
                        <a:pt x="0" y="166688"/>
                      </a:lnTo>
                      <a:cubicBezTo>
                        <a:pt x="794" y="114300"/>
                        <a:pt x="1587" y="61913"/>
                        <a:pt x="0" y="0"/>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3" name="Freihandform 2369">
                  <a:extLst>
                    <a:ext uri="{FF2B5EF4-FFF2-40B4-BE49-F238E27FC236}">
                      <a16:creationId xmlns:a16="http://schemas.microsoft.com/office/drawing/2014/main" xmlns="" id="{5D51CF9D-8CE2-4BF7-AE6E-341DD38664DF}"/>
                    </a:ext>
                  </a:extLst>
                </p:cNvPr>
                <p:cNvSpPr/>
                <p:nvPr/>
              </p:nvSpPr>
              <p:spPr bwMode="gray">
                <a:xfrm>
                  <a:off x="7517604" y="288131"/>
                  <a:ext cx="80963"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Lst>
                  <a:ahLst/>
                  <a:cxnLst>
                    <a:cxn ang="0">
                      <a:pos x="connsiteX0" y="connsiteY0"/>
                    </a:cxn>
                    <a:cxn ang="0">
                      <a:pos x="connsiteX1" y="connsiteY1"/>
                    </a:cxn>
                    <a:cxn ang="0">
                      <a:pos x="connsiteX2" y="connsiteY2"/>
                    </a:cxn>
                    <a:cxn ang="0">
                      <a:pos x="connsiteX3" y="connsiteY3"/>
                    </a:cxn>
                  </a:cxnLst>
                  <a:rect l="l" t="t" r="r" b="b"/>
                  <a:pathLst>
                    <a:path w="80963" h="90488">
                      <a:moveTo>
                        <a:pt x="2382" y="0"/>
                      </a:moveTo>
                      <a:lnTo>
                        <a:pt x="80963" y="40482"/>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4" name="Freihandform 2370">
                  <a:extLst>
                    <a:ext uri="{FF2B5EF4-FFF2-40B4-BE49-F238E27FC236}">
                      <a16:creationId xmlns:a16="http://schemas.microsoft.com/office/drawing/2014/main" xmlns="" id="{3E0BD19F-51DC-489A-BE77-B3F693B3E7DC}"/>
                    </a:ext>
                  </a:extLst>
                </p:cNvPr>
                <p:cNvSpPr/>
                <p:nvPr/>
              </p:nvSpPr>
              <p:spPr bwMode="gray">
                <a:xfrm>
                  <a:off x="7529511" y="5514979"/>
                  <a:ext cx="64293" cy="233360"/>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 name="connsiteX0" fmla="*/ 0 w 73818"/>
                    <a:gd name="connsiteY0" fmla="*/ 66674 h 264318"/>
                    <a:gd name="connsiteX1" fmla="*/ 64293 w 73818"/>
                    <a:gd name="connsiteY1" fmla="*/ 0 h 264318"/>
                    <a:gd name="connsiteX2" fmla="*/ 73818 w 73818"/>
                    <a:gd name="connsiteY2" fmla="*/ 264318 h 264318"/>
                    <a:gd name="connsiteX3" fmla="*/ 0 w 73818"/>
                    <a:gd name="connsiteY3" fmla="*/ 233362 h 264318"/>
                    <a:gd name="connsiteX4" fmla="*/ 0 w 73818"/>
                    <a:gd name="connsiteY4" fmla="*/ 66674 h 264318"/>
                    <a:gd name="connsiteX0" fmla="*/ 0 w 64293"/>
                    <a:gd name="connsiteY0" fmla="*/ 66674 h 233362"/>
                    <a:gd name="connsiteX1" fmla="*/ 64293 w 64293"/>
                    <a:gd name="connsiteY1" fmla="*/ 0 h 233362"/>
                    <a:gd name="connsiteX2" fmla="*/ 64293 w 64293"/>
                    <a:gd name="connsiteY2" fmla="*/ 159543 h 233362"/>
                    <a:gd name="connsiteX3" fmla="*/ 0 w 64293"/>
                    <a:gd name="connsiteY3" fmla="*/ 233362 h 233362"/>
                    <a:gd name="connsiteX4" fmla="*/ 0 w 64293"/>
                    <a:gd name="connsiteY4" fmla="*/ 66674 h 233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233362">
                      <a:moveTo>
                        <a:pt x="0" y="66674"/>
                      </a:moveTo>
                      <a:lnTo>
                        <a:pt x="64293" y="0"/>
                      </a:lnTo>
                      <a:lnTo>
                        <a:pt x="64293" y="159543"/>
                      </a:lnTo>
                      <a:lnTo>
                        <a:pt x="0" y="233362"/>
                      </a:lnTo>
                      <a:cubicBezTo>
                        <a:pt x="794" y="180974"/>
                        <a:pt x="1587" y="128587"/>
                        <a:pt x="0" y="66674"/>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5" name="Freihandform 2371">
                  <a:extLst>
                    <a:ext uri="{FF2B5EF4-FFF2-40B4-BE49-F238E27FC236}">
                      <a16:creationId xmlns:a16="http://schemas.microsoft.com/office/drawing/2014/main" xmlns="" id="{D2412E20-AF76-40D7-8A65-DCB2B686EF03}"/>
                    </a:ext>
                  </a:extLst>
                </p:cNvPr>
                <p:cNvSpPr/>
                <p:nvPr/>
              </p:nvSpPr>
              <p:spPr bwMode="gray">
                <a:xfrm>
                  <a:off x="7527129" y="5503071"/>
                  <a:ext cx="73819"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 name="connsiteX0" fmla="*/ 2382 w 64294"/>
                    <a:gd name="connsiteY0" fmla="*/ 0 h 90488"/>
                    <a:gd name="connsiteX1" fmla="*/ 64294 w 64294"/>
                    <a:gd name="connsiteY1" fmla="*/ 16669 h 90488"/>
                    <a:gd name="connsiteX2" fmla="*/ 0 w 64294"/>
                    <a:gd name="connsiteY2" fmla="*/ 90488 h 90488"/>
                    <a:gd name="connsiteX3" fmla="*/ 2382 w 64294"/>
                    <a:gd name="connsiteY3" fmla="*/ 0 h 90488"/>
                    <a:gd name="connsiteX0" fmla="*/ 2382 w 73819"/>
                    <a:gd name="connsiteY0" fmla="*/ 0 h 90488"/>
                    <a:gd name="connsiteX1" fmla="*/ 73819 w 73819"/>
                    <a:gd name="connsiteY1" fmla="*/ 16669 h 90488"/>
                    <a:gd name="connsiteX2" fmla="*/ 0 w 73819"/>
                    <a:gd name="connsiteY2" fmla="*/ 90488 h 90488"/>
                    <a:gd name="connsiteX3" fmla="*/ 2382 w 73819"/>
                    <a:gd name="connsiteY3" fmla="*/ 0 h 90488"/>
                  </a:gdLst>
                  <a:ahLst/>
                  <a:cxnLst>
                    <a:cxn ang="0">
                      <a:pos x="connsiteX0" y="connsiteY0"/>
                    </a:cxn>
                    <a:cxn ang="0">
                      <a:pos x="connsiteX1" y="connsiteY1"/>
                    </a:cxn>
                    <a:cxn ang="0">
                      <a:pos x="connsiteX2" y="connsiteY2"/>
                    </a:cxn>
                    <a:cxn ang="0">
                      <a:pos x="connsiteX3" y="connsiteY3"/>
                    </a:cxn>
                  </a:cxnLst>
                  <a:rect l="l" t="t" r="r" b="b"/>
                  <a:pathLst>
                    <a:path w="73819" h="90488">
                      <a:moveTo>
                        <a:pt x="2382" y="0"/>
                      </a:moveTo>
                      <a:lnTo>
                        <a:pt x="73819" y="16669"/>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6" name="Rechteck 2372">
                  <a:extLst>
                    <a:ext uri="{FF2B5EF4-FFF2-40B4-BE49-F238E27FC236}">
                      <a16:creationId xmlns:a16="http://schemas.microsoft.com/office/drawing/2014/main" xmlns="" id="{1A1ACE60-D282-407C-93DF-0A8394EB5AC5}"/>
                    </a:ext>
                  </a:extLst>
                </p:cNvPr>
                <p:cNvSpPr/>
                <p:nvPr/>
              </p:nvSpPr>
              <p:spPr bwMode="gray">
                <a:xfrm>
                  <a:off x="7516368" y="402335"/>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7" name="Rechteck 2373">
                  <a:extLst>
                    <a:ext uri="{FF2B5EF4-FFF2-40B4-BE49-F238E27FC236}">
                      <a16:creationId xmlns:a16="http://schemas.microsoft.com/office/drawing/2014/main" xmlns="" id="{FE5CA1F9-1BDB-466D-9429-5DFF7DE9DDBD}"/>
                    </a:ext>
                  </a:extLst>
                </p:cNvPr>
                <p:cNvSpPr/>
                <p:nvPr/>
              </p:nvSpPr>
              <p:spPr bwMode="gray">
                <a:xfrm>
                  <a:off x="7516368" y="3831338"/>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678" name="Freihandform 2374">
                  <a:extLst>
                    <a:ext uri="{FF2B5EF4-FFF2-40B4-BE49-F238E27FC236}">
                      <a16:creationId xmlns:a16="http://schemas.microsoft.com/office/drawing/2014/main" xmlns="" id="{68A49F2E-6C74-4EC2-911F-06618A4CA70D}"/>
                    </a:ext>
                  </a:extLst>
                </p:cNvPr>
                <p:cNvSpPr/>
                <p:nvPr/>
              </p:nvSpPr>
              <p:spPr bwMode="gray">
                <a:xfrm>
                  <a:off x="6268400" y="129537"/>
                  <a:ext cx="1264924" cy="5615941"/>
                </a:xfrm>
                <a:custGeom>
                  <a:avLst/>
                  <a:gdLst>
                    <a:gd name="connsiteX0" fmla="*/ 182880 w 1264920"/>
                    <a:gd name="connsiteY0" fmla="*/ 60960 h 5615940"/>
                    <a:gd name="connsiteX1" fmla="*/ 190500 w 1264920"/>
                    <a:gd name="connsiteY1" fmla="*/ 4777740 h 5615940"/>
                    <a:gd name="connsiteX2" fmla="*/ 7620 w 1264920"/>
                    <a:gd name="connsiteY2" fmla="*/ 4899660 h 5615940"/>
                    <a:gd name="connsiteX3" fmla="*/ 0 w 1264920"/>
                    <a:gd name="connsiteY3" fmla="*/ 5509260 h 5615940"/>
                    <a:gd name="connsiteX4" fmla="*/ 1264920 w 1264920"/>
                    <a:gd name="connsiteY4" fmla="*/ 5615940 h 5615940"/>
                    <a:gd name="connsiteX5" fmla="*/ 1257300 w 1264920"/>
                    <a:gd name="connsiteY5" fmla="*/ 0 h 5615940"/>
                    <a:gd name="connsiteX6" fmla="*/ 182880 w 1264920"/>
                    <a:gd name="connsiteY6" fmla="*/ 60960 h 5615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920" h="5615940">
                      <a:moveTo>
                        <a:pt x="182880" y="60960"/>
                      </a:moveTo>
                      <a:lnTo>
                        <a:pt x="190500" y="4777740"/>
                      </a:lnTo>
                      <a:lnTo>
                        <a:pt x="7620" y="4899660"/>
                      </a:lnTo>
                      <a:lnTo>
                        <a:pt x="0" y="5509260"/>
                      </a:lnTo>
                      <a:lnTo>
                        <a:pt x="1264920" y="5615940"/>
                      </a:lnTo>
                      <a:lnTo>
                        <a:pt x="1257300" y="0"/>
                      </a:lnTo>
                      <a:lnTo>
                        <a:pt x="182880" y="60960"/>
                      </a:lnTo>
                      <a:close/>
                    </a:path>
                  </a:pathLst>
                </a:custGeom>
                <a:gradFill flip="none" rotWithShape="1">
                  <a:gsLst>
                    <a:gs pos="0">
                      <a:schemeClr val="tx2">
                        <a:lumMod val="50000"/>
                        <a:lumOff val="50000"/>
                      </a:schemeClr>
                    </a:gs>
                    <a:gs pos="50000">
                      <a:schemeClr val="tx1">
                        <a:lumMod val="85000"/>
                        <a:lumOff val="15000"/>
                      </a:schemeClr>
                    </a:gs>
                  </a:gsLst>
                  <a:path path="circle">
                    <a:fillToRect l="50000" t="50000" r="50000" b="50000"/>
                  </a:path>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grpSp>
          <p:sp>
            <p:nvSpPr>
              <p:cNvPr id="1665" name="TextBox 1238">
                <a:extLst>
                  <a:ext uri="{FF2B5EF4-FFF2-40B4-BE49-F238E27FC236}">
                    <a16:creationId xmlns:a16="http://schemas.microsoft.com/office/drawing/2014/main" xmlns="" id="{BA9DB374-FBCB-47BC-8D59-B32A3B0AAB37}"/>
                  </a:ext>
                </a:extLst>
              </p:cNvPr>
              <p:cNvSpPr txBox="1"/>
              <p:nvPr/>
            </p:nvSpPr>
            <p:spPr bwMode="gray">
              <a:xfrm>
                <a:off x="3790186" y="1554316"/>
                <a:ext cx="1266924" cy="213767"/>
              </a:xfrm>
              <a:prstGeom prst="rect">
                <a:avLst/>
              </a:prstGeom>
              <a:noFill/>
            </p:spPr>
            <p:txBody>
              <a:bodyPr wrap="square" lIns="0" tIns="71963" rIns="0" bIns="0" rtlCol="0">
                <a:spAutoFit/>
              </a:bodyPr>
              <a:lstStyle/>
              <a:p>
                <a:pPr algn="ctr" defTabSz="913943" fontAlgn="base">
                  <a:lnSpc>
                    <a:spcPts val="1099"/>
                  </a:lnSpc>
                  <a:spcAft>
                    <a:spcPct val="0"/>
                  </a:spcAft>
                  <a:defRPr/>
                </a:pPr>
                <a:r>
                  <a:rPr lang="en-US" sz="1199" b="1" dirty="0">
                    <a:solidFill>
                      <a:srgbClr val="000000"/>
                    </a:solidFill>
                    <a:latin typeface="Arial" pitchFamily="34" charset="0"/>
                    <a:ea typeface="ＭＳ Ｐゴシック" charset="-128"/>
                  </a:rPr>
                  <a:t>ERP System</a:t>
                </a:r>
              </a:p>
            </p:txBody>
          </p:sp>
          <p:pic>
            <p:nvPicPr>
              <p:cNvPr id="1666" name="Picture 6" descr="http://www.circlecinema.com/wp-content/uploads/2010/01/Silhouette-Business-Team-cropped-long-e1301081946528.jpg">
                <a:extLst>
                  <a:ext uri="{FF2B5EF4-FFF2-40B4-BE49-F238E27FC236}">
                    <a16:creationId xmlns:a16="http://schemas.microsoft.com/office/drawing/2014/main" xmlns="" id="{1D5FF7FE-4962-4F72-B0DB-A7EFD3F598D2}"/>
                  </a:ext>
                </a:extLst>
              </p:cNvPr>
              <p:cNvPicPr>
                <a:picLocks noChangeAspect="1" noChangeArrowheads="1"/>
              </p:cNvPicPr>
              <p:nvPr/>
            </p:nvPicPr>
            <p:blipFill>
              <a:blip r:embed="rId7" cstate="print">
                <a:clrChange>
                  <a:clrFrom>
                    <a:srgbClr val="FFFFFF"/>
                  </a:clrFrom>
                  <a:clrTo>
                    <a:srgbClr val="FFFFFF">
                      <a:alpha val="0"/>
                    </a:srgbClr>
                  </a:clrTo>
                </a:clrChange>
                <a:duotone>
                  <a:schemeClr val="accent3">
                    <a:shade val="45000"/>
                    <a:satMod val="135000"/>
                  </a:schemeClr>
                  <a:prstClr val="white"/>
                </a:duotone>
              </a:blip>
              <a:srcRect l="17748" r="16626" b="3175"/>
              <a:stretch>
                <a:fillRect/>
              </a:stretch>
            </p:blipFill>
            <p:spPr bwMode="auto">
              <a:xfrm>
                <a:off x="4375591" y="1682642"/>
                <a:ext cx="1133211" cy="720060"/>
              </a:xfrm>
              <a:prstGeom prst="rect">
                <a:avLst/>
              </a:prstGeom>
              <a:noFill/>
            </p:spPr>
          </p:pic>
        </p:grpSp>
        <p:cxnSp>
          <p:nvCxnSpPr>
            <p:cNvPr id="1659" name="Connettore 1 1238">
              <a:extLst>
                <a:ext uri="{FF2B5EF4-FFF2-40B4-BE49-F238E27FC236}">
                  <a16:creationId xmlns:a16="http://schemas.microsoft.com/office/drawing/2014/main" xmlns="" id="{B1158480-69A6-4E3D-99B9-5EB9283F26A5}"/>
                </a:ext>
              </a:extLst>
            </p:cNvPr>
            <p:cNvCxnSpPr>
              <a:cxnSpLocks/>
            </p:cNvCxnSpPr>
            <p:nvPr/>
          </p:nvCxnSpPr>
          <p:spPr bwMode="auto">
            <a:xfrm>
              <a:off x="4498989" y="1832170"/>
              <a:ext cx="0" cy="275204"/>
            </a:xfrm>
            <a:prstGeom prst="line">
              <a:avLst/>
            </a:prstGeom>
            <a:solidFill>
              <a:schemeClr val="tx2"/>
            </a:solidFill>
            <a:ln w="28575"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660" name="Gruppo 1659">
              <a:extLst>
                <a:ext uri="{FF2B5EF4-FFF2-40B4-BE49-F238E27FC236}">
                  <a16:creationId xmlns:a16="http://schemas.microsoft.com/office/drawing/2014/main" xmlns="" id="{1F07F184-DA2F-460E-908B-BD7862B6C39F}"/>
                </a:ext>
              </a:extLst>
            </p:cNvPr>
            <p:cNvGrpSpPr/>
            <p:nvPr/>
          </p:nvGrpSpPr>
          <p:grpSpPr>
            <a:xfrm flipV="1">
              <a:off x="4408135" y="1956700"/>
              <a:ext cx="176156" cy="140152"/>
              <a:chOff x="8174322" y="588548"/>
              <a:chExt cx="176156" cy="140152"/>
            </a:xfrm>
          </p:grpSpPr>
          <p:cxnSp>
            <p:nvCxnSpPr>
              <p:cNvPr id="1661" name="Gerade Verbindung 264">
                <a:extLst>
                  <a:ext uri="{FF2B5EF4-FFF2-40B4-BE49-F238E27FC236}">
                    <a16:creationId xmlns:a16="http://schemas.microsoft.com/office/drawing/2014/main" xmlns="" id="{DDA71C2F-F161-459E-B5D1-E43BDCF19460}"/>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62" name="Gerade Verbindung 264">
                <a:extLst>
                  <a:ext uri="{FF2B5EF4-FFF2-40B4-BE49-F238E27FC236}">
                    <a16:creationId xmlns:a16="http://schemas.microsoft.com/office/drawing/2014/main" xmlns="" id="{B51124D6-7715-437A-A272-A58F035CF062}"/>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nvGrpSpPr>
          <p:cNvPr id="1679" name="Gruppo 1678">
            <a:extLst>
              <a:ext uri="{FF2B5EF4-FFF2-40B4-BE49-F238E27FC236}">
                <a16:creationId xmlns:a16="http://schemas.microsoft.com/office/drawing/2014/main" xmlns="" id="{B83AA348-DD4D-485B-B7A3-C02878B959E2}"/>
              </a:ext>
            </a:extLst>
          </p:cNvPr>
          <p:cNvGrpSpPr/>
          <p:nvPr/>
        </p:nvGrpSpPr>
        <p:grpSpPr>
          <a:xfrm>
            <a:off x="3433091" y="2333575"/>
            <a:ext cx="990520" cy="2880805"/>
            <a:chOff x="3434879" y="2101397"/>
            <a:chExt cx="991036" cy="2882305"/>
          </a:xfrm>
        </p:grpSpPr>
        <p:pic>
          <p:nvPicPr>
            <p:cNvPr id="1680" name="Picture 20" descr="Immagine correlata">
              <a:extLst>
                <a:ext uri="{FF2B5EF4-FFF2-40B4-BE49-F238E27FC236}">
                  <a16:creationId xmlns:a16="http://schemas.microsoft.com/office/drawing/2014/main" xmlns="" id="{08225B88-0401-4A7A-AAD4-4CF7F2DBB48D}"/>
                </a:ext>
              </a:extLst>
            </p:cNvPr>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3434879" y="3789040"/>
              <a:ext cx="991036" cy="244052"/>
            </a:xfrm>
            <a:prstGeom prst="rect">
              <a:avLst/>
            </a:prstGeom>
            <a:noFill/>
          </p:spPr>
        </p:pic>
        <p:grpSp>
          <p:nvGrpSpPr>
            <p:cNvPr id="1681" name="Gruppo 1680">
              <a:extLst>
                <a:ext uri="{FF2B5EF4-FFF2-40B4-BE49-F238E27FC236}">
                  <a16:creationId xmlns:a16="http://schemas.microsoft.com/office/drawing/2014/main" xmlns="" id="{5E0E32E2-FB1F-4F4A-A511-900A97F2BBFA}"/>
                </a:ext>
              </a:extLst>
            </p:cNvPr>
            <p:cNvGrpSpPr/>
            <p:nvPr/>
          </p:nvGrpSpPr>
          <p:grpSpPr>
            <a:xfrm>
              <a:off x="4169548" y="2101397"/>
              <a:ext cx="176156" cy="1723647"/>
              <a:chOff x="4169548" y="2101397"/>
              <a:chExt cx="176156" cy="1723647"/>
            </a:xfrm>
          </p:grpSpPr>
          <p:cxnSp>
            <p:nvCxnSpPr>
              <p:cNvPr id="1687" name="Gerade Verbindung 264">
                <a:extLst>
                  <a:ext uri="{FF2B5EF4-FFF2-40B4-BE49-F238E27FC236}">
                    <a16:creationId xmlns:a16="http://schemas.microsoft.com/office/drawing/2014/main" xmlns="" id="{C253D183-55EA-4FC0-ADFC-EF35F12EE78E}"/>
                  </a:ext>
                </a:extLst>
              </p:cNvPr>
              <p:cNvCxnSpPr>
                <a:cxnSpLocks/>
              </p:cNvCxnSpPr>
              <p:nvPr/>
            </p:nvCxnSpPr>
            <p:spPr bwMode="auto">
              <a:xfrm flipV="1">
                <a:off x="4257626" y="2103363"/>
                <a:ext cx="0" cy="1721681"/>
              </a:xfrm>
              <a:prstGeom prst="line">
                <a:avLst/>
              </a:prstGeom>
              <a:solidFill>
                <a:schemeClr val="tx2"/>
              </a:solidFill>
              <a:ln w="28575"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688" name="Gruppo 1687">
                <a:extLst>
                  <a:ext uri="{FF2B5EF4-FFF2-40B4-BE49-F238E27FC236}">
                    <a16:creationId xmlns:a16="http://schemas.microsoft.com/office/drawing/2014/main" xmlns="" id="{0879D5E3-CE1B-4EA1-AD07-CA8127FED1F0}"/>
                  </a:ext>
                </a:extLst>
              </p:cNvPr>
              <p:cNvGrpSpPr/>
              <p:nvPr/>
            </p:nvGrpSpPr>
            <p:grpSpPr>
              <a:xfrm>
                <a:off x="4169548" y="2101397"/>
                <a:ext cx="176156" cy="140152"/>
                <a:chOff x="8174322" y="588548"/>
                <a:chExt cx="176156" cy="140152"/>
              </a:xfrm>
            </p:grpSpPr>
            <p:cxnSp>
              <p:nvCxnSpPr>
                <p:cNvPr id="1689" name="Gerade Verbindung 264">
                  <a:extLst>
                    <a:ext uri="{FF2B5EF4-FFF2-40B4-BE49-F238E27FC236}">
                      <a16:creationId xmlns:a16="http://schemas.microsoft.com/office/drawing/2014/main" xmlns="" id="{4FFD221F-B849-4EF3-B5DE-A05FECE4F339}"/>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90" name="Gerade Verbindung 264">
                  <a:extLst>
                    <a:ext uri="{FF2B5EF4-FFF2-40B4-BE49-F238E27FC236}">
                      <a16:creationId xmlns:a16="http://schemas.microsoft.com/office/drawing/2014/main" xmlns="" id="{42488BCE-1F43-4291-91C5-6B22BA798C20}"/>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nvGrpSpPr>
            <p:cNvPr id="1682" name="Gruppo 1681">
              <a:extLst>
                <a:ext uri="{FF2B5EF4-FFF2-40B4-BE49-F238E27FC236}">
                  <a16:creationId xmlns:a16="http://schemas.microsoft.com/office/drawing/2014/main" xmlns="" id="{CD1F57A0-3018-4E9A-BA5B-7D02AA4F9B29}"/>
                </a:ext>
              </a:extLst>
            </p:cNvPr>
            <p:cNvGrpSpPr/>
            <p:nvPr/>
          </p:nvGrpSpPr>
          <p:grpSpPr>
            <a:xfrm>
              <a:off x="3773264" y="3970037"/>
              <a:ext cx="176156" cy="1013665"/>
              <a:chOff x="3773264" y="3970037"/>
              <a:chExt cx="176156" cy="1013665"/>
            </a:xfrm>
          </p:grpSpPr>
          <p:cxnSp>
            <p:nvCxnSpPr>
              <p:cNvPr id="1683" name="Gerade Verbindung 255">
                <a:extLst>
                  <a:ext uri="{FF2B5EF4-FFF2-40B4-BE49-F238E27FC236}">
                    <a16:creationId xmlns:a16="http://schemas.microsoft.com/office/drawing/2014/main" xmlns="" id="{B95D6C01-71A4-4C74-B073-6C5BC8285CED}"/>
                  </a:ext>
                </a:extLst>
              </p:cNvPr>
              <p:cNvCxnSpPr>
                <a:cxnSpLocks/>
              </p:cNvCxnSpPr>
              <p:nvPr/>
            </p:nvCxnSpPr>
            <p:spPr bwMode="auto">
              <a:xfrm>
                <a:off x="3861342" y="3970037"/>
                <a:ext cx="0" cy="996802"/>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684" name="Gruppo 1683">
                <a:extLst>
                  <a:ext uri="{FF2B5EF4-FFF2-40B4-BE49-F238E27FC236}">
                    <a16:creationId xmlns:a16="http://schemas.microsoft.com/office/drawing/2014/main" xmlns="" id="{6F3A693D-D044-4245-A52A-92AFC82394EA}"/>
                  </a:ext>
                </a:extLst>
              </p:cNvPr>
              <p:cNvGrpSpPr/>
              <p:nvPr/>
            </p:nvGrpSpPr>
            <p:grpSpPr>
              <a:xfrm flipV="1">
                <a:off x="3773264" y="4843550"/>
                <a:ext cx="176156" cy="140152"/>
                <a:chOff x="8174322" y="588548"/>
                <a:chExt cx="176156" cy="140152"/>
              </a:xfrm>
            </p:grpSpPr>
            <p:cxnSp>
              <p:nvCxnSpPr>
                <p:cNvPr id="1685" name="Gerade Verbindung 264">
                  <a:extLst>
                    <a:ext uri="{FF2B5EF4-FFF2-40B4-BE49-F238E27FC236}">
                      <a16:creationId xmlns:a16="http://schemas.microsoft.com/office/drawing/2014/main" xmlns="" id="{A321332B-941F-4738-86EA-F7C47A19120B}"/>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86" name="Gerade Verbindung 264">
                  <a:extLst>
                    <a:ext uri="{FF2B5EF4-FFF2-40B4-BE49-F238E27FC236}">
                      <a16:creationId xmlns:a16="http://schemas.microsoft.com/office/drawing/2014/main" xmlns="" id="{A31A30BA-AE18-49AC-A8F3-FB7910DD3191}"/>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grpSp>
        <p:nvGrpSpPr>
          <p:cNvPr id="1691" name="Gruppo 1690">
            <a:extLst>
              <a:ext uri="{FF2B5EF4-FFF2-40B4-BE49-F238E27FC236}">
                <a16:creationId xmlns:a16="http://schemas.microsoft.com/office/drawing/2014/main" xmlns="" id="{63176D50-4442-4E60-8D26-5DF3F1865C67}"/>
              </a:ext>
            </a:extLst>
          </p:cNvPr>
          <p:cNvGrpSpPr/>
          <p:nvPr/>
        </p:nvGrpSpPr>
        <p:grpSpPr>
          <a:xfrm>
            <a:off x="9849781" y="4484085"/>
            <a:ext cx="2621961" cy="2271134"/>
            <a:chOff x="9854910" y="4041068"/>
            <a:chExt cx="2623327" cy="2272317"/>
          </a:xfrm>
        </p:grpSpPr>
        <p:grpSp>
          <p:nvGrpSpPr>
            <p:cNvPr id="1692" name="Gruppo 1691">
              <a:extLst>
                <a:ext uri="{FF2B5EF4-FFF2-40B4-BE49-F238E27FC236}">
                  <a16:creationId xmlns:a16="http://schemas.microsoft.com/office/drawing/2014/main" xmlns="" id="{6EC0EDA1-584D-4771-95B0-02B6A26F2B7B}"/>
                </a:ext>
              </a:extLst>
            </p:cNvPr>
            <p:cNvGrpSpPr/>
            <p:nvPr/>
          </p:nvGrpSpPr>
          <p:grpSpPr>
            <a:xfrm>
              <a:off x="10442725" y="4041068"/>
              <a:ext cx="2035512" cy="1459693"/>
              <a:chOff x="9224243" y="4113076"/>
              <a:chExt cx="2035512" cy="1459693"/>
            </a:xfrm>
          </p:grpSpPr>
          <p:sp>
            <p:nvSpPr>
              <p:cNvPr id="1694" name="Fumetto: rettangolo con angoli arrotondati 1693">
                <a:extLst>
                  <a:ext uri="{FF2B5EF4-FFF2-40B4-BE49-F238E27FC236}">
                    <a16:creationId xmlns:a16="http://schemas.microsoft.com/office/drawing/2014/main" xmlns="" id="{038F26E2-4612-44CB-B945-4E6805380926}"/>
                  </a:ext>
                </a:extLst>
              </p:cNvPr>
              <p:cNvSpPr/>
              <p:nvPr/>
            </p:nvSpPr>
            <p:spPr bwMode="auto">
              <a:xfrm>
                <a:off x="9224243" y="4113076"/>
                <a:ext cx="1642216" cy="1459693"/>
              </a:xfrm>
              <a:prstGeom prst="wedgeRoundRectCallout">
                <a:avLst>
                  <a:gd name="adj1" fmla="val -71832"/>
                  <a:gd name="adj2" fmla="val -16540"/>
                  <a:gd name="adj3" fmla="val 16667"/>
                </a:avLst>
              </a:prstGeom>
              <a:solidFill>
                <a:schemeClr val="accent5">
                  <a:lumMod val="20000"/>
                  <a:lumOff val="80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695" name="Gruppo 1694">
                <a:extLst>
                  <a:ext uri="{FF2B5EF4-FFF2-40B4-BE49-F238E27FC236}">
                    <a16:creationId xmlns:a16="http://schemas.microsoft.com/office/drawing/2014/main" xmlns="" id="{9A876A3D-B09B-48E4-99C1-18ABCEA6C0DD}"/>
                  </a:ext>
                </a:extLst>
              </p:cNvPr>
              <p:cNvGrpSpPr/>
              <p:nvPr/>
            </p:nvGrpSpPr>
            <p:grpSpPr>
              <a:xfrm>
                <a:off x="9268419" y="4140467"/>
                <a:ext cx="1991336" cy="1390012"/>
                <a:chOff x="9663222" y="4073944"/>
                <a:chExt cx="1991336" cy="1390012"/>
              </a:xfrm>
            </p:grpSpPr>
            <p:sp>
              <p:nvSpPr>
                <p:cNvPr id="1696" name="Rectangle 5">
                  <a:extLst>
                    <a:ext uri="{FF2B5EF4-FFF2-40B4-BE49-F238E27FC236}">
                      <a16:creationId xmlns:a16="http://schemas.microsoft.com/office/drawing/2014/main" xmlns="" id="{69B0D99C-BF47-4B43-8B57-49E483282280}"/>
                    </a:ext>
                  </a:extLst>
                </p:cNvPr>
                <p:cNvSpPr/>
                <p:nvPr/>
              </p:nvSpPr>
              <p:spPr>
                <a:xfrm>
                  <a:off x="9673757" y="4073944"/>
                  <a:ext cx="1980801" cy="400110"/>
                </a:xfrm>
                <a:prstGeom prst="rect">
                  <a:avLst/>
                </a:prstGeom>
                <a:noFill/>
              </p:spPr>
              <p:txBody>
                <a:bodyPr wrap="square">
                  <a:spAutoFit/>
                </a:bodyPr>
                <a:lstStyle/>
                <a:p>
                  <a:pPr defTabSz="913943" fontAlgn="base">
                    <a:lnSpc>
                      <a:spcPts val="1199"/>
                    </a:lnSpc>
                    <a:spcBef>
                      <a:spcPct val="50000"/>
                    </a:spcBef>
                    <a:spcAft>
                      <a:spcPct val="0"/>
                    </a:spcAft>
                    <a:defRPr/>
                  </a:pPr>
                  <a:r>
                    <a:rPr lang="en-US" sz="1099" b="1" dirty="0">
                      <a:solidFill>
                        <a:srgbClr val="005F87"/>
                      </a:solidFill>
                      <a:latin typeface="Arial" pitchFamily="34" charset="0"/>
                      <a:ea typeface="ＭＳ Ｐゴシック" charset="-128"/>
                    </a:rPr>
                    <a:t>How to increase production availability?</a:t>
                  </a:r>
                </a:p>
              </p:txBody>
            </p:sp>
            <p:sp>
              <p:nvSpPr>
                <p:cNvPr id="1697" name="Rectangle 9">
                  <a:extLst>
                    <a:ext uri="{FF2B5EF4-FFF2-40B4-BE49-F238E27FC236}">
                      <a16:creationId xmlns:a16="http://schemas.microsoft.com/office/drawing/2014/main" xmlns="" id="{AEE6582D-568F-4B71-B58D-24E924BD3525}"/>
                    </a:ext>
                  </a:extLst>
                </p:cNvPr>
                <p:cNvSpPr/>
                <p:nvPr/>
              </p:nvSpPr>
              <p:spPr>
                <a:xfrm>
                  <a:off x="9663222" y="4410244"/>
                  <a:ext cx="1636408" cy="553998"/>
                </a:xfrm>
                <a:prstGeom prst="rect">
                  <a:avLst/>
                </a:prstGeom>
                <a:noFill/>
              </p:spPr>
              <p:txBody>
                <a:bodyPr wrap="square">
                  <a:spAutoFit/>
                </a:bodyPr>
                <a:lstStyle/>
                <a:p>
                  <a:pPr defTabSz="913943" fontAlgn="base">
                    <a:lnSpc>
                      <a:spcPts val="1199"/>
                    </a:lnSpc>
                    <a:spcBef>
                      <a:spcPct val="50000"/>
                    </a:spcBef>
                    <a:spcAft>
                      <a:spcPct val="0"/>
                    </a:spcAft>
                    <a:defRPr/>
                  </a:pPr>
                  <a:r>
                    <a:rPr lang="en-US" sz="1099" dirty="0">
                      <a:solidFill>
                        <a:srgbClr val="005F87"/>
                      </a:solidFill>
                      <a:latin typeface="Arial" pitchFamily="34" charset="0"/>
                      <a:ea typeface="ＭＳ Ｐゴシック" charset="-128"/>
                    </a:rPr>
                    <a:t>How to ensure transparent visibility of OT processes?</a:t>
                  </a:r>
                </a:p>
              </p:txBody>
            </p:sp>
            <p:sp>
              <p:nvSpPr>
                <p:cNvPr id="1698" name="Rectangle 10">
                  <a:extLst>
                    <a:ext uri="{FF2B5EF4-FFF2-40B4-BE49-F238E27FC236}">
                      <a16:creationId xmlns:a16="http://schemas.microsoft.com/office/drawing/2014/main" xmlns="" id="{A5091CA5-683F-4893-BFDB-A56BC5B778D8}"/>
                    </a:ext>
                  </a:extLst>
                </p:cNvPr>
                <p:cNvSpPr/>
                <p:nvPr/>
              </p:nvSpPr>
              <p:spPr>
                <a:xfrm>
                  <a:off x="9673510" y="4909958"/>
                  <a:ext cx="1908793" cy="553998"/>
                </a:xfrm>
                <a:prstGeom prst="rect">
                  <a:avLst/>
                </a:prstGeom>
                <a:noFill/>
              </p:spPr>
              <p:txBody>
                <a:bodyPr wrap="square">
                  <a:spAutoFit/>
                </a:bodyPr>
                <a:lstStyle/>
                <a:p>
                  <a:pPr defTabSz="913943" fontAlgn="base">
                    <a:lnSpc>
                      <a:spcPts val="1199"/>
                    </a:lnSpc>
                    <a:spcBef>
                      <a:spcPct val="50000"/>
                    </a:spcBef>
                    <a:spcAft>
                      <a:spcPct val="0"/>
                    </a:spcAft>
                    <a:defRPr/>
                  </a:pPr>
                  <a:r>
                    <a:rPr lang="en-US" sz="1099" dirty="0">
                      <a:solidFill>
                        <a:srgbClr val="005F87"/>
                      </a:solidFill>
                      <a:latin typeface="Arial" pitchFamily="34" charset="0"/>
                      <a:ea typeface="ＭＳ Ｐゴシック" charset="-128"/>
                    </a:rPr>
                    <a:t>How to protect the OT environment from cyber attacks? </a:t>
                  </a:r>
                </a:p>
              </p:txBody>
            </p:sp>
          </p:grpSp>
        </p:grpSp>
        <p:pic>
          <p:nvPicPr>
            <p:cNvPr id="1693" name="Immagine 1692">
              <a:extLst>
                <a:ext uri="{FF2B5EF4-FFF2-40B4-BE49-F238E27FC236}">
                  <a16:creationId xmlns:a16="http://schemas.microsoft.com/office/drawing/2014/main" xmlns="" id="{5E8B9636-C5AE-4649-A69A-800BF6A4F1DB}"/>
                </a:ext>
              </a:extLst>
            </p:cNvPr>
            <p:cNvPicPr>
              <a:picLocks noChangeAspect="1"/>
            </p:cNvPicPr>
            <p:nvPr/>
          </p:nvPicPr>
          <p:blipFill>
            <a:blip r:embed="rId9"/>
            <a:stretch>
              <a:fillRect/>
            </a:stretch>
          </p:blipFill>
          <p:spPr>
            <a:xfrm>
              <a:off x="9854910" y="4258855"/>
              <a:ext cx="548688" cy="2054530"/>
            </a:xfrm>
            <a:prstGeom prst="rect">
              <a:avLst/>
            </a:prstGeom>
          </p:spPr>
        </p:pic>
      </p:grpSp>
      <p:grpSp>
        <p:nvGrpSpPr>
          <p:cNvPr id="1699" name="Gruppo 1698">
            <a:extLst>
              <a:ext uri="{FF2B5EF4-FFF2-40B4-BE49-F238E27FC236}">
                <a16:creationId xmlns:a16="http://schemas.microsoft.com/office/drawing/2014/main" xmlns="" id="{C056C2E8-9026-4578-9D28-40AE03385C06}"/>
              </a:ext>
            </a:extLst>
          </p:cNvPr>
          <p:cNvGrpSpPr/>
          <p:nvPr/>
        </p:nvGrpSpPr>
        <p:grpSpPr>
          <a:xfrm>
            <a:off x="1166570" y="5263495"/>
            <a:ext cx="8138838" cy="1424911"/>
            <a:chOff x="1167177" y="5032843"/>
            <a:chExt cx="8143077" cy="1425653"/>
          </a:xfrm>
        </p:grpSpPr>
        <p:sp>
          <p:nvSpPr>
            <p:cNvPr id="1700" name="Rettangolo 1699">
              <a:extLst>
                <a:ext uri="{FF2B5EF4-FFF2-40B4-BE49-F238E27FC236}">
                  <a16:creationId xmlns:a16="http://schemas.microsoft.com/office/drawing/2014/main" xmlns="" id="{6A222098-EE8B-41FB-9FB2-F5F0839428AD}"/>
                </a:ext>
              </a:extLst>
            </p:cNvPr>
            <p:cNvSpPr/>
            <p:nvPr/>
          </p:nvSpPr>
          <p:spPr bwMode="auto">
            <a:xfrm>
              <a:off x="1167177" y="5032843"/>
              <a:ext cx="8143077" cy="1425653"/>
            </a:xfrm>
            <a:prstGeom prst="rect">
              <a:avLst/>
            </a:prstGeom>
            <a:solidFill>
              <a:schemeClr val="accent5">
                <a:lumMod val="20000"/>
                <a:lumOff val="80000"/>
              </a:schemeClr>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701" name="Gruppo 1700">
              <a:extLst>
                <a:ext uri="{FF2B5EF4-FFF2-40B4-BE49-F238E27FC236}">
                  <a16:creationId xmlns:a16="http://schemas.microsoft.com/office/drawing/2014/main" xmlns="" id="{1927EC49-86FE-427A-8B0D-EA9CBEAE2575}"/>
                </a:ext>
              </a:extLst>
            </p:cNvPr>
            <p:cNvGrpSpPr/>
            <p:nvPr/>
          </p:nvGrpSpPr>
          <p:grpSpPr>
            <a:xfrm>
              <a:off x="1602725" y="5201958"/>
              <a:ext cx="1165917" cy="934720"/>
              <a:chOff x="1602725" y="5201958"/>
              <a:chExt cx="1165917" cy="934720"/>
            </a:xfrm>
          </p:grpSpPr>
          <p:pic>
            <p:nvPicPr>
              <p:cNvPr id="1703" name="Picture 14">
                <a:extLst>
                  <a:ext uri="{FF2B5EF4-FFF2-40B4-BE49-F238E27FC236}">
                    <a16:creationId xmlns:a16="http://schemas.microsoft.com/office/drawing/2014/main" xmlns="" id="{9F860728-6421-4D1F-AEFB-2D916F7B4B48}"/>
                  </a:ext>
                </a:extLst>
              </p:cNvPr>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r="12141" b="5341"/>
              <a:stretch/>
            </p:blipFill>
            <p:spPr bwMode="auto">
              <a:xfrm>
                <a:off x="1602725" y="5201958"/>
                <a:ext cx="1024620" cy="7883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04" name="Immagine 1703">
                <a:extLst>
                  <a:ext uri="{FF2B5EF4-FFF2-40B4-BE49-F238E27FC236}">
                    <a16:creationId xmlns:a16="http://schemas.microsoft.com/office/drawing/2014/main" xmlns="" id="{EED0BF3A-DF3D-444A-9B2D-206D78B3CB4D}"/>
                  </a:ext>
                </a:extLst>
              </p:cNvPr>
              <p:cNvPicPr>
                <a:picLocks noChangeAspect="1"/>
              </p:cNvPicPr>
              <p:nvPr/>
            </p:nvPicPr>
            <p:blipFill>
              <a:blip r:embed="rId11">
                <a:clrChange>
                  <a:clrFrom>
                    <a:srgbClr val="FFFFFF"/>
                  </a:clrFrom>
                  <a:clrTo>
                    <a:srgbClr val="FFFFFF">
                      <a:alpha val="0"/>
                    </a:srgbClr>
                  </a:clrTo>
                </a:clrChange>
                <a:duotone>
                  <a:schemeClr val="accent5">
                    <a:shade val="45000"/>
                    <a:satMod val="135000"/>
                  </a:schemeClr>
                  <a:prstClr val="white"/>
                </a:duotone>
              </a:blip>
              <a:stretch>
                <a:fillRect/>
              </a:stretch>
            </p:blipFill>
            <p:spPr>
              <a:xfrm>
                <a:off x="2357595" y="5213761"/>
                <a:ext cx="411047" cy="922917"/>
              </a:xfrm>
              <a:prstGeom prst="rect">
                <a:avLst/>
              </a:prstGeom>
            </p:spPr>
          </p:pic>
        </p:grpSp>
        <p:sp>
          <p:nvSpPr>
            <p:cNvPr id="1702" name="TextBox 1238">
              <a:extLst>
                <a:ext uri="{FF2B5EF4-FFF2-40B4-BE49-F238E27FC236}">
                  <a16:creationId xmlns:a16="http://schemas.microsoft.com/office/drawing/2014/main" xmlns="" id="{DC37ABD0-E000-418F-AB3D-663E97DC1873}"/>
                </a:ext>
              </a:extLst>
            </p:cNvPr>
            <p:cNvSpPr txBox="1"/>
            <p:nvPr/>
          </p:nvSpPr>
          <p:spPr bwMode="gray">
            <a:xfrm>
              <a:off x="1274984" y="6036646"/>
              <a:ext cx="912070" cy="257369"/>
            </a:xfrm>
            <a:prstGeom prst="rect">
              <a:avLst/>
            </a:prstGeom>
            <a:noFill/>
          </p:spPr>
          <p:txBody>
            <a:bodyPr wrap="square" lIns="0" tIns="71963" rIns="0" bIns="0" rtlCol="0">
              <a:spAutoFit/>
            </a:bodyPr>
            <a:lstStyle/>
            <a:p>
              <a:pPr defTabSz="913943" fontAlgn="base">
                <a:spcAft>
                  <a:spcPct val="0"/>
                </a:spcAft>
                <a:defRPr/>
              </a:pPr>
              <a:r>
                <a:rPr lang="en-US" sz="1199" b="1" dirty="0">
                  <a:solidFill>
                    <a:srgbClr val="000000"/>
                  </a:solidFill>
                  <a:latin typeface="Arial" pitchFamily="34" charset="0"/>
                  <a:ea typeface="ＭＳ Ｐゴシック" charset="-128"/>
                </a:rPr>
                <a:t>Workshop</a:t>
              </a:r>
            </a:p>
          </p:txBody>
        </p:sp>
      </p:grpSp>
      <p:grpSp>
        <p:nvGrpSpPr>
          <p:cNvPr id="1705" name="Gruppo 1704">
            <a:extLst>
              <a:ext uri="{FF2B5EF4-FFF2-40B4-BE49-F238E27FC236}">
                <a16:creationId xmlns:a16="http://schemas.microsoft.com/office/drawing/2014/main" xmlns="" id="{84C7EA37-752E-4F8F-B1BF-1A89D491EA09}"/>
              </a:ext>
            </a:extLst>
          </p:cNvPr>
          <p:cNvGrpSpPr/>
          <p:nvPr/>
        </p:nvGrpSpPr>
        <p:grpSpPr>
          <a:xfrm>
            <a:off x="685824" y="2328749"/>
            <a:ext cx="3369268" cy="1664414"/>
            <a:chOff x="686181" y="2096568"/>
            <a:chExt cx="3371023" cy="1665281"/>
          </a:xfrm>
        </p:grpSpPr>
        <p:grpSp>
          <p:nvGrpSpPr>
            <p:cNvPr id="1706" name="Gruppo 1705">
              <a:extLst>
                <a:ext uri="{FF2B5EF4-FFF2-40B4-BE49-F238E27FC236}">
                  <a16:creationId xmlns:a16="http://schemas.microsoft.com/office/drawing/2014/main" xmlns="" id="{3556E281-09BB-4F89-85C8-4FE5E1023243}"/>
                </a:ext>
              </a:extLst>
            </p:cNvPr>
            <p:cNvGrpSpPr/>
            <p:nvPr/>
          </p:nvGrpSpPr>
          <p:grpSpPr>
            <a:xfrm>
              <a:off x="686181" y="2183109"/>
              <a:ext cx="3371023" cy="1578740"/>
              <a:chOff x="686181" y="2327409"/>
              <a:chExt cx="3371023" cy="1578740"/>
            </a:xfrm>
          </p:grpSpPr>
          <p:sp>
            <p:nvSpPr>
              <p:cNvPr id="1712" name="Rettangolo 1711">
                <a:extLst>
                  <a:ext uri="{FF2B5EF4-FFF2-40B4-BE49-F238E27FC236}">
                    <a16:creationId xmlns:a16="http://schemas.microsoft.com/office/drawing/2014/main" xmlns="" id="{48EE02BA-9400-47FD-9D5A-C3FCBA406E44}"/>
                  </a:ext>
                </a:extLst>
              </p:cNvPr>
              <p:cNvSpPr/>
              <p:nvPr/>
            </p:nvSpPr>
            <p:spPr bwMode="auto">
              <a:xfrm>
                <a:off x="2975928" y="3435501"/>
                <a:ext cx="1028509" cy="368627"/>
              </a:xfrm>
              <a:prstGeom prst="rect">
                <a:avLst/>
              </a:prstGeom>
              <a:solidFill>
                <a:schemeClr val="accent2">
                  <a:lumMod val="60000"/>
                  <a:lumOff val="40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107944" tIns="53972" rIns="107944" bIns="53972" numCol="1" spcCol="72000" rtlCol="0" fromWordArt="0" anchor="ctr" anchorCtr="0" forceAA="0" compatLnSpc="1">
                <a:prstTxWarp prst="textNoShape">
                  <a:avLst/>
                </a:prstTxWarp>
                <a:noAutofit/>
              </a:bodyPr>
              <a:lstStyle/>
              <a:p>
                <a:pPr algn="ctr" defTabSz="913943" fontAlgn="base">
                  <a:lnSpc>
                    <a:spcPct val="110000"/>
                  </a:lnSpc>
                  <a:spcBef>
                    <a:spcPct val="0"/>
                  </a:spcBef>
                  <a:spcAft>
                    <a:spcPct val="0"/>
                  </a:spcAft>
                  <a:defRPr/>
                </a:pPr>
                <a:endParaRPr lang="en-US" sz="1799" dirty="0" err="1">
                  <a:solidFill>
                    <a:srgbClr val="000000"/>
                  </a:solidFill>
                  <a:latin typeface="Arial"/>
                  <a:ea typeface="Arial Unicode MS" panose="020B0604020202020204" pitchFamily="34" charset="-128"/>
                  <a:cs typeface="Arial Unicode MS" panose="020B0604020202020204" pitchFamily="34" charset="-128"/>
                </a:endParaRPr>
              </a:p>
            </p:txBody>
          </p:sp>
          <p:sp>
            <p:nvSpPr>
              <p:cNvPr id="1713" name="Rettangolo 1712">
                <a:extLst>
                  <a:ext uri="{FF2B5EF4-FFF2-40B4-BE49-F238E27FC236}">
                    <a16:creationId xmlns:a16="http://schemas.microsoft.com/office/drawing/2014/main" xmlns="" id="{E9852B9F-7DC7-410B-8B58-948074F335C0}"/>
                  </a:ext>
                </a:extLst>
              </p:cNvPr>
              <p:cNvSpPr/>
              <p:nvPr/>
            </p:nvSpPr>
            <p:spPr bwMode="auto">
              <a:xfrm>
                <a:off x="686181" y="2327409"/>
                <a:ext cx="3371023" cy="1578740"/>
              </a:xfrm>
              <a:prstGeom prst="rect">
                <a:avLst/>
              </a:prstGeom>
              <a:solidFill>
                <a:schemeClr val="accent3">
                  <a:lumMod val="40000"/>
                  <a:lumOff val="60000"/>
                </a:schemeClr>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714" name="Gruppieren 982">
                <a:extLst>
                  <a:ext uri="{FF2B5EF4-FFF2-40B4-BE49-F238E27FC236}">
                    <a16:creationId xmlns:a16="http://schemas.microsoft.com/office/drawing/2014/main" xmlns="" id="{0D242CD2-ADFA-4BF3-8123-E0A39CACA30B}"/>
                  </a:ext>
                </a:extLst>
              </p:cNvPr>
              <p:cNvGrpSpPr/>
              <p:nvPr/>
            </p:nvGrpSpPr>
            <p:grpSpPr bwMode="gray">
              <a:xfrm>
                <a:off x="2752932" y="2726601"/>
                <a:ext cx="681947" cy="450371"/>
                <a:chOff x="7394530" y="2412518"/>
                <a:chExt cx="1041195" cy="651822"/>
              </a:xfrm>
              <a:solidFill>
                <a:schemeClr val="accent6">
                  <a:lumMod val="40000"/>
                  <a:lumOff val="60000"/>
                </a:schemeClr>
              </a:solidFill>
            </p:grpSpPr>
            <p:grpSp>
              <p:nvGrpSpPr>
                <p:cNvPr id="1734" name="Gruppieren 983">
                  <a:extLst>
                    <a:ext uri="{FF2B5EF4-FFF2-40B4-BE49-F238E27FC236}">
                      <a16:creationId xmlns:a16="http://schemas.microsoft.com/office/drawing/2014/main" xmlns="" id="{F247E4BE-0EB6-4B24-BBD9-D689CC366755}"/>
                    </a:ext>
                  </a:extLst>
                </p:cNvPr>
                <p:cNvGrpSpPr/>
                <p:nvPr/>
              </p:nvGrpSpPr>
              <p:grpSpPr bwMode="gray">
                <a:xfrm>
                  <a:off x="7776171" y="2412518"/>
                  <a:ext cx="659554" cy="428932"/>
                  <a:chOff x="6222545" y="5181304"/>
                  <a:chExt cx="508589" cy="330754"/>
                </a:xfrm>
                <a:grpFill/>
              </p:grpSpPr>
              <p:grpSp>
                <p:nvGrpSpPr>
                  <p:cNvPr id="1746" name="Gruppieren 995">
                    <a:extLst>
                      <a:ext uri="{FF2B5EF4-FFF2-40B4-BE49-F238E27FC236}">
                        <a16:creationId xmlns:a16="http://schemas.microsoft.com/office/drawing/2014/main" xmlns="" id="{ABABE4ED-0528-4AA7-80BE-486B504A67C3}"/>
                      </a:ext>
                    </a:extLst>
                  </p:cNvPr>
                  <p:cNvGrpSpPr/>
                  <p:nvPr/>
                </p:nvGrpSpPr>
                <p:grpSpPr bwMode="gray">
                  <a:xfrm>
                    <a:off x="6222545" y="5181304"/>
                    <a:ext cx="508589" cy="330754"/>
                    <a:chOff x="6222545" y="5181304"/>
                    <a:chExt cx="508589" cy="330754"/>
                  </a:xfrm>
                  <a:grpFill/>
                </p:grpSpPr>
                <p:sp>
                  <p:nvSpPr>
                    <p:cNvPr id="1748" name="Rectangle 529">
                      <a:extLst>
                        <a:ext uri="{FF2B5EF4-FFF2-40B4-BE49-F238E27FC236}">
                          <a16:creationId xmlns:a16="http://schemas.microsoft.com/office/drawing/2014/main" xmlns="" id="{15E86E3A-4AF8-4045-8E19-74092D1B7C7B}"/>
                        </a:ext>
                      </a:extLst>
                    </p:cNvPr>
                    <p:cNvSpPr>
                      <a:spLocks noChangeArrowheads="1"/>
                    </p:cNvSpPr>
                    <p:nvPr/>
                  </p:nvSpPr>
                  <p:spPr bwMode="gray">
                    <a:xfrm>
                      <a:off x="6292021" y="5181304"/>
                      <a:ext cx="369639" cy="206555"/>
                    </a:xfrm>
                    <a:prstGeom prst="rect">
                      <a:avLst/>
                    </a:prstGeom>
                    <a:solidFill>
                      <a:schemeClr val="bg1">
                        <a:lumMod val="95000"/>
                      </a:schemeClr>
                    </a:solidFill>
                    <a:ln w="15875" algn="ctr">
                      <a:solidFill>
                        <a:srgbClr val="000000"/>
                      </a:solidFill>
                      <a:miter lim="800000"/>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nvGrpSpPr>
                    <p:cNvPr id="1749" name="Group 537">
                      <a:extLst>
                        <a:ext uri="{FF2B5EF4-FFF2-40B4-BE49-F238E27FC236}">
                          <a16:creationId xmlns:a16="http://schemas.microsoft.com/office/drawing/2014/main" xmlns="" id="{572CB25B-AABD-4F2F-BE80-5D84DFCA5A38}"/>
                        </a:ext>
                      </a:extLst>
                    </p:cNvPr>
                    <p:cNvGrpSpPr>
                      <a:grpSpLocks/>
                    </p:cNvGrpSpPr>
                    <p:nvPr/>
                  </p:nvGrpSpPr>
                  <p:grpSpPr bwMode="gray">
                    <a:xfrm>
                      <a:off x="6222545" y="5418127"/>
                      <a:ext cx="508589" cy="93931"/>
                      <a:chOff x="408" y="2150"/>
                      <a:chExt cx="1789" cy="407"/>
                    </a:xfrm>
                    <a:grpFill/>
                  </p:grpSpPr>
                  <p:sp>
                    <p:nvSpPr>
                      <p:cNvPr id="1750" name="Freeform 538">
                        <a:extLst>
                          <a:ext uri="{FF2B5EF4-FFF2-40B4-BE49-F238E27FC236}">
                            <a16:creationId xmlns:a16="http://schemas.microsoft.com/office/drawing/2014/main" xmlns="" id="{2DF021B9-425B-445F-89CC-C98EE20D4101}"/>
                          </a:ext>
                        </a:extLst>
                      </p:cNvPr>
                      <p:cNvSpPr>
                        <a:spLocks/>
                      </p:cNvSpPr>
                      <p:nvPr/>
                    </p:nvSpPr>
                    <p:spPr bwMode="gray">
                      <a:xfrm>
                        <a:off x="408" y="2150"/>
                        <a:ext cx="1789" cy="298"/>
                      </a:xfrm>
                      <a:custGeom>
                        <a:avLst/>
                        <a:gdLst>
                          <a:gd name="T0" fmla="*/ 0 w 5244"/>
                          <a:gd name="T1" fmla="*/ 876 h 876"/>
                          <a:gd name="T2" fmla="*/ 5244 w 5244"/>
                          <a:gd name="T3" fmla="*/ 876 h 876"/>
                          <a:gd name="T4" fmla="*/ 4446 w 5244"/>
                          <a:gd name="T5" fmla="*/ 0 h 876"/>
                          <a:gd name="T6" fmla="*/ 816 w 5244"/>
                          <a:gd name="T7" fmla="*/ 0 h 876"/>
                          <a:gd name="T8" fmla="*/ 0 w 5244"/>
                          <a:gd name="T9" fmla="*/ 876 h 876"/>
                          <a:gd name="T10" fmla="*/ 0 60000 65536"/>
                          <a:gd name="T11" fmla="*/ 0 60000 65536"/>
                          <a:gd name="T12" fmla="*/ 0 60000 65536"/>
                          <a:gd name="T13" fmla="*/ 0 60000 65536"/>
                          <a:gd name="T14" fmla="*/ 0 60000 65536"/>
                          <a:gd name="T15" fmla="*/ 0 w 5244"/>
                          <a:gd name="T16" fmla="*/ 0 h 876"/>
                          <a:gd name="T17" fmla="*/ 5244 w 5244"/>
                          <a:gd name="T18" fmla="*/ 876 h 876"/>
                        </a:gdLst>
                        <a:ahLst/>
                        <a:cxnLst>
                          <a:cxn ang="T10">
                            <a:pos x="T0" y="T1"/>
                          </a:cxn>
                          <a:cxn ang="T11">
                            <a:pos x="T2" y="T3"/>
                          </a:cxn>
                          <a:cxn ang="T12">
                            <a:pos x="T4" y="T5"/>
                          </a:cxn>
                          <a:cxn ang="T13">
                            <a:pos x="T6" y="T7"/>
                          </a:cxn>
                          <a:cxn ang="T14">
                            <a:pos x="T8" y="T9"/>
                          </a:cxn>
                        </a:cxnLst>
                        <a:rect l="T15" t="T16" r="T17" b="T18"/>
                        <a:pathLst>
                          <a:path w="5244" h="876">
                            <a:moveTo>
                              <a:pt x="0" y="876"/>
                            </a:moveTo>
                            <a:lnTo>
                              <a:pt x="5244" y="876"/>
                            </a:lnTo>
                            <a:lnTo>
                              <a:pt x="4446" y="0"/>
                            </a:lnTo>
                            <a:lnTo>
                              <a:pt x="816" y="0"/>
                            </a:lnTo>
                            <a:lnTo>
                              <a:pt x="0" y="876"/>
                            </a:lnTo>
                            <a:close/>
                          </a:path>
                        </a:pathLst>
                      </a:custGeom>
                      <a:solidFill>
                        <a:schemeClr val="bg1">
                          <a:lumMod val="75000"/>
                        </a:schemeClr>
                      </a:solidFill>
                      <a:ln w="9525" cap="flat" cmpd="sng">
                        <a:noFill/>
                        <a:prstDash val="solid"/>
                        <a:round/>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51" name="Rectangle 539">
                        <a:extLst>
                          <a:ext uri="{FF2B5EF4-FFF2-40B4-BE49-F238E27FC236}">
                            <a16:creationId xmlns:a16="http://schemas.microsoft.com/office/drawing/2014/main" xmlns="" id="{257141EC-F9B2-4492-A09A-2D9A8C5DF5E7}"/>
                          </a:ext>
                        </a:extLst>
                      </p:cNvPr>
                      <p:cNvSpPr>
                        <a:spLocks noChangeArrowheads="1"/>
                      </p:cNvSpPr>
                      <p:nvPr/>
                    </p:nvSpPr>
                    <p:spPr bwMode="gray">
                      <a:xfrm>
                        <a:off x="410" y="2451"/>
                        <a:ext cx="1787" cy="106"/>
                      </a:xfrm>
                      <a:prstGeom prst="rect">
                        <a:avLst/>
                      </a:prstGeom>
                      <a:solidFill>
                        <a:schemeClr val="bg1">
                          <a:lumMod val="65000"/>
                        </a:schemeClr>
                      </a:solidFill>
                      <a:ln w="9525">
                        <a:noFill/>
                        <a:miter lim="800000"/>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52" name="Freeform 540">
                        <a:extLst>
                          <a:ext uri="{FF2B5EF4-FFF2-40B4-BE49-F238E27FC236}">
                            <a16:creationId xmlns:a16="http://schemas.microsoft.com/office/drawing/2014/main" xmlns="" id="{D0490855-9558-4DA0-B759-3F1722F1F254}"/>
                          </a:ext>
                        </a:extLst>
                      </p:cNvPr>
                      <p:cNvSpPr>
                        <a:spLocks/>
                      </p:cNvSpPr>
                      <p:nvPr/>
                    </p:nvSpPr>
                    <p:spPr bwMode="gray">
                      <a:xfrm>
                        <a:off x="903" y="2351"/>
                        <a:ext cx="815" cy="37"/>
                      </a:xfrm>
                      <a:custGeom>
                        <a:avLst/>
                        <a:gdLst>
                          <a:gd name="T0" fmla="*/ 0 w 2388"/>
                          <a:gd name="T1" fmla="*/ 108 h 108"/>
                          <a:gd name="T2" fmla="*/ 2388 w 2388"/>
                          <a:gd name="T3" fmla="*/ 108 h 108"/>
                          <a:gd name="T4" fmla="*/ 2316 w 2388"/>
                          <a:gd name="T5" fmla="*/ 0 h 108"/>
                          <a:gd name="T6" fmla="*/ 64 w 2388"/>
                          <a:gd name="T7" fmla="*/ 0 h 108"/>
                          <a:gd name="T8" fmla="*/ 0 w 2388"/>
                          <a:gd name="T9" fmla="*/ 108 h 108"/>
                          <a:gd name="T10" fmla="*/ 0 60000 65536"/>
                          <a:gd name="T11" fmla="*/ 0 60000 65536"/>
                          <a:gd name="T12" fmla="*/ 0 60000 65536"/>
                          <a:gd name="T13" fmla="*/ 0 60000 65536"/>
                          <a:gd name="T14" fmla="*/ 0 60000 65536"/>
                          <a:gd name="T15" fmla="*/ 0 w 2388"/>
                          <a:gd name="T16" fmla="*/ 0 h 108"/>
                          <a:gd name="T17" fmla="*/ 2388 w 2388"/>
                          <a:gd name="T18" fmla="*/ 108 h 108"/>
                        </a:gdLst>
                        <a:ahLst/>
                        <a:cxnLst>
                          <a:cxn ang="T10">
                            <a:pos x="T0" y="T1"/>
                          </a:cxn>
                          <a:cxn ang="T11">
                            <a:pos x="T2" y="T3"/>
                          </a:cxn>
                          <a:cxn ang="T12">
                            <a:pos x="T4" y="T5"/>
                          </a:cxn>
                          <a:cxn ang="T13">
                            <a:pos x="T6" y="T7"/>
                          </a:cxn>
                          <a:cxn ang="T14">
                            <a:pos x="T8" y="T9"/>
                          </a:cxn>
                        </a:cxnLst>
                        <a:rect l="T15" t="T16" r="T17" b="T18"/>
                        <a:pathLst>
                          <a:path w="2388" h="108">
                            <a:moveTo>
                              <a:pt x="0" y="108"/>
                            </a:moveTo>
                            <a:lnTo>
                              <a:pt x="2388" y="108"/>
                            </a:lnTo>
                            <a:lnTo>
                              <a:pt x="2316" y="0"/>
                            </a:lnTo>
                            <a:lnTo>
                              <a:pt x="64" y="0"/>
                            </a:lnTo>
                            <a:lnTo>
                              <a:pt x="0" y="108"/>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53" name="Freeform 541">
                        <a:extLst>
                          <a:ext uri="{FF2B5EF4-FFF2-40B4-BE49-F238E27FC236}">
                            <a16:creationId xmlns:a16="http://schemas.microsoft.com/office/drawing/2014/main" xmlns="" id="{206A6E1C-DDAC-4006-8826-6AD947A4867C}"/>
                          </a:ext>
                        </a:extLst>
                      </p:cNvPr>
                      <p:cNvSpPr>
                        <a:spLocks/>
                      </p:cNvSpPr>
                      <p:nvPr/>
                    </p:nvSpPr>
                    <p:spPr bwMode="gray">
                      <a:xfrm>
                        <a:off x="566" y="2292"/>
                        <a:ext cx="1484" cy="37"/>
                      </a:xfrm>
                      <a:custGeom>
                        <a:avLst/>
                        <a:gdLst>
                          <a:gd name="T0" fmla="*/ 0 w 4350"/>
                          <a:gd name="T1" fmla="*/ 110 h 111"/>
                          <a:gd name="T2" fmla="*/ 4350 w 4350"/>
                          <a:gd name="T3" fmla="*/ 111 h 111"/>
                          <a:gd name="T4" fmla="*/ 4264 w 4350"/>
                          <a:gd name="T5" fmla="*/ 3 h 111"/>
                          <a:gd name="T6" fmla="*/ 85 w 4350"/>
                          <a:gd name="T7" fmla="*/ 0 h 111"/>
                          <a:gd name="T8" fmla="*/ 0 w 4350"/>
                          <a:gd name="T9" fmla="*/ 110 h 111"/>
                          <a:gd name="T10" fmla="*/ 0 60000 65536"/>
                          <a:gd name="T11" fmla="*/ 0 60000 65536"/>
                          <a:gd name="T12" fmla="*/ 0 60000 65536"/>
                          <a:gd name="T13" fmla="*/ 0 60000 65536"/>
                          <a:gd name="T14" fmla="*/ 0 60000 65536"/>
                          <a:gd name="T15" fmla="*/ 0 w 4350"/>
                          <a:gd name="T16" fmla="*/ 0 h 111"/>
                          <a:gd name="T17" fmla="*/ 4350 w 4350"/>
                          <a:gd name="T18" fmla="*/ 111 h 111"/>
                        </a:gdLst>
                        <a:ahLst/>
                        <a:cxnLst>
                          <a:cxn ang="T10">
                            <a:pos x="T0" y="T1"/>
                          </a:cxn>
                          <a:cxn ang="T11">
                            <a:pos x="T2" y="T3"/>
                          </a:cxn>
                          <a:cxn ang="T12">
                            <a:pos x="T4" y="T5"/>
                          </a:cxn>
                          <a:cxn ang="T13">
                            <a:pos x="T6" y="T7"/>
                          </a:cxn>
                          <a:cxn ang="T14">
                            <a:pos x="T8" y="T9"/>
                          </a:cxn>
                        </a:cxnLst>
                        <a:rect l="T15" t="T16" r="T17" b="T18"/>
                        <a:pathLst>
                          <a:path w="4350" h="111">
                            <a:moveTo>
                              <a:pt x="0" y="110"/>
                            </a:moveTo>
                            <a:lnTo>
                              <a:pt x="4350" y="111"/>
                            </a:lnTo>
                            <a:lnTo>
                              <a:pt x="4264" y="3"/>
                            </a:lnTo>
                            <a:lnTo>
                              <a:pt x="85" y="0"/>
                            </a:lnTo>
                            <a:lnTo>
                              <a:pt x="0" y="110"/>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54" name="Freeform 542">
                        <a:extLst>
                          <a:ext uri="{FF2B5EF4-FFF2-40B4-BE49-F238E27FC236}">
                            <a16:creationId xmlns:a16="http://schemas.microsoft.com/office/drawing/2014/main" xmlns="" id="{F87EF36F-1AC0-4185-A195-D00F95D71004}"/>
                          </a:ext>
                        </a:extLst>
                      </p:cNvPr>
                      <p:cNvSpPr>
                        <a:spLocks/>
                      </p:cNvSpPr>
                      <p:nvPr/>
                    </p:nvSpPr>
                    <p:spPr bwMode="gray">
                      <a:xfrm>
                        <a:off x="610" y="2237"/>
                        <a:ext cx="1395" cy="37"/>
                      </a:xfrm>
                      <a:custGeom>
                        <a:avLst/>
                        <a:gdLst>
                          <a:gd name="T0" fmla="*/ 0 w 4088"/>
                          <a:gd name="T1" fmla="*/ 109 h 109"/>
                          <a:gd name="T2" fmla="*/ 4088 w 4088"/>
                          <a:gd name="T3" fmla="*/ 109 h 109"/>
                          <a:gd name="T4" fmla="*/ 4001 w 4088"/>
                          <a:gd name="T5" fmla="*/ 1 h 109"/>
                          <a:gd name="T6" fmla="*/ 91 w 4088"/>
                          <a:gd name="T7" fmla="*/ 0 h 109"/>
                          <a:gd name="T8" fmla="*/ 0 w 4088"/>
                          <a:gd name="T9" fmla="*/ 109 h 109"/>
                          <a:gd name="T10" fmla="*/ 0 60000 65536"/>
                          <a:gd name="T11" fmla="*/ 0 60000 65536"/>
                          <a:gd name="T12" fmla="*/ 0 60000 65536"/>
                          <a:gd name="T13" fmla="*/ 0 60000 65536"/>
                          <a:gd name="T14" fmla="*/ 0 60000 65536"/>
                          <a:gd name="T15" fmla="*/ 0 w 4088"/>
                          <a:gd name="T16" fmla="*/ 0 h 109"/>
                          <a:gd name="T17" fmla="*/ 4088 w 4088"/>
                          <a:gd name="T18" fmla="*/ 109 h 109"/>
                        </a:gdLst>
                        <a:ahLst/>
                        <a:cxnLst>
                          <a:cxn ang="T10">
                            <a:pos x="T0" y="T1"/>
                          </a:cxn>
                          <a:cxn ang="T11">
                            <a:pos x="T2" y="T3"/>
                          </a:cxn>
                          <a:cxn ang="T12">
                            <a:pos x="T4" y="T5"/>
                          </a:cxn>
                          <a:cxn ang="T13">
                            <a:pos x="T6" y="T7"/>
                          </a:cxn>
                          <a:cxn ang="T14">
                            <a:pos x="T8" y="T9"/>
                          </a:cxn>
                        </a:cxnLst>
                        <a:rect l="T15" t="T16" r="T17" b="T18"/>
                        <a:pathLst>
                          <a:path w="4088" h="109">
                            <a:moveTo>
                              <a:pt x="0" y="109"/>
                            </a:moveTo>
                            <a:lnTo>
                              <a:pt x="4088" y="109"/>
                            </a:lnTo>
                            <a:lnTo>
                              <a:pt x="4001" y="1"/>
                            </a:lnTo>
                            <a:lnTo>
                              <a:pt x="91" y="0"/>
                            </a:lnTo>
                            <a:lnTo>
                              <a:pt x="0" y="109"/>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55" name="Freeform 543">
                        <a:extLst>
                          <a:ext uri="{FF2B5EF4-FFF2-40B4-BE49-F238E27FC236}">
                            <a16:creationId xmlns:a16="http://schemas.microsoft.com/office/drawing/2014/main" xmlns="" id="{9C80CB33-CDE8-4CF8-A0F9-DF33B5A3964F}"/>
                          </a:ext>
                        </a:extLst>
                      </p:cNvPr>
                      <p:cNvSpPr>
                        <a:spLocks/>
                      </p:cNvSpPr>
                      <p:nvPr/>
                    </p:nvSpPr>
                    <p:spPr bwMode="gray">
                      <a:xfrm>
                        <a:off x="661" y="2179"/>
                        <a:ext cx="1297" cy="37"/>
                      </a:xfrm>
                      <a:custGeom>
                        <a:avLst/>
                        <a:gdLst>
                          <a:gd name="T0" fmla="*/ 0 w 3803"/>
                          <a:gd name="T1" fmla="*/ 108 h 108"/>
                          <a:gd name="T2" fmla="*/ 3803 w 3803"/>
                          <a:gd name="T3" fmla="*/ 108 h 108"/>
                          <a:gd name="T4" fmla="*/ 3715 w 3803"/>
                          <a:gd name="T5" fmla="*/ 0 h 108"/>
                          <a:gd name="T6" fmla="*/ 85 w 3803"/>
                          <a:gd name="T7" fmla="*/ 0 h 108"/>
                          <a:gd name="T8" fmla="*/ 0 w 3803"/>
                          <a:gd name="T9" fmla="*/ 108 h 108"/>
                          <a:gd name="T10" fmla="*/ 0 60000 65536"/>
                          <a:gd name="T11" fmla="*/ 0 60000 65536"/>
                          <a:gd name="T12" fmla="*/ 0 60000 65536"/>
                          <a:gd name="T13" fmla="*/ 0 60000 65536"/>
                          <a:gd name="T14" fmla="*/ 0 60000 65536"/>
                          <a:gd name="T15" fmla="*/ 0 w 3803"/>
                          <a:gd name="T16" fmla="*/ 0 h 108"/>
                          <a:gd name="T17" fmla="*/ 3803 w 3803"/>
                          <a:gd name="T18" fmla="*/ 108 h 108"/>
                        </a:gdLst>
                        <a:ahLst/>
                        <a:cxnLst>
                          <a:cxn ang="T10">
                            <a:pos x="T0" y="T1"/>
                          </a:cxn>
                          <a:cxn ang="T11">
                            <a:pos x="T2" y="T3"/>
                          </a:cxn>
                          <a:cxn ang="T12">
                            <a:pos x="T4" y="T5"/>
                          </a:cxn>
                          <a:cxn ang="T13">
                            <a:pos x="T6" y="T7"/>
                          </a:cxn>
                          <a:cxn ang="T14">
                            <a:pos x="T8" y="T9"/>
                          </a:cxn>
                        </a:cxnLst>
                        <a:rect l="T15" t="T16" r="T17" b="T18"/>
                        <a:pathLst>
                          <a:path w="3803" h="108">
                            <a:moveTo>
                              <a:pt x="0" y="108"/>
                            </a:moveTo>
                            <a:lnTo>
                              <a:pt x="3803" y="108"/>
                            </a:lnTo>
                            <a:lnTo>
                              <a:pt x="3715" y="0"/>
                            </a:lnTo>
                            <a:lnTo>
                              <a:pt x="85" y="0"/>
                            </a:lnTo>
                            <a:lnTo>
                              <a:pt x="0" y="108"/>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grpSp>
              <p:pic>
                <p:nvPicPr>
                  <p:cNvPr id="1747" name="Grafik 707">
                    <a:extLst>
                      <a:ext uri="{FF2B5EF4-FFF2-40B4-BE49-F238E27FC236}">
                        <a16:creationId xmlns:a16="http://schemas.microsoft.com/office/drawing/2014/main" xmlns="" id="{FB22AB3F-18B6-42C8-B3F2-753BA2BDA994}"/>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bwMode="gray">
                  <a:xfrm>
                    <a:off x="6313762" y="5204222"/>
                    <a:ext cx="328998" cy="160719"/>
                  </a:xfrm>
                  <a:prstGeom prst="rect">
                    <a:avLst/>
                  </a:prstGeom>
                  <a:grpFill/>
                </p:spPr>
              </p:pic>
            </p:grpSp>
            <p:grpSp>
              <p:nvGrpSpPr>
                <p:cNvPr id="1735" name="Gruppieren 984">
                  <a:extLst>
                    <a:ext uri="{FF2B5EF4-FFF2-40B4-BE49-F238E27FC236}">
                      <a16:creationId xmlns:a16="http://schemas.microsoft.com/office/drawing/2014/main" xmlns="" id="{805733FE-BDAD-4DD0-A9D5-CF6411BF1A30}"/>
                    </a:ext>
                  </a:extLst>
                </p:cNvPr>
                <p:cNvGrpSpPr/>
                <p:nvPr/>
              </p:nvGrpSpPr>
              <p:grpSpPr bwMode="gray">
                <a:xfrm>
                  <a:off x="7394530" y="2635408"/>
                  <a:ext cx="659554" cy="428932"/>
                  <a:chOff x="6222545" y="5181304"/>
                  <a:chExt cx="508589" cy="330754"/>
                </a:xfrm>
                <a:grpFill/>
              </p:grpSpPr>
              <p:grpSp>
                <p:nvGrpSpPr>
                  <p:cNvPr id="1736" name="Gruppieren 985">
                    <a:extLst>
                      <a:ext uri="{FF2B5EF4-FFF2-40B4-BE49-F238E27FC236}">
                        <a16:creationId xmlns:a16="http://schemas.microsoft.com/office/drawing/2014/main" xmlns="" id="{FB0D726B-1AEA-42BE-BC50-D487F1A81C3D}"/>
                      </a:ext>
                    </a:extLst>
                  </p:cNvPr>
                  <p:cNvGrpSpPr/>
                  <p:nvPr/>
                </p:nvGrpSpPr>
                <p:grpSpPr bwMode="gray">
                  <a:xfrm>
                    <a:off x="6222545" y="5181304"/>
                    <a:ext cx="508589" cy="330754"/>
                    <a:chOff x="6222545" y="5181304"/>
                    <a:chExt cx="508589" cy="330754"/>
                  </a:xfrm>
                  <a:grpFill/>
                </p:grpSpPr>
                <p:sp>
                  <p:nvSpPr>
                    <p:cNvPr id="1738" name="Rectangle 529">
                      <a:extLst>
                        <a:ext uri="{FF2B5EF4-FFF2-40B4-BE49-F238E27FC236}">
                          <a16:creationId xmlns:a16="http://schemas.microsoft.com/office/drawing/2014/main" xmlns="" id="{02089B72-6CEC-41DC-BB17-68A23406E1A7}"/>
                        </a:ext>
                      </a:extLst>
                    </p:cNvPr>
                    <p:cNvSpPr>
                      <a:spLocks noChangeArrowheads="1"/>
                    </p:cNvSpPr>
                    <p:nvPr/>
                  </p:nvSpPr>
                  <p:spPr bwMode="gray">
                    <a:xfrm>
                      <a:off x="6292021" y="5181304"/>
                      <a:ext cx="369639" cy="206555"/>
                    </a:xfrm>
                    <a:prstGeom prst="rect">
                      <a:avLst/>
                    </a:prstGeom>
                    <a:solidFill>
                      <a:schemeClr val="bg1">
                        <a:lumMod val="95000"/>
                      </a:schemeClr>
                    </a:solidFill>
                    <a:ln w="15875" algn="ctr">
                      <a:solidFill>
                        <a:srgbClr val="000000"/>
                      </a:solidFill>
                      <a:miter lim="800000"/>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nvGrpSpPr>
                    <p:cNvPr id="1739" name="Group 537">
                      <a:extLst>
                        <a:ext uri="{FF2B5EF4-FFF2-40B4-BE49-F238E27FC236}">
                          <a16:creationId xmlns:a16="http://schemas.microsoft.com/office/drawing/2014/main" xmlns="" id="{979FF6BB-6AD2-4A7E-BC72-3D9E2AC4C07E}"/>
                        </a:ext>
                      </a:extLst>
                    </p:cNvPr>
                    <p:cNvGrpSpPr>
                      <a:grpSpLocks/>
                    </p:cNvGrpSpPr>
                    <p:nvPr/>
                  </p:nvGrpSpPr>
                  <p:grpSpPr bwMode="gray">
                    <a:xfrm>
                      <a:off x="6222545" y="5418127"/>
                      <a:ext cx="508589" cy="93931"/>
                      <a:chOff x="408" y="2150"/>
                      <a:chExt cx="1789" cy="407"/>
                    </a:xfrm>
                    <a:grpFill/>
                  </p:grpSpPr>
                  <p:sp>
                    <p:nvSpPr>
                      <p:cNvPr id="1740" name="Freeform 538">
                        <a:extLst>
                          <a:ext uri="{FF2B5EF4-FFF2-40B4-BE49-F238E27FC236}">
                            <a16:creationId xmlns:a16="http://schemas.microsoft.com/office/drawing/2014/main" xmlns="" id="{5F41EF7D-148D-4FA4-BFED-660BDDAC2435}"/>
                          </a:ext>
                        </a:extLst>
                      </p:cNvPr>
                      <p:cNvSpPr>
                        <a:spLocks/>
                      </p:cNvSpPr>
                      <p:nvPr/>
                    </p:nvSpPr>
                    <p:spPr bwMode="gray">
                      <a:xfrm>
                        <a:off x="408" y="2150"/>
                        <a:ext cx="1789" cy="298"/>
                      </a:xfrm>
                      <a:custGeom>
                        <a:avLst/>
                        <a:gdLst>
                          <a:gd name="T0" fmla="*/ 0 w 5244"/>
                          <a:gd name="T1" fmla="*/ 876 h 876"/>
                          <a:gd name="T2" fmla="*/ 5244 w 5244"/>
                          <a:gd name="T3" fmla="*/ 876 h 876"/>
                          <a:gd name="T4" fmla="*/ 4446 w 5244"/>
                          <a:gd name="T5" fmla="*/ 0 h 876"/>
                          <a:gd name="T6" fmla="*/ 816 w 5244"/>
                          <a:gd name="T7" fmla="*/ 0 h 876"/>
                          <a:gd name="T8" fmla="*/ 0 w 5244"/>
                          <a:gd name="T9" fmla="*/ 876 h 876"/>
                          <a:gd name="T10" fmla="*/ 0 60000 65536"/>
                          <a:gd name="T11" fmla="*/ 0 60000 65536"/>
                          <a:gd name="T12" fmla="*/ 0 60000 65536"/>
                          <a:gd name="T13" fmla="*/ 0 60000 65536"/>
                          <a:gd name="T14" fmla="*/ 0 60000 65536"/>
                          <a:gd name="T15" fmla="*/ 0 w 5244"/>
                          <a:gd name="T16" fmla="*/ 0 h 876"/>
                          <a:gd name="T17" fmla="*/ 5244 w 5244"/>
                          <a:gd name="T18" fmla="*/ 876 h 876"/>
                        </a:gdLst>
                        <a:ahLst/>
                        <a:cxnLst>
                          <a:cxn ang="T10">
                            <a:pos x="T0" y="T1"/>
                          </a:cxn>
                          <a:cxn ang="T11">
                            <a:pos x="T2" y="T3"/>
                          </a:cxn>
                          <a:cxn ang="T12">
                            <a:pos x="T4" y="T5"/>
                          </a:cxn>
                          <a:cxn ang="T13">
                            <a:pos x="T6" y="T7"/>
                          </a:cxn>
                          <a:cxn ang="T14">
                            <a:pos x="T8" y="T9"/>
                          </a:cxn>
                        </a:cxnLst>
                        <a:rect l="T15" t="T16" r="T17" b="T18"/>
                        <a:pathLst>
                          <a:path w="5244" h="876">
                            <a:moveTo>
                              <a:pt x="0" y="876"/>
                            </a:moveTo>
                            <a:lnTo>
                              <a:pt x="5244" y="876"/>
                            </a:lnTo>
                            <a:lnTo>
                              <a:pt x="4446" y="0"/>
                            </a:lnTo>
                            <a:lnTo>
                              <a:pt x="816" y="0"/>
                            </a:lnTo>
                            <a:lnTo>
                              <a:pt x="0" y="876"/>
                            </a:lnTo>
                            <a:close/>
                          </a:path>
                        </a:pathLst>
                      </a:custGeom>
                      <a:solidFill>
                        <a:schemeClr val="bg1">
                          <a:lumMod val="75000"/>
                        </a:schemeClr>
                      </a:solidFill>
                      <a:ln w="9525" cap="flat" cmpd="sng">
                        <a:noFill/>
                        <a:prstDash val="solid"/>
                        <a:round/>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41" name="Rectangle 539">
                        <a:extLst>
                          <a:ext uri="{FF2B5EF4-FFF2-40B4-BE49-F238E27FC236}">
                            <a16:creationId xmlns:a16="http://schemas.microsoft.com/office/drawing/2014/main" xmlns="" id="{EE5A7B93-74E0-4A45-993A-09B3B5B017E6}"/>
                          </a:ext>
                        </a:extLst>
                      </p:cNvPr>
                      <p:cNvSpPr>
                        <a:spLocks noChangeArrowheads="1"/>
                      </p:cNvSpPr>
                      <p:nvPr/>
                    </p:nvSpPr>
                    <p:spPr bwMode="gray">
                      <a:xfrm>
                        <a:off x="410" y="2451"/>
                        <a:ext cx="1787" cy="106"/>
                      </a:xfrm>
                      <a:prstGeom prst="rect">
                        <a:avLst/>
                      </a:prstGeom>
                      <a:solidFill>
                        <a:schemeClr val="bg1">
                          <a:lumMod val="65000"/>
                        </a:schemeClr>
                      </a:solidFill>
                      <a:ln w="9525">
                        <a:noFill/>
                        <a:miter lim="800000"/>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42" name="Freeform 540">
                        <a:extLst>
                          <a:ext uri="{FF2B5EF4-FFF2-40B4-BE49-F238E27FC236}">
                            <a16:creationId xmlns:a16="http://schemas.microsoft.com/office/drawing/2014/main" xmlns="" id="{935D893A-3077-446B-8829-37F8467306D1}"/>
                          </a:ext>
                        </a:extLst>
                      </p:cNvPr>
                      <p:cNvSpPr>
                        <a:spLocks/>
                      </p:cNvSpPr>
                      <p:nvPr/>
                    </p:nvSpPr>
                    <p:spPr bwMode="gray">
                      <a:xfrm>
                        <a:off x="903" y="2351"/>
                        <a:ext cx="815" cy="37"/>
                      </a:xfrm>
                      <a:custGeom>
                        <a:avLst/>
                        <a:gdLst>
                          <a:gd name="T0" fmla="*/ 0 w 2388"/>
                          <a:gd name="T1" fmla="*/ 108 h 108"/>
                          <a:gd name="T2" fmla="*/ 2388 w 2388"/>
                          <a:gd name="T3" fmla="*/ 108 h 108"/>
                          <a:gd name="T4" fmla="*/ 2316 w 2388"/>
                          <a:gd name="T5" fmla="*/ 0 h 108"/>
                          <a:gd name="T6" fmla="*/ 64 w 2388"/>
                          <a:gd name="T7" fmla="*/ 0 h 108"/>
                          <a:gd name="T8" fmla="*/ 0 w 2388"/>
                          <a:gd name="T9" fmla="*/ 108 h 108"/>
                          <a:gd name="T10" fmla="*/ 0 60000 65536"/>
                          <a:gd name="T11" fmla="*/ 0 60000 65536"/>
                          <a:gd name="T12" fmla="*/ 0 60000 65536"/>
                          <a:gd name="T13" fmla="*/ 0 60000 65536"/>
                          <a:gd name="T14" fmla="*/ 0 60000 65536"/>
                          <a:gd name="T15" fmla="*/ 0 w 2388"/>
                          <a:gd name="T16" fmla="*/ 0 h 108"/>
                          <a:gd name="T17" fmla="*/ 2388 w 2388"/>
                          <a:gd name="T18" fmla="*/ 108 h 108"/>
                        </a:gdLst>
                        <a:ahLst/>
                        <a:cxnLst>
                          <a:cxn ang="T10">
                            <a:pos x="T0" y="T1"/>
                          </a:cxn>
                          <a:cxn ang="T11">
                            <a:pos x="T2" y="T3"/>
                          </a:cxn>
                          <a:cxn ang="T12">
                            <a:pos x="T4" y="T5"/>
                          </a:cxn>
                          <a:cxn ang="T13">
                            <a:pos x="T6" y="T7"/>
                          </a:cxn>
                          <a:cxn ang="T14">
                            <a:pos x="T8" y="T9"/>
                          </a:cxn>
                        </a:cxnLst>
                        <a:rect l="T15" t="T16" r="T17" b="T18"/>
                        <a:pathLst>
                          <a:path w="2388" h="108">
                            <a:moveTo>
                              <a:pt x="0" y="108"/>
                            </a:moveTo>
                            <a:lnTo>
                              <a:pt x="2388" y="108"/>
                            </a:lnTo>
                            <a:lnTo>
                              <a:pt x="2316" y="0"/>
                            </a:lnTo>
                            <a:lnTo>
                              <a:pt x="64" y="0"/>
                            </a:lnTo>
                            <a:lnTo>
                              <a:pt x="0" y="108"/>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43" name="Freeform 541">
                        <a:extLst>
                          <a:ext uri="{FF2B5EF4-FFF2-40B4-BE49-F238E27FC236}">
                            <a16:creationId xmlns:a16="http://schemas.microsoft.com/office/drawing/2014/main" xmlns="" id="{68041D30-2423-4FA7-BAC9-270A4863A091}"/>
                          </a:ext>
                        </a:extLst>
                      </p:cNvPr>
                      <p:cNvSpPr>
                        <a:spLocks/>
                      </p:cNvSpPr>
                      <p:nvPr/>
                    </p:nvSpPr>
                    <p:spPr bwMode="gray">
                      <a:xfrm>
                        <a:off x="566" y="2292"/>
                        <a:ext cx="1484" cy="37"/>
                      </a:xfrm>
                      <a:custGeom>
                        <a:avLst/>
                        <a:gdLst>
                          <a:gd name="T0" fmla="*/ 0 w 4350"/>
                          <a:gd name="T1" fmla="*/ 110 h 111"/>
                          <a:gd name="T2" fmla="*/ 4350 w 4350"/>
                          <a:gd name="T3" fmla="*/ 111 h 111"/>
                          <a:gd name="T4" fmla="*/ 4264 w 4350"/>
                          <a:gd name="T5" fmla="*/ 3 h 111"/>
                          <a:gd name="T6" fmla="*/ 85 w 4350"/>
                          <a:gd name="T7" fmla="*/ 0 h 111"/>
                          <a:gd name="T8" fmla="*/ 0 w 4350"/>
                          <a:gd name="T9" fmla="*/ 110 h 111"/>
                          <a:gd name="T10" fmla="*/ 0 60000 65536"/>
                          <a:gd name="T11" fmla="*/ 0 60000 65536"/>
                          <a:gd name="T12" fmla="*/ 0 60000 65536"/>
                          <a:gd name="T13" fmla="*/ 0 60000 65536"/>
                          <a:gd name="T14" fmla="*/ 0 60000 65536"/>
                          <a:gd name="T15" fmla="*/ 0 w 4350"/>
                          <a:gd name="T16" fmla="*/ 0 h 111"/>
                          <a:gd name="T17" fmla="*/ 4350 w 4350"/>
                          <a:gd name="T18" fmla="*/ 111 h 111"/>
                        </a:gdLst>
                        <a:ahLst/>
                        <a:cxnLst>
                          <a:cxn ang="T10">
                            <a:pos x="T0" y="T1"/>
                          </a:cxn>
                          <a:cxn ang="T11">
                            <a:pos x="T2" y="T3"/>
                          </a:cxn>
                          <a:cxn ang="T12">
                            <a:pos x="T4" y="T5"/>
                          </a:cxn>
                          <a:cxn ang="T13">
                            <a:pos x="T6" y="T7"/>
                          </a:cxn>
                          <a:cxn ang="T14">
                            <a:pos x="T8" y="T9"/>
                          </a:cxn>
                        </a:cxnLst>
                        <a:rect l="T15" t="T16" r="T17" b="T18"/>
                        <a:pathLst>
                          <a:path w="4350" h="111">
                            <a:moveTo>
                              <a:pt x="0" y="110"/>
                            </a:moveTo>
                            <a:lnTo>
                              <a:pt x="4350" y="111"/>
                            </a:lnTo>
                            <a:lnTo>
                              <a:pt x="4264" y="3"/>
                            </a:lnTo>
                            <a:lnTo>
                              <a:pt x="85" y="0"/>
                            </a:lnTo>
                            <a:lnTo>
                              <a:pt x="0" y="110"/>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44" name="Freeform 542">
                        <a:extLst>
                          <a:ext uri="{FF2B5EF4-FFF2-40B4-BE49-F238E27FC236}">
                            <a16:creationId xmlns:a16="http://schemas.microsoft.com/office/drawing/2014/main" xmlns="" id="{A542BC45-E7F2-4CF4-A748-4D6150F3CD33}"/>
                          </a:ext>
                        </a:extLst>
                      </p:cNvPr>
                      <p:cNvSpPr>
                        <a:spLocks/>
                      </p:cNvSpPr>
                      <p:nvPr/>
                    </p:nvSpPr>
                    <p:spPr bwMode="gray">
                      <a:xfrm>
                        <a:off x="610" y="2237"/>
                        <a:ext cx="1395" cy="37"/>
                      </a:xfrm>
                      <a:custGeom>
                        <a:avLst/>
                        <a:gdLst>
                          <a:gd name="T0" fmla="*/ 0 w 4088"/>
                          <a:gd name="T1" fmla="*/ 109 h 109"/>
                          <a:gd name="T2" fmla="*/ 4088 w 4088"/>
                          <a:gd name="T3" fmla="*/ 109 h 109"/>
                          <a:gd name="T4" fmla="*/ 4001 w 4088"/>
                          <a:gd name="T5" fmla="*/ 1 h 109"/>
                          <a:gd name="T6" fmla="*/ 91 w 4088"/>
                          <a:gd name="T7" fmla="*/ 0 h 109"/>
                          <a:gd name="T8" fmla="*/ 0 w 4088"/>
                          <a:gd name="T9" fmla="*/ 109 h 109"/>
                          <a:gd name="T10" fmla="*/ 0 60000 65536"/>
                          <a:gd name="T11" fmla="*/ 0 60000 65536"/>
                          <a:gd name="T12" fmla="*/ 0 60000 65536"/>
                          <a:gd name="T13" fmla="*/ 0 60000 65536"/>
                          <a:gd name="T14" fmla="*/ 0 60000 65536"/>
                          <a:gd name="T15" fmla="*/ 0 w 4088"/>
                          <a:gd name="T16" fmla="*/ 0 h 109"/>
                          <a:gd name="T17" fmla="*/ 4088 w 4088"/>
                          <a:gd name="T18" fmla="*/ 109 h 109"/>
                        </a:gdLst>
                        <a:ahLst/>
                        <a:cxnLst>
                          <a:cxn ang="T10">
                            <a:pos x="T0" y="T1"/>
                          </a:cxn>
                          <a:cxn ang="T11">
                            <a:pos x="T2" y="T3"/>
                          </a:cxn>
                          <a:cxn ang="T12">
                            <a:pos x="T4" y="T5"/>
                          </a:cxn>
                          <a:cxn ang="T13">
                            <a:pos x="T6" y="T7"/>
                          </a:cxn>
                          <a:cxn ang="T14">
                            <a:pos x="T8" y="T9"/>
                          </a:cxn>
                        </a:cxnLst>
                        <a:rect l="T15" t="T16" r="T17" b="T18"/>
                        <a:pathLst>
                          <a:path w="4088" h="109">
                            <a:moveTo>
                              <a:pt x="0" y="109"/>
                            </a:moveTo>
                            <a:lnTo>
                              <a:pt x="4088" y="109"/>
                            </a:lnTo>
                            <a:lnTo>
                              <a:pt x="4001" y="1"/>
                            </a:lnTo>
                            <a:lnTo>
                              <a:pt x="91" y="0"/>
                            </a:lnTo>
                            <a:lnTo>
                              <a:pt x="0" y="109"/>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45" name="Freeform 543">
                        <a:extLst>
                          <a:ext uri="{FF2B5EF4-FFF2-40B4-BE49-F238E27FC236}">
                            <a16:creationId xmlns:a16="http://schemas.microsoft.com/office/drawing/2014/main" xmlns="" id="{5FB4FA82-8CA9-4287-9430-2D87158D1482}"/>
                          </a:ext>
                        </a:extLst>
                      </p:cNvPr>
                      <p:cNvSpPr>
                        <a:spLocks/>
                      </p:cNvSpPr>
                      <p:nvPr/>
                    </p:nvSpPr>
                    <p:spPr bwMode="gray">
                      <a:xfrm>
                        <a:off x="661" y="2179"/>
                        <a:ext cx="1297" cy="37"/>
                      </a:xfrm>
                      <a:custGeom>
                        <a:avLst/>
                        <a:gdLst>
                          <a:gd name="T0" fmla="*/ 0 w 3803"/>
                          <a:gd name="T1" fmla="*/ 108 h 108"/>
                          <a:gd name="T2" fmla="*/ 3803 w 3803"/>
                          <a:gd name="T3" fmla="*/ 108 h 108"/>
                          <a:gd name="T4" fmla="*/ 3715 w 3803"/>
                          <a:gd name="T5" fmla="*/ 0 h 108"/>
                          <a:gd name="T6" fmla="*/ 85 w 3803"/>
                          <a:gd name="T7" fmla="*/ 0 h 108"/>
                          <a:gd name="T8" fmla="*/ 0 w 3803"/>
                          <a:gd name="T9" fmla="*/ 108 h 108"/>
                          <a:gd name="T10" fmla="*/ 0 60000 65536"/>
                          <a:gd name="T11" fmla="*/ 0 60000 65536"/>
                          <a:gd name="T12" fmla="*/ 0 60000 65536"/>
                          <a:gd name="T13" fmla="*/ 0 60000 65536"/>
                          <a:gd name="T14" fmla="*/ 0 60000 65536"/>
                          <a:gd name="T15" fmla="*/ 0 w 3803"/>
                          <a:gd name="T16" fmla="*/ 0 h 108"/>
                          <a:gd name="T17" fmla="*/ 3803 w 3803"/>
                          <a:gd name="T18" fmla="*/ 108 h 108"/>
                        </a:gdLst>
                        <a:ahLst/>
                        <a:cxnLst>
                          <a:cxn ang="T10">
                            <a:pos x="T0" y="T1"/>
                          </a:cxn>
                          <a:cxn ang="T11">
                            <a:pos x="T2" y="T3"/>
                          </a:cxn>
                          <a:cxn ang="T12">
                            <a:pos x="T4" y="T5"/>
                          </a:cxn>
                          <a:cxn ang="T13">
                            <a:pos x="T6" y="T7"/>
                          </a:cxn>
                          <a:cxn ang="T14">
                            <a:pos x="T8" y="T9"/>
                          </a:cxn>
                        </a:cxnLst>
                        <a:rect l="T15" t="T16" r="T17" b="T18"/>
                        <a:pathLst>
                          <a:path w="3803" h="108">
                            <a:moveTo>
                              <a:pt x="0" y="108"/>
                            </a:moveTo>
                            <a:lnTo>
                              <a:pt x="3803" y="108"/>
                            </a:lnTo>
                            <a:lnTo>
                              <a:pt x="3715" y="0"/>
                            </a:lnTo>
                            <a:lnTo>
                              <a:pt x="85" y="0"/>
                            </a:lnTo>
                            <a:lnTo>
                              <a:pt x="0" y="108"/>
                            </a:lnTo>
                            <a:close/>
                          </a:path>
                        </a:pathLst>
                      </a:custGeom>
                      <a:grp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grpSp>
              <p:pic>
                <p:nvPicPr>
                  <p:cNvPr id="1737" name="Grafik 707">
                    <a:extLst>
                      <a:ext uri="{FF2B5EF4-FFF2-40B4-BE49-F238E27FC236}">
                        <a16:creationId xmlns:a16="http://schemas.microsoft.com/office/drawing/2014/main" xmlns="" id="{8C863067-160B-4D82-8714-5FC681D220ED}"/>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bwMode="gray">
                  <a:xfrm>
                    <a:off x="6313762" y="5204222"/>
                    <a:ext cx="328998" cy="160719"/>
                  </a:xfrm>
                  <a:prstGeom prst="rect">
                    <a:avLst/>
                  </a:prstGeom>
                  <a:grpFill/>
                </p:spPr>
              </p:pic>
            </p:grpSp>
          </p:grpSp>
          <p:sp>
            <p:nvSpPr>
              <p:cNvPr id="1716" name="TextBox 1238">
                <a:extLst>
                  <a:ext uri="{FF2B5EF4-FFF2-40B4-BE49-F238E27FC236}">
                    <a16:creationId xmlns:a16="http://schemas.microsoft.com/office/drawing/2014/main" xmlns="" id="{BB423748-5DF8-47E1-ABCD-9C8EA28A7896}"/>
                  </a:ext>
                </a:extLst>
              </p:cNvPr>
              <p:cNvSpPr txBox="1"/>
              <p:nvPr/>
            </p:nvSpPr>
            <p:spPr bwMode="gray">
              <a:xfrm>
                <a:off x="852848" y="2346684"/>
                <a:ext cx="2514148" cy="257369"/>
              </a:xfrm>
              <a:prstGeom prst="rect">
                <a:avLst/>
              </a:prstGeom>
              <a:noFill/>
            </p:spPr>
            <p:txBody>
              <a:bodyPr wrap="square" lIns="0" tIns="71963" rIns="0" bIns="0" rtlCol="0">
                <a:spAutoFit/>
              </a:bodyPr>
              <a:lstStyle/>
              <a:p>
                <a:pPr defTabSz="913943" fontAlgn="base">
                  <a:spcAft>
                    <a:spcPct val="0"/>
                  </a:spcAft>
                  <a:defRPr/>
                </a:pPr>
                <a:r>
                  <a:rPr lang="en-US" sz="1199" b="1" dirty="0">
                    <a:solidFill>
                      <a:srgbClr val="000000"/>
                    </a:solidFill>
                    <a:latin typeface="Arial" pitchFamily="34" charset="0"/>
                    <a:ea typeface="ＭＳ Ｐゴシック" charset="-128"/>
                  </a:rPr>
                  <a:t>Product &amp; Process Engineering</a:t>
                </a:r>
              </a:p>
            </p:txBody>
          </p:sp>
          <p:grpSp>
            <p:nvGrpSpPr>
              <p:cNvPr id="1717" name="Gruppo 1716">
                <a:extLst>
                  <a:ext uri="{FF2B5EF4-FFF2-40B4-BE49-F238E27FC236}">
                    <a16:creationId xmlns:a16="http://schemas.microsoft.com/office/drawing/2014/main" xmlns="" id="{B29FD94E-0DCD-4EBB-84FF-ABC7E7365E96}"/>
                  </a:ext>
                </a:extLst>
              </p:cNvPr>
              <p:cNvGrpSpPr/>
              <p:nvPr/>
            </p:nvGrpSpPr>
            <p:grpSpPr>
              <a:xfrm>
                <a:off x="872471" y="2630463"/>
                <a:ext cx="1878072" cy="1161556"/>
                <a:chOff x="2172688" y="2518601"/>
                <a:chExt cx="1878072" cy="1161556"/>
              </a:xfrm>
            </p:grpSpPr>
            <p:sp>
              <p:nvSpPr>
                <p:cNvPr id="1731" name="Fumetto: rettangolo 1730">
                  <a:extLst>
                    <a:ext uri="{FF2B5EF4-FFF2-40B4-BE49-F238E27FC236}">
                      <a16:creationId xmlns:a16="http://schemas.microsoft.com/office/drawing/2014/main" xmlns="" id="{9A00B4C5-F038-451A-9527-1EF536F1EBBF}"/>
                    </a:ext>
                  </a:extLst>
                </p:cNvPr>
                <p:cNvSpPr/>
                <p:nvPr/>
              </p:nvSpPr>
              <p:spPr bwMode="auto">
                <a:xfrm>
                  <a:off x="2172688" y="2564221"/>
                  <a:ext cx="1841961" cy="1115936"/>
                </a:xfrm>
                <a:prstGeom prst="wedgeRectCallout">
                  <a:avLst>
                    <a:gd name="adj1" fmla="val 89261"/>
                    <a:gd name="adj2" fmla="val 8234"/>
                  </a:avLst>
                </a:prstGeom>
                <a:solidFill>
                  <a:schemeClr val="accent3">
                    <a:lumMod val="75000"/>
                  </a:schemeClr>
                </a:solidFill>
                <a:ln w="9525">
                  <a:solidFill>
                    <a:schemeClr val="tx1"/>
                  </a:solidFill>
                  <a:miter lim="800000"/>
                  <a:headEnd/>
                  <a:tailEnd/>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FFFFFF"/>
                    </a:solidFill>
                    <a:latin typeface="Arial"/>
                    <a:ea typeface="Arial Unicode MS" panose="020B0604020202020204" pitchFamily="34" charset="-128"/>
                    <a:cs typeface="Arial Unicode MS" panose="020B0604020202020204" pitchFamily="34" charset="-128"/>
                  </a:endParaRPr>
                </a:p>
              </p:txBody>
            </p:sp>
            <p:sp>
              <p:nvSpPr>
                <p:cNvPr id="1732" name="Rectangle 523">
                  <a:extLst>
                    <a:ext uri="{FF2B5EF4-FFF2-40B4-BE49-F238E27FC236}">
                      <a16:creationId xmlns:a16="http://schemas.microsoft.com/office/drawing/2014/main" xmlns="" id="{5D7C3C27-DEBA-4A0E-A2E0-E50E08A752D2}"/>
                    </a:ext>
                  </a:extLst>
                </p:cNvPr>
                <p:cNvSpPr>
                  <a:spLocks noChangeArrowheads="1"/>
                </p:cNvSpPr>
                <p:nvPr/>
              </p:nvSpPr>
              <p:spPr bwMode="gray">
                <a:xfrm>
                  <a:off x="2172688" y="2712830"/>
                  <a:ext cx="1878072" cy="919089"/>
                </a:xfrm>
                <a:prstGeom prst="rect">
                  <a:avLst/>
                </a:prstGeom>
                <a:noFill/>
                <a:ln w="9525" algn="ctr">
                  <a:noFill/>
                  <a:miter lim="800000"/>
                  <a:headEnd/>
                  <a:tailEnd/>
                </a:ln>
              </p:spPr>
              <p:txBody>
                <a:bodyPr wrap="square" lIns="0" tIns="71963" rIns="0" bIns="0">
                  <a:spAutoFit/>
                </a:bodyPr>
                <a:lstStyle/>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Part design &amp; engineering</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Part programs &amp; simulation</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Manufacturing simulation</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Tool catalogs</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Master data management</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Document Management </a:t>
                  </a:r>
                </a:p>
              </p:txBody>
            </p:sp>
            <p:sp>
              <p:nvSpPr>
                <p:cNvPr id="1733" name="TextBox 1238">
                  <a:extLst>
                    <a:ext uri="{FF2B5EF4-FFF2-40B4-BE49-F238E27FC236}">
                      <a16:creationId xmlns:a16="http://schemas.microsoft.com/office/drawing/2014/main" xmlns="" id="{671EE7AD-7EB2-4193-BF47-0DE77B5334D4}"/>
                    </a:ext>
                  </a:extLst>
                </p:cNvPr>
                <p:cNvSpPr txBox="1"/>
                <p:nvPr/>
              </p:nvSpPr>
              <p:spPr bwMode="gray">
                <a:xfrm>
                  <a:off x="2675416" y="2518601"/>
                  <a:ext cx="1023519" cy="257369"/>
                </a:xfrm>
                <a:prstGeom prst="rect">
                  <a:avLst/>
                </a:prstGeom>
                <a:noFill/>
              </p:spPr>
              <p:txBody>
                <a:bodyPr wrap="square" lIns="0" tIns="71963" rIns="0" bIns="0" rtlCol="0">
                  <a:spAutoFit/>
                </a:bodyPr>
                <a:lstStyle/>
                <a:p>
                  <a:pPr defTabSz="913943" fontAlgn="base">
                    <a:spcAft>
                      <a:spcPct val="0"/>
                    </a:spcAft>
                    <a:defRPr/>
                  </a:pPr>
                  <a:r>
                    <a:rPr lang="en-US" sz="1199" b="1" dirty="0">
                      <a:solidFill>
                        <a:srgbClr val="FFFFFF"/>
                      </a:solidFill>
                      <a:latin typeface="Arial" pitchFamily="34" charset="0"/>
                      <a:ea typeface="ＭＳ Ｐゴシック" charset="-128"/>
                    </a:rPr>
                    <a:t>PLM System</a:t>
                  </a:r>
                </a:p>
              </p:txBody>
            </p:sp>
          </p:grpSp>
          <p:grpSp>
            <p:nvGrpSpPr>
              <p:cNvPr id="1718" name="Gruppieren 2362">
                <a:extLst>
                  <a:ext uri="{FF2B5EF4-FFF2-40B4-BE49-F238E27FC236}">
                    <a16:creationId xmlns:a16="http://schemas.microsoft.com/office/drawing/2014/main" xmlns="" id="{0A80B24A-743D-4F01-8C47-6C134D531A81}"/>
                  </a:ext>
                </a:extLst>
              </p:cNvPr>
              <p:cNvGrpSpPr/>
              <p:nvPr/>
            </p:nvGrpSpPr>
            <p:grpSpPr bwMode="gray">
              <a:xfrm>
                <a:off x="3290863" y="3052804"/>
                <a:ext cx="298388" cy="489410"/>
                <a:chOff x="5915025" y="126206"/>
                <a:chExt cx="2590800" cy="5622133"/>
              </a:xfrm>
            </p:grpSpPr>
            <p:sp>
              <p:nvSpPr>
                <p:cNvPr id="1719" name="Freihandform 2363">
                  <a:extLst>
                    <a:ext uri="{FF2B5EF4-FFF2-40B4-BE49-F238E27FC236}">
                      <a16:creationId xmlns:a16="http://schemas.microsoft.com/office/drawing/2014/main" xmlns="" id="{1E11D698-5AAD-4662-BDF7-11EA957A4F10}"/>
                    </a:ext>
                  </a:extLst>
                </p:cNvPr>
                <p:cNvSpPr/>
                <p:nvPr/>
              </p:nvSpPr>
              <p:spPr bwMode="gray">
                <a:xfrm>
                  <a:off x="5915025" y="266702"/>
                  <a:ext cx="405863" cy="534638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182880 w 297180"/>
                    <a:gd name="connsiteY4" fmla="*/ 4770120 h 5346382"/>
                    <a:gd name="connsiteX5" fmla="*/ 297180 w 297180"/>
                    <a:gd name="connsiteY5" fmla="*/ 4732020 h 5346382"/>
                    <a:gd name="connsiteX6" fmla="*/ 220980 w 297180"/>
                    <a:gd name="connsiteY6" fmla="*/ 0 h 5346382"/>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297180 w 297180"/>
                    <a:gd name="connsiteY4" fmla="*/ 4732020 h 5346382"/>
                    <a:gd name="connsiteX5" fmla="*/ 220980 w 297180"/>
                    <a:gd name="connsiteY5" fmla="*/ 0 h 5346382"/>
                    <a:gd name="connsiteX0" fmla="*/ 220980 w 278919"/>
                    <a:gd name="connsiteY0" fmla="*/ 0 h 5346382"/>
                    <a:gd name="connsiteX1" fmla="*/ 0 w 278919"/>
                    <a:gd name="connsiteY1" fmla="*/ 0 h 5346382"/>
                    <a:gd name="connsiteX2" fmla="*/ 15240 w 278919"/>
                    <a:gd name="connsiteY2" fmla="*/ 5341620 h 5346382"/>
                    <a:gd name="connsiteX3" fmla="*/ 278919 w 278919"/>
                    <a:gd name="connsiteY3" fmla="*/ 5346382 h 5346382"/>
                    <a:gd name="connsiteX4" fmla="*/ 220980 w 278919"/>
                    <a:gd name="connsiteY4" fmla="*/ 0 h 5346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19" h="5346382">
                      <a:moveTo>
                        <a:pt x="220980" y="0"/>
                      </a:moveTo>
                      <a:lnTo>
                        <a:pt x="0" y="0"/>
                      </a:lnTo>
                      <a:lnTo>
                        <a:pt x="15240" y="5341620"/>
                      </a:lnTo>
                      <a:lnTo>
                        <a:pt x="278919" y="5346382"/>
                      </a:lnTo>
                      <a:lnTo>
                        <a:pt x="22098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0" name="Freihandform 2364">
                  <a:extLst>
                    <a:ext uri="{FF2B5EF4-FFF2-40B4-BE49-F238E27FC236}">
                      <a16:creationId xmlns:a16="http://schemas.microsoft.com/office/drawing/2014/main" xmlns="" id="{A525043B-6AA2-468A-BB4A-467A1FEEC34D}"/>
                    </a:ext>
                  </a:extLst>
                </p:cNvPr>
                <p:cNvSpPr/>
                <p:nvPr/>
              </p:nvSpPr>
              <p:spPr bwMode="gray">
                <a:xfrm>
                  <a:off x="6202682" y="259083"/>
                  <a:ext cx="297178" cy="534162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 h="5341620">
                      <a:moveTo>
                        <a:pt x="220980" y="0"/>
                      </a:moveTo>
                      <a:lnTo>
                        <a:pt x="0" y="0"/>
                      </a:lnTo>
                      <a:lnTo>
                        <a:pt x="15240" y="5341620"/>
                      </a:lnTo>
                      <a:lnTo>
                        <a:pt x="167640" y="5341620"/>
                      </a:lnTo>
                      <a:lnTo>
                        <a:pt x="182880" y="4770120"/>
                      </a:lnTo>
                      <a:lnTo>
                        <a:pt x="297180" y="4732020"/>
                      </a:lnTo>
                      <a:lnTo>
                        <a:pt x="220980" y="0"/>
                      </a:lnTo>
                      <a:close/>
                    </a:path>
                  </a:pathLst>
                </a:custGeom>
                <a:gradFill flip="none" rotWithShape="1">
                  <a:gsLst>
                    <a:gs pos="0">
                      <a:srgbClr val="969696"/>
                    </a:gs>
                    <a:gs pos="50000">
                      <a:schemeClr val="tx1">
                        <a:lumMod val="65000"/>
                        <a:lumOff val="35000"/>
                      </a:schemeClr>
                    </a:gs>
                  </a:gsLst>
                  <a:lin ang="54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1" name="Rechteck 2365">
                  <a:extLst>
                    <a:ext uri="{FF2B5EF4-FFF2-40B4-BE49-F238E27FC236}">
                      <a16:creationId xmlns:a16="http://schemas.microsoft.com/office/drawing/2014/main" xmlns="" id="{721B0EB4-B990-4FE9-BA8E-B49126EB0DCD}"/>
                    </a:ext>
                  </a:extLst>
                </p:cNvPr>
                <p:cNvSpPr/>
                <p:nvPr/>
              </p:nvSpPr>
              <p:spPr bwMode="gray">
                <a:xfrm>
                  <a:off x="6416040" y="228598"/>
                  <a:ext cx="160021" cy="4770121"/>
                </a:xfrm>
                <a:prstGeom prst="rect">
                  <a:avLst/>
                </a:prstGeom>
                <a:solidFill>
                  <a:srgbClr val="BEC32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2" name="Freihandform 2366">
                  <a:extLst>
                    <a:ext uri="{FF2B5EF4-FFF2-40B4-BE49-F238E27FC236}">
                      <a16:creationId xmlns:a16="http://schemas.microsoft.com/office/drawing/2014/main" xmlns="" id="{3865FBA4-3C05-441C-AFA7-77E2B0C42DEF}"/>
                    </a:ext>
                  </a:extLst>
                </p:cNvPr>
                <p:cNvSpPr/>
                <p:nvPr/>
              </p:nvSpPr>
              <p:spPr bwMode="gray">
                <a:xfrm>
                  <a:off x="7928610" y="167641"/>
                  <a:ext cx="577215" cy="5509263"/>
                </a:xfrm>
                <a:custGeom>
                  <a:avLst/>
                  <a:gdLst>
                    <a:gd name="connsiteX0" fmla="*/ 0 w 561975"/>
                    <a:gd name="connsiteY0" fmla="*/ 0 h 5486400"/>
                    <a:gd name="connsiteX1" fmla="*/ 9525 w 561975"/>
                    <a:gd name="connsiteY1" fmla="*/ 5486400 h 5486400"/>
                    <a:gd name="connsiteX2" fmla="*/ 561975 w 561975"/>
                    <a:gd name="connsiteY2" fmla="*/ 4733925 h 5486400"/>
                    <a:gd name="connsiteX3" fmla="*/ 552450 w 561975"/>
                    <a:gd name="connsiteY3" fmla="*/ 590550 h 5486400"/>
                    <a:gd name="connsiteX4" fmla="*/ 0 w 561975"/>
                    <a:gd name="connsiteY4" fmla="*/ 0 h 5486400"/>
                    <a:gd name="connsiteX0" fmla="*/ 0 w 577215"/>
                    <a:gd name="connsiteY0" fmla="*/ 0 h 5509260"/>
                    <a:gd name="connsiteX1" fmla="*/ 24765 w 577215"/>
                    <a:gd name="connsiteY1" fmla="*/ 5509260 h 5509260"/>
                    <a:gd name="connsiteX2" fmla="*/ 577215 w 577215"/>
                    <a:gd name="connsiteY2" fmla="*/ 4756785 h 5509260"/>
                    <a:gd name="connsiteX3" fmla="*/ 567690 w 577215"/>
                    <a:gd name="connsiteY3" fmla="*/ 613410 h 5509260"/>
                    <a:gd name="connsiteX4" fmla="*/ 0 w 577215"/>
                    <a:gd name="connsiteY4" fmla="*/ 0 h 5509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215" h="5509260">
                      <a:moveTo>
                        <a:pt x="0" y="0"/>
                      </a:moveTo>
                      <a:lnTo>
                        <a:pt x="24765" y="5509260"/>
                      </a:lnTo>
                      <a:lnTo>
                        <a:pt x="577215" y="4756785"/>
                      </a:lnTo>
                      <a:lnTo>
                        <a:pt x="567690" y="613410"/>
                      </a:lnTo>
                      <a:lnTo>
                        <a:pt x="0" y="0"/>
                      </a:ln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3" name="Freihandform 2367">
                  <a:extLst>
                    <a:ext uri="{FF2B5EF4-FFF2-40B4-BE49-F238E27FC236}">
                      <a16:creationId xmlns:a16="http://schemas.microsoft.com/office/drawing/2014/main" xmlns="" id="{D4983C75-C256-4EDC-A19B-EB1F0A537044}"/>
                    </a:ext>
                  </a:extLst>
                </p:cNvPr>
                <p:cNvSpPr/>
                <p:nvPr/>
              </p:nvSpPr>
              <p:spPr bwMode="gray">
                <a:xfrm>
                  <a:off x="6720842" y="173989"/>
                  <a:ext cx="1242058" cy="5510528"/>
                </a:xfrm>
                <a:custGeom>
                  <a:avLst/>
                  <a:gdLst>
                    <a:gd name="connsiteX0" fmla="*/ 1196340 w 1242060"/>
                    <a:gd name="connsiteY0" fmla="*/ 0 h 5516880"/>
                    <a:gd name="connsiteX1" fmla="*/ 0 w 1242060"/>
                    <a:gd name="connsiteY1" fmla="*/ 106680 h 5516880"/>
                    <a:gd name="connsiteX2" fmla="*/ 121920 w 1242060"/>
                    <a:gd name="connsiteY2" fmla="*/ 5387340 h 5516880"/>
                    <a:gd name="connsiteX3" fmla="*/ 1242060 w 1242060"/>
                    <a:gd name="connsiteY3" fmla="*/ 5516880 h 5516880"/>
                    <a:gd name="connsiteX4" fmla="*/ 1196340 w 1242060"/>
                    <a:gd name="connsiteY4" fmla="*/ 0 h 5516880"/>
                    <a:gd name="connsiteX0" fmla="*/ 1209040 w 1242060"/>
                    <a:gd name="connsiteY0" fmla="*/ 0 h 5510530"/>
                    <a:gd name="connsiteX1" fmla="*/ 0 w 1242060"/>
                    <a:gd name="connsiteY1" fmla="*/ 100330 h 5510530"/>
                    <a:gd name="connsiteX2" fmla="*/ 121920 w 1242060"/>
                    <a:gd name="connsiteY2" fmla="*/ 5380990 h 5510530"/>
                    <a:gd name="connsiteX3" fmla="*/ 1242060 w 1242060"/>
                    <a:gd name="connsiteY3" fmla="*/ 5510530 h 5510530"/>
                    <a:gd name="connsiteX4" fmla="*/ 1209040 w 1242060"/>
                    <a:gd name="connsiteY4" fmla="*/ 0 h 5510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2060" h="5510530">
                      <a:moveTo>
                        <a:pt x="1209040" y="0"/>
                      </a:moveTo>
                      <a:lnTo>
                        <a:pt x="0" y="100330"/>
                      </a:lnTo>
                      <a:lnTo>
                        <a:pt x="121920" y="5380990"/>
                      </a:lnTo>
                      <a:lnTo>
                        <a:pt x="1242060" y="5510530"/>
                      </a:lnTo>
                      <a:lnTo>
                        <a:pt x="120904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4" name="Freihandform 2368">
                  <a:extLst>
                    <a:ext uri="{FF2B5EF4-FFF2-40B4-BE49-F238E27FC236}">
                      <a16:creationId xmlns:a16="http://schemas.microsoft.com/office/drawing/2014/main" xmlns="" id="{32250908-51DE-49A8-A1BF-56941888A4B6}"/>
                    </a:ext>
                  </a:extLst>
                </p:cNvPr>
                <p:cNvSpPr/>
                <p:nvPr/>
              </p:nvSpPr>
              <p:spPr bwMode="gray">
                <a:xfrm>
                  <a:off x="7519990" y="126206"/>
                  <a:ext cx="73819" cy="197642"/>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197644">
                      <a:moveTo>
                        <a:pt x="0" y="0"/>
                      </a:moveTo>
                      <a:lnTo>
                        <a:pt x="73818" y="71438"/>
                      </a:lnTo>
                      <a:lnTo>
                        <a:pt x="73818" y="197644"/>
                      </a:lnTo>
                      <a:lnTo>
                        <a:pt x="0" y="166688"/>
                      </a:lnTo>
                      <a:cubicBezTo>
                        <a:pt x="794" y="114300"/>
                        <a:pt x="1587" y="61913"/>
                        <a:pt x="0" y="0"/>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5" name="Freihandform 2369">
                  <a:extLst>
                    <a:ext uri="{FF2B5EF4-FFF2-40B4-BE49-F238E27FC236}">
                      <a16:creationId xmlns:a16="http://schemas.microsoft.com/office/drawing/2014/main" xmlns="" id="{424965B0-406B-4517-A564-FFCB0C02EFE0}"/>
                    </a:ext>
                  </a:extLst>
                </p:cNvPr>
                <p:cNvSpPr/>
                <p:nvPr/>
              </p:nvSpPr>
              <p:spPr bwMode="gray">
                <a:xfrm>
                  <a:off x="7517604" y="288131"/>
                  <a:ext cx="80963"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Lst>
                  <a:ahLst/>
                  <a:cxnLst>
                    <a:cxn ang="0">
                      <a:pos x="connsiteX0" y="connsiteY0"/>
                    </a:cxn>
                    <a:cxn ang="0">
                      <a:pos x="connsiteX1" y="connsiteY1"/>
                    </a:cxn>
                    <a:cxn ang="0">
                      <a:pos x="connsiteX2" y="connsiteY2"/>
                    </a:cxn>
                    <a:cxn ang="0">
                      <a:pos x="connsiteX3" y="connsiteY3"/>
                    </a:cxn>
                  </a:cxnLst>
                  <a:rect l="l" t="t" r="r" b="b"/>
                  <a:pathLst>
                    <a:path w="80963" h="90488">
                      <a:moveTo>
                        <a:pt x="2382" y="0"/>
                      </a:moveTo>
                      <a:lnTo>
                        <a:pt x="80963" y="40482"/>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6" name="Freihandform 2370">
                  <a:extLst>
                    <a:ext uri="{FF2B5EF4-FFF2-40B4-BE49-F238E27FC236}">
                      <a16:creationId xmlns:a16="http://schemas.microsoft.com/office/drawing/2014/main" xmlns="" id="{5BFA1CEE-EDE0-4773-A72B-A842019A4758}"/>
                    </a:ext>
                  </a:extLst>
                </p:cNvPr>
                <p:cNvSpPr/>
                <p:nvPr/>
              </p:nvSpPr>
              <p:spPr bwMode="gray">
                <a:xfrm>
                  <a:off x="7529511" y="5514979"/>
                  <a:ext cx="64293" cy="233360"/>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 name="connsiteX0" fmla="*/ 0 w 73818"/>
                    <a:gd name="connsiteY0" fmla="*/ 66674 h 264318"/>
                    <a:gd name="connsiteX1" fmla="*/ 64293 w 73818"/>
                    <a:gd name="connsiteY1" fmla="*/ 0 h 264318"/>
                    <a:gd name="connsiteX2" fmla="*/ 73818 w 73818"/>
                    <a:gd name="connsiteY2" fmla="*/ 264318 h 264318"/>
                    <a:gd name="connsiteX3" fmla="*/ 0 w 73818"/>
                    <a:gd name="connsiteY3" fmla="*/ 233362 h 264318"/>
                    <a:gd name="connsiteX4" fmla="*/ 0 w 73818"/>
                    <a:gd name="connsiteY4" fmla="*/ 66674 h 264318"/>
                    <a:gd name="connsiteX0" fmla="*/ 0 w 64293"/>
                    <a:gd name="connsiteY0" fmla="*/ 66674 h 233362"/>
                    <a:gd name="connsiteX1" fmla="*/ 64293 w 64293"/>
                    <a:gd name="connsiteY1" fmla="*/ 0 h 233362"/>
                    <a:gd name="connsiteX2" fmla="*/ 64293 w 64293"/>
                    <a:gd name="connsiteY2" fmla="*/ 159543 h 233362"/>
                    <a:gd name="connsiteX3" fmla="*/ 0 w 64293"/>
                    <a:gd name="connsiteY3" fmla="*/ 233362 h 233362"/>
                    <a:gd name="connsiteX4" fmla="*/ 0 w 64293"/>
                    <a:gd name="connsiteY4" fmla="*/ 66674 h 233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233362">
                      <a:moveTo>
                        <a:pt x="0" y="66674"/>
                      </a:moveTo>
                      <a:lnTo>
                        <a:pt x="64293" y="0"/>
                      </a:lnTo>
                      <a:lnTo>
                        <a:pt x="64293" y="159543"/>
                      </a:lnTo>
                      <a:lnTo>
                        <a:pt x="0" y="233362"/>
                      </a:lnTo>
                      <a:cubicBezTo>
                        <a:pt x="794" y="180974"/>
                        <a:pt x="1587" y="128587"/>
                        <a:pt x="0" y="66674"/>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7" name="Freihandform 2371">
                  <a:extLst>
                    <a:ext uri="{FF2B5EF4-FFF2-40B4-BE49-F238E27FC236}">
                      <a16:creationId xmlns:a16="http://schemas.microsoft.com/office/drawing/2014/main" xmlns="" id="{916BB44B-8311-4902-957F-728F9F194B58}"/>
                    </a:ext>
                  </a:extLst>
                </p:cNvPr>
                <p:cNvSpPr/>
                <p:nvPr/>
              </p:nvSpPr>
              <p:spPr bwMode="gray">
                <a:xfrm>
                  <a:off x="7527129" y="5503071"/>
                  <a:ext cx="73819"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 name="connsiteX0" fmla="*/ 2382 w 64294"/>
                    <a:gd name="connsiteY0" fmla="*/ 0 h 90488"/>
                    <a:gd name="connsiteX1" fmla="*/ 64294 w 64294"/>
                    <a:gd name="connsiteY1" fmla="*/ 16669 h 90488"/>
                    <a:gd name="connsiteX2" fmla="*/ 0 w 64294"/>
                    <a:gd name="connsiteY2" fmla="*/ 90488 h 90488"/>
                    <a:gd name="connsiteX3" fmla="*/ 2382 w 64294"/>
                    <a:gd name="connsiteY3" fmla="*/ 0 h 90488"/>
                    <a:gd name="connsiteX0" fmla="*/ 2382 w 73819"/>
                    <a:gd name="connsiteY0" fmla="*/ 0 h 90488"/>
                    <a:gd name="connsiteX1" fmla="*/ 73819 w 73819"/>
                    <a:gd name="connsiteY1" fmla="*/ 16669 h 90488"/>
                    <a:gd name="connsiteX2" fmla="*/ 0 w 73819"/>
                    <a:gd name="connsiteY2" fmla="*/ 90488 h 90488"/>
                    <a:gd name="connsiteX3" fmla="*/ 2382 w 73819"/>
                    <a:gd name="connsiteY3" fmla="*/ 0 h 90488"/>
                  </a:gdLst>
                  <a:ahLst/>
                  <a:cxnLst>
                    <a:cxn ang="0">
                      <a:pos x="connsiteX0" y="connsiteY0"/>
                    </a:cxn>
                    <a:cxn ang="0">
                      <a:pos x="connsiteX1" y="connsiteY1"/>
                    </a:cxn>
                    <a:cxn ang="0">
                      <a:pos x="connsiteX2" y="connsiteY2"/>
                    </a:cxn>
                    <a:cxn ang="0">
                      <a:pos x="connsiteX3" y="connsiteY3"/>
                    </a:cxn>
                  </a:cxnLst>
                  <a:rect l="l" t="t" r="r" b="b"/>
                  <a:pathLst>
                    <a:path w="73819" h="90488">
                      <a:moveTo>
                        <a:pt x="2382" y="0"/>
                      </a:moveTo>
                      <a:lnTo>
                        <a:pt x="73819" y="16669"/>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8" name="Rechteck 2372">
                  <a:extLst>
                    <a:ext uri="{FF2B5EF4-FFF2-40B4-BE49-F238E27FC236}">
                      <a16:creationId xmlns:a16="http://schemas.microsoft.com/office/drawing/2014/main" xmlns="" id="{5C5D3BD3-87CE-482D-A9DA-F448CD95A675}"/>
                    </a:ext>
                  </a:extLst>
                </p:cNvPr>
                <p:cNvSpPr/>
                <p:nvPr/>
              </p:nvSpPr>
              <p:spPr bwMode="gray">
                <a:xfrm>
                  <a:off x="7516368" y="402335"/>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29" name="Rechteck 2373">
                  <a:extLst>
                    <a:ext uri="{FF2B5EF4-FFF2-40B4-BE49-F238E27FC236}">
                      <a16:creationId xmlns:a16="http://schemas.microsoft.com/office/drawing/2014/main" xmlns="" id="{47AEBB71-0D00-4F39-9FE6-A580C55C8765}"/>
                    </a:ext>
                  </a:extLst>
                </p:cNvPr>
                <p:cNvSpPr/>
                <p:nvPr/>
              </p:nvSpPr>
              <p:spPr bwMode="gray">
                <a:xfrm>
                  <a:off x="7516368" y="3831338"/>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30" name="Freihandform 2374">
                  <a:extLst>
                    <a:ext uri="{FF2B5EF4-FFF2-40B4-BE49-F238E27FC236}">
                      <a16:creationId xmlns:a16="http://schemas.microsoft.com/office/drawing/2014/main" xmlns="" id="{36C05FB2-E2C7-45BA-9A6F-EEB6B365ADEB}"/>
                    </a:ext>
                  </a:extLst>
                </p:cNvPr>
                <p:cNvSpPr/>
                <p:nvPr/>
              </p:nvSpPr>
              <p:spPr bwMode="gray">
                <a:xfrm>
                  <a:off x="6268401" y="129537"/>
                  <a:ext cx="1264922" cy="5615942"/>
                </a:xfrm>
                <a:custGeom>
                  <a:avLst/>
                  <a:gdLst>
                    <a:gd name="connsiteX0" fmla="*/ 182880 w 1264920"/>
                    <a:gd name="connsiteY0" fmla="*/ 60960 h 5615940"/>
                    <a:gd name="connsiteX1" fmla="*/ 190500 w 1264920"/>
                    <a:gd name="connsiteY1" fmla="*/ 4777740 h 5615940"/>
                    <a:gd name="connsiteX2" fmla="*/ 7620 w 1264920"/>
                    <a:gd name="connsiteY2" fmla="*/ 4899660 h 5615940"/>
                    <a:gd name="connsiteX3" fmla="*/ 0 w 1264920"/>
                    <a:gd name="connsiteY3" fmla="*/ 5509260 h 5615940"/>
                    <a:gd name="connsiteX4" fmla="*/ 1264920 w 1264920"/>
                    <a:gd name="connsiteY4" fmla="*/ 5615940 h 5615940"/>
                    <a:gd name="connsiteX5" fmla="*/ 1257300 w 1264920"/>
                    <a:gd name="connsiteY5" fmla="*/ 0 h 5615940"/>
                    <a:gd name="connsiteX6" fmla="*/ 182880 w 1264920"/>
                    <a:gd name="connsiteY6" fmla="*/ 60960 h 5615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920" h="5615940">
                      <a:moveTo>
                        <a:pt x="182880" y="60960"/>
                      </a:moveTo>
                      <a:lnTo>
                        <a:pt x="190500" y="4777740"/>
                      </a:lnTo>
                      <a:lnTo>
                        <a:pt x="7620" y="4899660"/>
                      </a:lnTo>
                      <a:lnTo>
                        <a:pt x="0" y="5509260"/>
                      </a:lnTo>
                      <a:lnTo>
                        <a:pt x="1264920" y="5615940"/>
                      </a:lnTo>
                      <a:lnTo>
                        <a:pt x="1257300" y="0"/>
                      </a:lnTo>
                      <a:lnTo>
                        <a:pt x="182880" y="60960"/>
                      </a:lnTo>
                      <a:close/>
                    </a:path>
                  </a:pathLst>
                </a:custGeom>
                <a:gradFill flip="none" rotWithShape="1">
                  <a:gsLst>
                    <a:gs pos="0">
                      <a:schemeClr val="tx2">
                        <a:lumMod val="50000"/>
                        <a:lumOff val="50000"/>
                      </a:schemeClr>
                    </a:gs>
                    <a:gs pos="50000">
                      <a:schemeClr val="tx1">
                        <a:lumMod val="85000"/>
                        <a:lumOff val="15000"/>
                      </a:schemeClr>
                    </a:gs>
                  </a:gsLst>
                  <a:path path="circle">
                    <a:fillToRect l="50000" t="50000" r="50000" b="50000"/>
                  </a:path>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grpSp>
        </p:grpSp>
        <p:grpSp>
          <p:nvGrpSpPr>
            <p:cNvPr id="1707" name="Gruppo 1706">
              <a:extLst>
                <a:ext uri="{FF2B5EF4-FFF2-40B4-BE49-F238E27FC236}">
                  <a16:creationId xmlns:a16="http://schemas.microsoft.com/office/drawing/2014/main" xmlns="" id="{17ACF073-B66A-494C-8937-52D0CD951651}"/>
                </a:ext>
              </a:extLst>
            </p:cNvPr>
            <p:cNvGrpSpPr/>
            <p:nvPr/>
          </p:nvGrpSpPr>
          <p:grpSpPr>
            <a:xfrm>
              <a:off x="3335512" y="2096568"/>
              <a:ext cx="176156" cy="815543"/>
              <a:chOff x="3335512" y="2096568"/>
              <a:chExt cx="176156" cy="815543"/>
            </a:xfrm>
          </p:grpSpPr>
          <p:cxnSp>
            <p:nvCxnSpPr>
              <p:cNvPr id="1708" name="Connettore 1 1238">
                <a:extLst>
                  <a:ext uri="{FF2B5EF4-FFF2-40B4-BE49-F238E27FC236}">
                    <a16:creationId xmlns:a16="http://schemas.microsoft.com/office/drawing/2014/main" xmlns="" id="{74A740AB-5559-4E5C-B471-61A25A4EC472}"/>
                  </a:ext>
                </a:extLst>
              </p:cNvPr>
              <p:cNvCxnSpPr>
                <a:cxnSpLocks/>
              </p:cNvCxnSpPr>
              <p:nvPr/>
            </p:nvCxnSpPr>
            <p:spPr bwMode="auto">
              <a:xfrm>
                <a:off x="3423590" y="2096568"/>
                <a:ext cx="0" cy="815543"/>
              </a:xfrm>
              <a:prstGeom prst="line">
                <a:avLst/>
              </a:prstGeom>
              <a:solidFill>
                <a:schemeClr val="tx2"/>
              </a:solidFill>
              <a:ln w="28575"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709" name="Gruppo 1708">
                <a:extLst>
                  <a:ext uri="{FF2B5EF4-FFF2-40B4-BE49-F238E27FC236}">
                    <a16:creationId xmlns:a16="http://schemas.microsoft.com/office/drawing/2014/main" xmlns="" id="{374120C2-B3BA-41DC-8654-CE713527B93D}"/>
                  </a:ext>
                </a:extLst>
              </p:cNvPr>
              <p:cNvGrpSpPr/>
              <p:nvPr/>
            </p:nvGrpSpPr>
            <p:grpSpPr>
              <a:xfrm>
                <a:off x="3335512" y="2096852"/>
                <a:ext cx="176156" cy="140152"/>
                <a:chOff x="8174322" y="588548"/>
                <a:chExt cx="176156" cy="140152"/>
              </a:xfrm>
            </p:grpSpPr>
            <p:cxnSp>
              <p:nvCxnSpPr>
                <p:cNvPr id="1710" name="Gerade Verbindung 264">
                  <a:extLst>
                    <a:ext uri="{FF2B5EF4-FFF2-40B4-BE49-F238E27FC236}">
                      <a16:creationId xmlns:a16="http://schemas.microsoft.com/office/drawing/2014/main" xmlns="" id="{A31B82E3-C0E7-43DE-84A1-651E5458F1F8}"/>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11" name="Gerade Verbindung 264">
                  <a:extLst>
                    <a:ext uri="{FF2B5EF4-FFF2-40B4-BE49-F238E27FC236}">
                      <a16:creationId xmlns:a16="http://schemas.microsoft.com/office/drawing/2014/main" xmlns="" id="{B896421B-0EE5-4A9B-A3A6-07524E4C5D27}"/>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grpSp>
        <p:nvGrpSpPr>
          <p:cNvPr id="1756" name="Gruppo 1755">
            <a:extLst>
              <a:ext uri="{FF2B5EF4-FFF2-40B4-BE49-F238E27FC236}">
                <a16:creationId xmlns:a16="http://schemas.microsoft.com/office/drawing/2014/main" xmlns="" id="{970979E1-D00A-4ADC-A8AD-1984F41C2694}"/>
              </a:ext>
            </a:extLst>
          </p:cNvPr>
          <p:cNvGrpSpPr/>
          <p:nvPr/>
        </p:nvGrpSpPr>
        <p:grpSpPr>
          <a:xfrm>
            <a:off x="4404694" y="4226860"/>
            <a:ext cx="4311655" cy="981709"/>
            <a:chOff x="4659015" y="3995669"/>
            <a:chExt cx="4313901" cy="982220"/>
          </a:xfrm>
        </p:grpSpPr>
        <p:sp>
          <p:nvSpPr>
            <p:cNvPr id="1757" name="Rettangolo 1756">
              <a:extLst>
                <a:ext uri="{FF2B5EF4-FFF2-40B4-BE49-F238E27FC236}">
                  <a16:creationId xmlns:a16="http://schemas.microsoft.com/office/drawing/2014/main" xmlns="" id="{4E70487D-6848-454A-A4D3-1577998687DE}"/>
                </a:ext>
              </a:extLst>
            </p:cNvPr>
            <p:cNvSpPr/>
            <p:nvPr/>
          </p:nvSpPr>
          <p:spPr bwMode="auto">
            <a:xfrm>
              <a:off x="4659015" y="3995669"/>
              <a:ext cx="4247989" cy="917427"/>
            </a:xfrm>
            <a:prstGeom prst="rect">
              <a:avLst/>
            </a:prstGeom>
            <a:solidFill>
              <a:schemeClr val="accent5">
                <a:lumMod val="20000"/>
                <a:lumOff val="80000"/>
              </a:schemeClr>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758" name="Gruppieren 982">
              <a:extLst>
                <a:ext uri="{FF2B5EF4-FFF2-40B4-BE49-F238E27FC236}">
                  <a16:creationId xmlns:a16="http://schemas.microsoft.com/office/drawing/2014/main" xmlns="" id="{4C3C1E47-D1A6-4DFE-8EF0-8CA5862058B1}"/>
                </a:ext>
              </a:extLst>
            </p:cNvPr>
            <p:cNvGrpSpPr/>
            <p:nvPr/>
          </p:nvGrpSpPr>
          <p:grpSpPr bwMode="gray">
            <a:xfrm>
              <a:off x="5300508" y="4046653"/>
              <a:ext cx="681947" cy="450371"/>
              <a:chOff x="7394530" y="2412518"/>
              <a:chExt cx="1041195" cy="651822"/>
            </a:xfrm>
          </p:grpSpPr>
          <p:grpSp>
            <p:nvGrpSpPr>
              <p:cNvPr id="1786" name="Gruppieren 983">
                <a:extLst>
                  <a:ext uri="{FF2B5EF4-FFF2-40B4-BE49-F238E27FC236}">
                    <a16:creationId xmlns:a16="http://schemas.microsoft.com/office/drawing/2014/main" xmlns="" id="{D275D0D5-0DD6-4A5D-872E-D25C5A559285}"/>
                  </a:ext>
                </a:extLst>
              </p:cNvPr>
              <p:cNvGrpSpPr/>
              <p:nvPr/>
            </p:nvGrpSpPr>
            <p:grpSpPr bwMode="gray">
              <a:xfrm>
                <a:off x="7776171" y="2412518"/>
                <a:ext cx="659554" cy="428932"/>
                <a:chOff x="6222545" y="5181304"/>
                <a:chExt cx="508589" cy="330754"/>
              </a:xfrm>
            </p:grpSpPr>
            <p:grpSp>
              <p:nvGrpSpPr>
                <p:cNvPr id="1798" name="Gruppieren 995">
                  <a:extLst>
                    <a:ext uri="{FF2B5EF4-FFF2-40B4-BE49-F238E27FC236}">
                      <a16:creationId xmlns:a16="http://schemas.microsoft.com/office/drawing/2014/main" xmlns="" id="{7AC6505A-947D-4075-9076-5CF4E4F117BF}"/>
                    </a:ext>
                  </a:extLst>
                </p:cNvPr>
                <p:cNvGrpSpPr/>
                <p:nvPr/>
              </p:nvGrpSpPr>
              <p:grpSpPr bwMode="gray">
                <a:xfrm>
                  <a:off x="6222545" y="5181304"/>
                  <a:ext cx="508589" cy="330754"/>
                  <a:chOff x="6222545" y="5181304"/>
                  <a:chExt cx="508589" cy="330754"/>
                </a:xfrm>
              </p:grpSpPr>
              <p:sp>
                <p:nvSpPr>
                  <p:cNvPr id="1800" name="Rectangle 529">
                    <a:extLst>
                      <a:ext uri="{FF2B5EF4-FFF2-40B4-BE49-F238E27FC236}">
                        <a16:creationId xmlns:a16="http://schemas.microsoft.com/office/drawing/2014/main" xmlns="" id="{3A5ECF9E-F691-455B-A494-0FAEDDD2AC7C}"/>
                      </a:ext>
                    </a:extLst>
                  </p:cNvPr>
                  <p:cNvSpPr>
                    <a:spLocks noChangeArrowheads="1"/>
                  </p:cNvSpPr>
                  <p:nvPr/>
                </p:nvSpPr>
                <p:spPr bwMode="gray">
                  <a:xfrm>
                    <a:off x="6292021" y="5181304"/>
                    <a:ext cx="369639" cy="206555"/>
                  </a:xfrm>
                  <a:prstGeom prst="rect">
                    <a:avLst/>
                  </a:prstGeom>
                  <a:solidFill>
                    <a:srgbClr val="000000"/>
                  </a:solidFill>
                  <a:ln w="15875" algn="ctr">
                    <a:solidFill>
                      <a:srgbClr val="000000"/>
                    </a:solidFill>
                    <a:miter lim="800000"/>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nvGrpSpPr>
                  <p:cNvPr id="1801" name="Group 537">
                    <a:extLst>
                      <a:ext uri="{FF2B5EF4-FFF2-40B4-BE49-F238E27FC236}">
                        <a16:creationId xmlns:a16="http://schemas.microsoft.com/office/drawing/2014/main" xmlns="" id="{516B8B6D-F7C6-470A-B8BA-7699885F18EE}"/>
                      </a:ext>
                    </a:extLst>
                  </p:cNvPr>
                  <p:cNvGrpSpPr>
                    <a:grpSpLocks/>
                  </p:cNvGrpSpPr>
                  <p:nvPr/>
                </p:nvGrpSpPr>
                <p:grpSpPr bwMode="gray">
                  <a:xfrm>
                    <a:off x="6222545" y="5418127"/>
                    <a:ext cx="508589" cy="93931"/>
                    <a:chOff x="408" y="2150"/>
                    <a:chExt cx="1789" cy="407"/>
                  </a:xfrm>
                </p:grpSpPr>
                <p:sp>
                  <p:nvSpPr>
                    <p:cNvPr id="1802" name="Freeform 538">
                      <a:extLst>
                        <a:ext uri="{FF2B5EF4-FFF2-40B4-BE49-F238E27FC236}">
                          <a16:creationId xmlns:a16="http://schemas.microsoft.com/office/drawing/2014/main" xmlns="" id="{24B263B6-B069-4F33-8BC0-02D055327116}"/>
                        </a:ext>
                      </a:extLst>
                    </p:cNvPr>
                    <p:cNvSpPr>
                      <a:spLocks/>
                    </p:cNvSpPr>
                    <p:nvPr/>
                  </p:nvSpPr>
                  <p:spPr bwMode="gray">
                    <a:xfrm>
                      <a:off x="408" y="2150"/>
                      <a:ext cx="1789" cy="298"/>
                    </a:xfrm>
                    <a:custGeom>
                      <a:avLst/>
                      <a:gdLst>
                        <a:gd name="T0" fmla="*/ 0 w 5244"/>
                        <a:gd name="T1" fmla="*/ 876 h 876"/>
                        <a:gd name="T2" fmla="*/ 5244 w 5244"/>
                        <a:gd name="T3" fmla="*/ 876 h 876"/>
                        <a:gd name="T4" fmla="*/ 4446 w 5244"/>
                        <a:gd name="T5" fmla="*/ 0 h 876"/>
                        <a:gd name="T6" fmla="*/ 816 w 5244"/>
                        <a:gd name="T7" fmla="*/ 0 h 876"/>
                        <a:gd name="T8" fmla="*/ 0 w 5244"/>
                        <a:gd name="T9" fmla="*/ 876 h 876"/>
                        <a:gd name="T10" fmla="*/ 0 60000 65536"/>
                        <a:gd name="T11" fmla="*/ 0 60000 65536"/>
                        <a:gd name="T12" fmla="*/ 0 60000 65536"/>
                        <a:gd name="T13" fmla="*/ 0 60000 65536"/>
                        <a:gd name="T14" fmla="*/ 0 60000 65536"/>
                        <a:gd name="T15" fmla="*/ 0 w 5244"/>
                        <a:gd name="T16" fmla="*/ 0 h 876"/>
                        <a:gd name="T17" fmla="*/ 5244 w 5244"/>
                        <a:gd name="T18" fmla="*/ 876 h 876"/>
                      </a:gdLst>
                      <a:ahLst/>
                      <a:cxnLst>
                        <a:cxn ang="T10">
                          <a:pos x="T0" y="T1"/>
                        </a:cxn>
                        <a:cxn ang="T11">
                          <a:pos x="T2" y="T3"/>
                        </a:cxn>
                        <a:cxn ang="T12">
                          <a:pos x="T4" y="T5"/>
                        </a:cxn>
                        <a:cxn ang="T13">
                          <a:pos x="T6" y="T7"/>
                        </a:cxn>
                        <a:cxn ang="T14">
                          <a:pos x="T8" y="T9"/>
                        </a:cxn>
                      </a:cxnLst>
                      <a:rect l="T15" t="T16" r="T17" b="T18"/>
                      <a:pathLst>
                        <a:path w="5244" h="876">
                          <a:moveTo>
                            <a:pt x="0" y="876"/>
                          </a:moveTo>
                          <a:lnTo>
                            <a:pt x="5244" y="876"/>
                          </a:lnTo>
                          <a:lnTo>
                            <a:pt x="4446" y="0"/>
                          </a:lnTo>
                          <a:lnTo>
                            <a:pt x="816" y="0"/>
                          </a:lnTo>
                          <a:lnTo>
                            <a:pt x="0" y="876"/>
                          </a:lnTo>
                          <a:close/>
                        </a:path>
                      </a:pathLst>
                    </a:custGeom>
                    <a:gradFill rotWithShape="1">
                      <a:gsLst>
                        <a:gs pos="0">
                          <a:srgbClr val="292929"/>
                        </a:gs>
                        <a:gs pos="100000">
                          <a:srgbClr val="969696"/>
                        </a:gs>
                      </a:gsLst>
                      <a:lin ang="5400000" scaled="1"/>
                    </a:gradFill>
                    <a:ln w="9525" cap="flat" cmpd="sng">
                      <a:noFill/>
                      <a:prstDash val="solid"/>
                      <a:round/>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803" name="Rectangle 539">
                      <a:extLst>
                        <a:ext uri="{FF2B5EF4-FFF2-40B4-BE49-F238E27FC236}">
                          <a16:creationId xmlns:a16="http://schemas.microsoft.com/office/drawing/2014/main" xmlns="" id="{0AF5AAC8-78EC-405D-9F82-1DEAD53B9D48}"/>
                        </a:ext>
                      </a:extLst>
                    </p:cNvPr>
                    <p:cNvSpPr>
                      <a:spLocks noChangeArrowheads="1"/>
                    </p:cNvSpPr>
                    <p:nvPr/>
                  </p:nvSpPr>
                  <p:spPr bwMode="gray">
                    <a:xfrm>
                      <a:off x="410" y="2451"/>
                      <a:ext cx="1787" cy="106"/>
                    </a:xfrm>
                    <a:prstGeom prst="rect">
                      <a:avLst/>
                    </a:prstGeom>
                    <a:gradFill rotWithShape="1">
                      <a:gsLst>
                        <a:gs pos="0">
                          <a:srgbClr val="292929"/>
                        </a:gs>
                        <a:gs pos="100000">
                          <a:srgbClr val="969696"/>
                        </a:gs>
                      </a:gsLst>
                      <a:lin ang="5400000" scaled="1"/>
                    </a:gradFill>
                    <a:ln w="9525">
                      <a:noFill/>
                      <a:miter lim="800000"/>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804" name="Freeform 540">
                      <a:extLst>
                        <a:ext uri="{FF2B5EF4-FFF2-40B4-BE49-F238E27FC236}">
                          <a16:creationId xmlns:a16="http://schemas.microsoft.com/office/drawing/2014/main" xmlns="" id="{564679C1-203B-436A-B1F3-BC0CAE13EAF7}"/>
                        </a:ext>
                      </a:extLst>
                    </p:cNvPr>
                    <p:cNvSpPr>
                      <a:spLocks/>
                    </p:cNvSpPr>
                    <p:nvPr/>
                  </p:nvSpPr>
                  <p:spPr bwMode="gray">
                    <a:xfrm>
                      <a:off x="903" y="2351"/>
                      <a:ext cx="815" cy="37"/>
                    </a:xfrm>
                    <a:custGeom>
                      <a:avLst/>
                      <a:gdLst>
                        <a:gd name="T0" fmla="*/ 0 w 2388"/>
                        <a:gd name="T1" fmla="*/ 108 h 108"/>
                        <a:gd name="T2" fmla="*/ 2388 w 2388"/>
                        <a:gd name="T3" fmla="*/ 108 h 108"/>
                        <a:gd name="T4" fmla="*/ 2316 w 2388"/>
                        <a:gd name="T5" fmla="*/ 0 h 108"/>
                        <a:gd name="T6" fmla="*/ 64 w 2388"/>
                        <a:gd name="T7" fmla="*/ 0 h 108"/>
                        <a:gd name="T8" fmla="*/ 0 w 2388"/>
                        <a:gd name="T9" fmla="*/ 108 h 108"/>
                        <a:gd name="T10" fmla="*/ 0 60000 65536"/>
                        <a:gd name="T11" fmla="*/ 0 60000 65536"/>
                        <a:gd name="T12" fmla="*/ 0 60000 65536"/>
                        <a:gd name="T13" fmla="*/ 0 60000 65536"/>
                        <a:gd name="T14" fmla="*/ 0 60000 65536"/>
                        <a:gd name="T15" fmla="*/ 0 w 2388"/>
                        <a:gd name="T16" fmla="*/ 0 h 108"/>
                        <a:gd name="T17" fmla="*/ 2388 w 2388"/>
                        <a:gd name="T18" fmla="*/ 108 h 108"/>
                      </a:gdLst>
                      <a:ahLst/>
                      <a:cxnLst>
                        <a:cxn ang="T10">
                          <a:pos x="T0" y="T1"/>
                        </a:cxn>
                        <a:cxn ang="T11">
                          <a:pos x="T2" y="T3"/>
                        </a:cxn>
                        <a:cxn ang="T12">
                          <a:pos x="T4" y="T5"/>
                        </a:cxn>
                        <a:cxn ang="T13">
                          <a:pos x="T6" y="T7"/>
                        </a:cxn>
                        <a:cxn ang="T14">
                          <a:pos x="T8" y="T9"/>
                        </a:cxn>
                      </a:cxnLst>
                      <a:rect l="T15" t="T16" r="T17" b="T18"/>
                      <a:pathLst>
                        <a:path w="2388" h="108">
                          <a:moveTo>
                            <a:pt x="0" y="108"/>
                          </a:moveTo>
                          <a:lnTo>
                            <a:pt x="2388" y="108"/>
                          </a:lnTo>
                          <a:lnTo>
                            <a:pt x="2316" y="0"/>
                          </a:lnTo>
                          <a:lnTo>
                            <a:pt x="64"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805" name="Freeform 541">
                      <a:extLst>
                        <a:ext uri="{FF2B5EF4-FFF2-40B4-BE49-F238E27FC236}">
                          <a16:creationId xmlns:a16="http://schemas.microsoft.com/office/drawing/2014/main" xmlns="" id="{B4AB6944-778A-4FD8-8220-017126B52A22}"/>
                        </a:ext>
                      </a:extLst>
                    </p:cNvPr>
                    <p:cNvSpPr>
                      <a:spLocks/>
                    </p:cNvSpPr>
                    <p:nvPr/>
                  </p:nvSpPr>
                  <p:spPr bwMode="gray">
                    <a:xfrm>
                      <a:off x="566" y="2292"/>
                      <a:ext cx="1484" cy="37"/>
                    </a:xfrm>
                    <a:custGeom>
                      <a:avLst/>
                      <a:gdLst>
                        <a:gd name="T0" fmla="*/ 0 w 4350"/>
                        <a:gd name="T1" fmla="*/ 110 h 111"/>
                        <a:gd name="T2" fmla="*/ 4350 w 4350"/>
                        <a:gd name="T3" fmla="*/ 111 h 111"/>
                        <a:gd name="T4" fmla="*/ 4264 w 4350"/>
                        <a:gd name="T5" fmla="*/ 3 h 111"/>
                        <a:gd name="T6" fmla="*/ 85 w 4350"/>
                        <a:gd name="T7" fmla="*/ 0 h 111"/>
                        <a:gd name="T8" fmla="*/ 0 w 4350"/>
                        <a:gd name="T9" fmla="*/ 110 h 111"/>
                        <a:gd name="T10" fmla="*/ 0 60000 65536"/>
                        <a:gd name="T11" fmla="*/ 0 60000 65536"/>
                        <a:gd name="T12" fmla="*/ 0 60000 65536"/>
                        <a:gd name="T13" fmla="*/ 0 60000 65536"/>
                        <a:gd name="T14" fmla="*/ 0 60000 65536"/>
                        <a:gd name="T15" fmla="*/ 0 w 4350"/>
                        <a:gd name="T16" fmla="*/ 0 h 111"/>
                        <a:gd name="T17" fmla="*/ 4350 w 4350"/>
                        <a:gd name="T18" fmla="*/ 111 h 111"/>
                      </a:gdLst>
                      <a:ahLst/>
                      <a:cxnLst>
                        <a:cxn ang="T10">
                          <a:pos x="T0" y="T1"/>
                        </a:cxn>
                        <a:cxn ang="T11">
                          <a:pos x="T2" y="T3"/>
                        </a:cxn>
                        <a:cxn ang="T12">
                          <a:pos x="T4" y="T5"/>
                        </a:cxn>
                        <a:cxn ang="T13">
                          <a:pos x="T6" y="T7"/>
                        </a:cxn>
                        <a:cxn ang="T14">
                          <a:pos x="T8" y="T9"/>
                        </a:cxn>
                      </a:cxnLst>
                      <a:rect l="T15" t="T16" r="T17" b="T18"/>
                      <a:pathLst>
                        <a:path w="4350" h="111">
                          <a:moveTo>
                            <a:pt x="0" y="110"/>
                          </a:moveTo>
                          <a:lnTo>
                            <a:pt x="4350" y="111"/>
                          </a:lnTo>
                          <a:lnTo>
                            <a:pt x="4264" y="3"/>
                          </a:lnTo>
                          <a:lnTo>
                            <a:pt x="85" y="0"/>
                          </a:lnTo>
                          <a:lnTo>
                            <a:pt x="0" y="110"/>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806" name="Freeform 542">
                      <a:extLst>
                        <a:ext uri="{FF2B5EF4-FFF2-40B4-BE49-F238E27FC236}">
                          <a16:creationId xmlns:a16="http://schemas.microsoft.com/office/drawing/2014/main" xmlns="" id="{938A1B1B-58D6-4B97-9A79-94B675271DC5}"/>
                        </a:ext>
                      </a:extLst>
                    </p:cNvPr>
                    <p:cNvSpPr>
                      <a:spLocks/>
                    </p:cNvSpPr>
                    <p:nvPr/>
                  </p:nvSpPr>
                  <p:spPr bwMode="gray">
                    <a:xfrm>
                      <a:off x="610" y="2237"/>
                      <a:ext cx="1395" cy="37"/>
                    </a:xfrm>
                    <a:custGeom>
                      <a:avLst/>
                      <a:gdLst>
                        <a:gd name="T0" fmla="*/ 0 w 4088"/>
                        <a:gd name="T1" fmla="*/ 109 h 109"/>
                        <a:gd name="T2" fmla="*/ 4088 w 4088"/>
                        <a:gd name="T3" fmla="*/ 109 h 109"/>
                        <a:gd name="T4" fmla="*/ 4001 w 4088"/>
                        <a:gd name="T5" fmla="*/ 1 h 109"/>
                        <a:gd name="T6" fmla="*/ 91 w 4088"/>
                        <a:gd name="T7" fmla="*/ 0 h 109"/>
                        <a:gd name="T8" fmla="*/ 0 w 4088"/>
                        <a:gd name="T9" fmla="*/ 109 h 109"/>
                        <a:gd name="T10" fmla="*/ 0 60000 65536"/>
                        <a:gd name="T11" fmla="*/ 0 60000 65536"/>
                        <a:gd name="T12" fmla="*/ 0 60000 65536"/>
                        <a:gd name="T13" fmla="*/ 0 60000 65536"/>
                        <a:gd name="T14" fmla="*/ 0 60000 65536"/>
                        <a:gd name="T15" fmla="*/ 0 w 4088"/>
                        <a:gd name="T16" fmla="*/ 0 h 109"/>
                        <a:gd name="T17" fmla="*/ 4088 w 4088"/>
                        <a:gd name="T18" fmla="*/ 109 h 109"/>
                      </a:gdLst>
                      <a:ahLst/>
                      <a:cxnLst>
                        <a:cxn ang="T10">
                          <a:pos x="T0" y="T1"/>
                        </a:cxn>
                        <a:cxn ang="T11">
                          <a:pos x="T2" y="T3"/>
                        </a:cxn>
                        <a:cxn ang="T12">
                          <a:pos x="T4" y="T5"/>
                        </a:cxn>
                        <a:cxn ang="T13">
                          <a:pos x="T6" y="T7"/>
                        </a:cxn>
                        <a:cxn ang="T14">
                          <a:pos x="T8" y="T9"/>
                        </a:cxn>
                      </a:cxnLst>
                      <a:rect l="T15" t="T16" r="T17" b="T18"/>
                      <a:pathLst>
                        <a:path w="4088" h="109">
                          <a:moveTo>
                            <a:pt x="0" y="109"/>
                          </a:moveTo>
                          <a:lnTo>
                            <a:pt x="4088" y="109"/>
                          </a:lnTo>
                          <a:lnTo>
                            <a:pt x="4001" y="1"/>
                          </a:lnTo>
                          <a:lnTo>
                            <a:pt x="91" y="0"/>
                          </a:lnTo>
                          <a:lnTo>
                            <a:pt x="0" y="109"/>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807" name="Freeform 543">
                      <a:extLst>
                        <a:ext uri="{FF2B5EF4-FFF2-40B4-BE49-F238E27FC236}">
                          <a16:creationId xmlns:a16="http://schemas.microsoft.com/office/drawing/2014/main" xmlns="" id="{11AD0099-F367-4D56-B62A-5E44259D577B}"/>
                        </a:ext>
                      </a:extLst>
                    </p:cNvPr>
                    <p:cNvSpPr>
                      <a:spLocks/>
                    </p:cNvSpPr>
                    <p:nvPr/>
                  </p:nvSpPr>
                  <p:spPr bwMode="gray">
                    <a:xfrm>
                      <a:off x="661" y="2179"/>
                      <a:ext cx="1297" cy="37"/>
                    </a:xfrm>
                    <a:custGeom>
                      <a:avLst/>
                      <a:gdLst>
                        <a:gd name="T0" fmla="*/ 0 w 3803"/>
                        <a:gd name="T1" fmla="*/ 108 h 108"/>
                        <a:gd name="T2" fmla="*/ 3803 w 3803"/>
                        <a:gd name="T3" fmla="*/ 108 h 108"/>
                        <a:gd name="T4" fmla="*/ 3715 w 3803"/>
                        <a:gd name="T5" fmla="*/ 0 h 108"/>
                        <a:gd name="T6" fmla="*/ 85 w 3803"/>
                        <a:gd name="T7" fmla="*/ 0 h 108"/>
                        <a:gd name="T8" fmla="*/ 0 w 3803"/>
                        <a:gd name="T9" fmla="*/ 108 h 108"/>
                        <a:gd name="T10" fmla="*/ 0 60000 65536"/>
                        <a:gd name="T11" fmla="*/ 0 60000 65536"/>
                        <a:gd name="T12" fmla="*/ 0 60000 65536"/>
                        <a:gd name="T13" fmla="*/ 0 60000 65536"/>
                        <a:gd name="T14" fmla="*/ 0 60000 65536"/>
                        <a:gd name="T15" fmla="*/ 0 w 3803"/>
                        <a:gd name="T16" fmla="*/ 0 h 108"/>
                        <a:gd name="T17" fmla="*/ 3803 w 3803"/>
                        <a:gd name="T18" fmla="*/ 108 h 108"/>
                      </a:gdLst>
                      <a:ahLst/>
                      <a:cxnLst>
                        <a:cxn ang="T10">
                          <a:pos x="T0" y="T1"/>
                        </a:cxn>
                        <a:cxn ang="T11">
                          <a:pos x="T2" y="T3"/>
                        </a:cxn>
                        <a:cxn ang="T12">
                          <a:pos x="T4" y="T5"/>
                        </a:cxn>
                        <a:cxn ang="T13">
                          <a:pos x="T6" y="T7"/>
                        </a:cxn>
                        <a:cxn ang="T14">
                          <a:pos x="T8" y="T9"/>
                        </a:cxn>
                      </a:cxnLst>
                      <a:rect l="T15" t="T16" r="T17" b="T18"/>
                      <a:pathLst>
                        <a:path w="3803" h="108">
                          <a:moveTo>
                            <a:pt x="0" y="108"/>
                          </a:moveTo>
                          <a:lnTo>
                            <a:pt x="3803" y="108"/>
                          </a:lnTo>
                          <a:lnTo>
                            <a:pt x="3715" y="0"/>
                          </a:lnTo>
                          <a:lnTo>
                            <a:pt x="85"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grpSp>
            <p:pic>
              <p:nvPicPr>
                <p:cNvPr id="1799" name="Grafik 707">
                  <a:extLst>
                    <a:ext uri="{FF2B5EF4-FFF2-40B4-BE49-F238E27FC236}">
                      <a16:creationId xmlns:a16="http://schemas.microsoft.com/office/drawing/2014/main" xmlns="" id="{162DBF93-CA68-4B29-A59A-E98CB9368ADF}"/>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bwMode="gray">
                <a:xfrm>
                  <a:off x="6313762" y="5204222"/>
                  <a:ext cx="328998" cy="160719"/>
                </a:xfrm>
                <a:prstGeom prst="rect">
                  <a:avLst/>
                </a:prstGeom>
              </p:spPr>
            </p:pic>
          </p:grpSp>
          <p:grpSp>
            <p:nvGrpSpPr>
              <p:cNvPr id="1787" name="Gruppieren 984">
                <a:extLst>
                  <a:ext uri="{FF2B5EF4-FFF2-40B4-BE49-F238E27FC236}">
                    <a16:creationId xmlns:a16="http://schemas.microsoft.com/office/drawing/2014/main" xmlns="" id="{69FCD474-F1D3-4CA4-8ABC-76B1CAFD6AEC}"/>
                  </a:ext>
                </a:extLst>
              </p:cNvPr>
              <p:cNvGrpSpPr/>
              <p:nvPr/>
            </p:nvGrpSpPr>
            <p:grpSpPr bwMode="gray">
              <a:xfrm>
                <a:off x="7394530" y="2635408"/>
                <a:ext cx="659554" cy="428932"/>
                <a:chOff x="6222545" y="5181304"/>
                <a:chExt cx="508589" cy="330754"/>
              </a:xfrm>
            </p:grpSpPr>
            <p:grpSp>
              <p:nvGrpSpPr>
                <p:cNvPr id="1788" name="Gruppieren 985">
                  <a:extLst>
                    <a:ext uri="{FF2B5EF4-FFF2-40B4-BE49-F238E27FC236}">
                      <a16:creationId xmlns:a16="http://schemas.microsoft.com/office/drawing/2014/main" xmlns="" id="{F6CE8B75-9414-4EC4-AEF6-6C956C248B50}"/>
                    </a:ext>
                  </a:extLst>
                </p:cNvPr>
                <p:cNvGrpSpPr/>
                <p:nvPr/>
              </p:nvGrpSpPr>
              <p:grpSpPr bwMode="gray">
                <a:xfrm>
                  <a:off x="6222545" y="5181304"/>
                  <a:ext cx="508589" cy="330754"/>
                  <a:chOff x="6222545" y="5181304"/>
                  <a:chExt cx="508589" cy="330754"/>
                </a:xfrm>
              </p:grpSpPr>
              <p:sp>
                <p:nvSpPr>
                  <p:cNvPr id="1790" name="Rectangle 529">
                    <a:extLst>
                      <a:ext uri="{FF2B5EF4-FFF2-40B4-BE49-F238E27FC236}">
                        <a16:creationId xmlns:a16="http://schemas.microsoft.com/office/drawing/2014/main" xmlns="" id="{0AEE4E10-6525-454A-A4C9-AA7E1973E1D7}"/>
                      </a:ext>
                    </a:extLst>
                  </p:cNvPr>
                  <p:cNvSpPr>
                    <a:spLocks noChangeArrowheads="1"/>
                  </p:cNvSpPr>
                  <p:nvPr/>
                </p:nvSpPr>
                <p:spPr bwMode="gray">
                  <a:xfrm>
                    <a:off x="6292021" y="5181304"/>
                    <a:ext cx="369639" cy="206555"/>
                  </a:xfrm>
                  <a:prstGeom prst="rect">
                    <a:avLst/>
                  </a:prstGeom>
                  <a:solidFill>
                    <a:srgbClr val="000000"/>
                  </a:solidFill>
                  <a:ln w="15875" algn="ctr">
                    <a:solidFill>
                      <a:srgbClr val="000000"/>
                    </a:solidFill>
                    <a:miter lim="800000"/>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nvGrpSpPr>
                  <p:cNvPr id="1791" name="Group 537">
                    <a:extLst>
                      <a:ext uri="{FF2B5EF4-FFF2-40B4-BE49-F238E27FC236}">
                        <a16:creationId xmlns:a16="http://schemas.microsoft.com/office/drawing/2014/main" xmlns="" id="{AC168239-CBC4-403F-A74D-7BFDE45427BB}"/>
                      </a:ext>
                    </a:extLst>
                  </p:cNvPr>
                  <p:cNvGrpSpPr>
                    <a:grpSpLocks/>
                  </p:cNvGrpSpPr>
                  <p:nvPr/>
                </p:nvGrpSpPr>
                <p:grpSpPr bwMode="gray">
                  <a:xfrm>
                    <a:off x="6222545" y="5418127"/>
                    <a:ext cx="508589" cy="93931"/>
                    <a:chOff x="408" y="2150"/>
                    <a:chExt cx="1789" cy="407"/>
                  </a:xfrm>
                </p:grpSpPr>
                <p:sp>
                  <p:nvSpPr>
                    <p:cNvPr id="1792" name="Freeform 538">
                      <a:extLst>
                        <a:ext uri="{FF2B5EF4-FFF2-40B4-BE49-F238E27FC236}">
                          <a16:creationId xmlns:a16="http://schemas.microsoft.com/office/drawing/2014/main" xmlns="" id="{F01B2E83-E386-461F-B6CB-D9F06ED15817}"/>
                        </a:ext>
                      </a:extLst>
                    </p:cNvPr>
                    <p:cNvSpPr>
                      <a:spLocks/>
                    </p:cNvSpPr>
                    <p:nvPr/>
                  </p:nvSpPr>
                  <p:spPr bwMode="gray">
                    <a:xfrm>
                      <a:off x="408" y="2150"/>
                      <a:ext cx="1789" cy="298"/>
                    </a:xfrm>
                    <a:custGeom>
                      <a:avLst/>
                      <a:gdLst>
                        <a:gd name="T0" fmla="*/ 0 w 5244"/>
                        <a:gd name="T1" fmla="*/ 876 h 876"/>
                        <a:gd name="T2" fmla="*/ 5244 w 5244"/>
                        <a:gd name="T3" fmla="*/ 876 h 876"/>
                        <a:gd name="T4" fmla="*/ 4446 w 5244"/>
                        <a:gd name="T5" fmla="*/ 0 h 876"/>
                        <a:gd name="T6" fmla="*/ 816 w 5244"/>
                        <a:gd name="T7" fmla="*/ 0 h 876"/>
                        <a:gd name="T8" fmla="*/ 0 w 5244"/>
                        <a:gd name="T9" fmla="*/ 876 h 876"/>
                        <a:gd name="T10" fmla="*/ 0 60000 65536"/>
                        <a:gd name="T11" fmla="*/ 0 60000 65536"/>
                        <a:gd name="T12" fmla="*/ 0 60000 65536"/>
                        <a:gd name="T13" fmla="*/ 0 60000 65536"/>
                        <a:gd name="T14" fmla="*/ 0 60000 65536"/>
                        <a:gd name="T15" fmla="*/ 0 w 5244"/>
                        <a:gd name="T16" fmla="*/ 0 h 876"/>
                        <a:gd name="T17" fmla="*/ 5244 w 5244"/>
                        <a:gd name="T18" fmla="*/ 876 h 876"/>
                      </a:gdLst>
                      <a:ahLst/>
                      <a:cxnLst>
                        <a:cxn ang="T10">
                          <a:pos x="T0" y="T1"/>
                        </a:cxn>
                        <a:cxn ang="T11">
                          <a:pos x="T2" y="T3"/>
                        </a:cxn>
                        <a:cxn ang="T12">
                          <a:pos x="T4" y="T5"/>
                        </a:cxn>
                        <a:cxn ang="T13">
                          <a:pos x="T6" y="T7"/>
                        </a:cxn>
                        <a:cxn ang="T14">
                          <a:pos x="T8" y="T9"/>
                        </a:cxn>
                      </a:cxnLst>
                      <a:rect l="T15" t="T16" r="T17" b="T18"/>
                      <a:pathLst>
                        <a:path w="5244" h="876">
                          <a:moveTo>
                            <a:pt x="0" y="876"/>
                          </a:moveTo>
                          <a:lnTo>
                            <a:pt x="5244" y="876"/>
                          </a:lnTo>
                          <a:lnTo>
                            <a:pt x="4446" y="0"/>
                          </a:lnTo>
                          <a:lnTo>
                            <a:pt x="816" y="0"/>
                          </a:lnTo>
                          <a:lnTo>
                            <a:pt x="0" y="876"/>
                          </a:lnTo>
                          <a:close/>
                        </a:path>
                      </a:pathLst>
                    </a:custGeom>
                    <a:gradFill rotWithShape="1">
                      <a:gsLst>
                        <a:gs pos="0">
                          <a:srgbClr val="292929"/>
                        </a:gs>
                        <a:gs pos="100000">
                          <a:srgbClr val="969696"/>
                        </a:gs>
                      </a:gsLst>
                      <a:lin ang="5400000" scaled="1"/>
                    </a:gradFill>
                    <a:ln w="9525" cap="flat" cmpd="sng">
                      <a:noFill/>
                      <a:prstDash val="solid"/>
                      <a:round/>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93" name="Rectangle 539">
                      <a:extLst>
                        <a:ext uri="{FF2B5EF4-FFF2-40B4-BE49-F238E27FC236}">
                          <a16:creationId xmlns:a16="http://schemas.microsoft.com/office/drawing/2014/main" xmlns="" id="{961EDC76-4B11-4816-97E6-FC2F5B75F14B}"/>
                        </a:ext>
                      </a:extLst>
                    </p:cNvPr>
                    <p:cNvSpPr>
                      <a:spLocks noChangeArrowheads="1"/>
                    </p:cNvSpPr>
                    <p:nvPr/>
                  </p:nvSpPr>
                  <p:spPr bwMode="gray">
                    <a:xfrm>
                      <a:off x="410" y="2451"/>
                      <a:ext cx="1787" cy="106"/>
                    </a:xfrm>
                    <a:prstGeom prst="rect">
                      <a:avLst/>
                    </a:prstGeom>
                    <a:gradFill rotWithShape="1">
                      <a:gsLst>
                        <a:gs pos="0">
                          <a:srgbClr val="292929"/>
                        </a:gs>
                        <a:gs pos="100000">
                          <a:srgbClr val="969696"/>
                        </a:gs>
                      </a:gsLst>
                      <a:lin ang="5400000" scaled="1"/>
                    </a:gradFill>
                    <a:ln w="9525">
                      <a:noFill/>
                      <a:miter lim="800000"/>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94" name="Freeform 540">
                      <a:extLst>
                        <a:ext uri="{FF2B5EF4-FFF2-40B4-BE49-F238E27FC236}">
                          <a16:creationId xmlns:a16="http://schemas.microsoft.com/office/drawing/2014/main" xmlns="" id="{FE8EA03C-87A0-4DFB-A9D7-489898A75869}"/>
                        </a:ext>
                      </a:extLst>
                    </p:cNvPr>
                    <p:cNvSpPr>
                      <a:spLocks/>
                    </p:cNvSpPr>
                    <p:nvPr/>
                  </p:nvSpPr>
                  <p:spPr bwMode="gray">
                    <a:xfrm>
                      <a:off x="903" y="2351"/>
                      <a:ext cx="815" cy="37"/>
                    </a:xfrm>
                    <a:custGeom>
                      <a:avLst/>
                      <a:gdLst>
                        <a:gd name="T0" fmla="*/ 0 w 2388"/>
                        <a:gd name="T1" fmla="*/ 108 h 108"/>
                        <a:gd name="T2" fmla="*/ 2388 w 2388"/>
                        <a:gd name="T3" fmla="*/ 108 h 108"/>
                        <a:gd name="T4" fmla="*/ 2316 w 2388"/>
                        <a:gd name="T5" fmla="*/ 0 h 108"/>
                        <a:gd name="T6" fmla="*/ 64 w 2388"/>
                        <a:gd name="T7" fmla="*/ 0 h 108"/>
                        <a:gd name="T8" fmla="*/ 0 w 2388"/>
                        <a:gd name="T9" fmla="*/ 108 h 108"/>
                        <a:gd name="T10" fmla="*/ 0 60000 65536"/>
                        <a:gd name="T11" fmla="*/ 0 60000 65536"/>
                        <a:gd name="T12" fmla="*/ 0 60000 65536"/>
                        <a:gd name="T13" fmla="*/ 0 60000 65536"/>
                        <a:gd name="T14" fmla="*/ 0 60000 65536"/>
                        <a:gd name="T15" fmla="*/ 0 w 2388"/>
                        <a:gd name="T16" fmla="*/ 0 h 108"/>
                        <a:gd name="T17" fmla="*/ 2388 w 2388"/>
                        <a:gd name="T18" fmla="*/ 108 h 108"/>
                      </a:gdLst>
                      <a:ahLst/>
                      <a:cxnLst>
                        <a:cxn ang="T10">
                          <a:pos x="T0" y="T1"/>
                        </a:cxn>
                        <a:cxn ang="T11">
                          <a:pos x="T2" y="T3"/>
                        </a:cxn>
                        <a:cxn ang="T12">
                          <a:pos x="T4" y="T5"/>
                        </a:cxn>
                        <a:cxn ang="T13">
                          <a:pos x="T6" y="T7"/>
                        </a:cxn>
                        <a:cxn ang="T14">
                          <a:pos x="T8" y="T9"/>
                        </a:cxn>
                      </a:cxnLst>
                      <a:rect l="T15" t="T16" r="T17" b="T18"/>
                      <a:pathLst>
                        <a:path w="2388" h="108">
                          <a:moveTo>
                            <a:pt x="0" y="108"/>
                          </a:moveTo>
                          <a:lnTo>
                            <a:pt x="2388" y="108"/>
                          </a:lnTo>
                          <a:lnTo>
                            <a:pt x="2316" y="0"/>
                          </a:lnTo>
                          <a:lnTo>
                            <a:pt x="64"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95" name="Freeform 541">
                      <a:extLst>
                        <a:ext uri="{FF2B5EF4-FFF2-40B4-BE49-F238E27FC236}">
                          <a16:creationId xmlns:a16="http://schemas.microsoft.com/office/drawing/2014/main" xmlns="" id="{1D5B4081-2710-49AD-B3EE-E5E2FE69680C}"/>
                        </a:ext>
                      </a:extLst>
                    </p:cNvPr>
                    <p:cNvSpPr>
                      <a:spLocks/>
                    </p:cNvSpPr>
                    <p:nvPr/>
                  </p:nvSpPr>
                  <p:spPr bwMode="gray">
                    <a:xfrm>
                      <a:off x="566" y="2292"/>
                      <a:ext cx="1484" cy="37"/>
                    </a:xfrm>
                    <a:custGeom>
                      <a:avLst/>
                      <a:gdLst>
                        <a:gd name="T0" fmla="*/ 0 w 4350"/>
                        <a:gd name="T1" fmla="*/ 110 h 111"/>
                        <a:gd name="T2" fmla="*/ 4350 w 4350"/>
                        <a:gd name="T3" fmla="*/ 111 h 111"/>
                        <a:gd name="T4" fmla="*/ 4264 w 4350"/>
                        <a:gd name="T5" fmla="*/ 3 h 111"/>
                        <a:gd name="T6" fmla="*/ 85 w 4350"/>
                        <a:gd name="T7" fmla="*/ 0 h 111"/>
                        <a:gd name="T8" fmla="*/ 0 w 4350"/>
                        <a:gd name="T9" fmla="*/ 110 h 111"/>
                        <a:gd name="T10" fmla="*/ 0 60000 65536"/>
                        <a:gd name="T11" fmla="*/ 0 60000 65536"/>
                        <a:gd name="T12" fmla="*/ 0 60000 65536"/>
                        <a:gd name="T13" fmla="*/ 0 60000 65536"/>
                        <a:gd name="T14" fmla="*/ 0 60000 65536"/>
                        <a:gd name="T15" fmla="*/ 0 w 4350"/>
                        <a:gd name="T16" fmla="*/ 0 h 111"/>
                        <a:gd name="T17" fmla="*/ 4350 w 4350"/>
                        <a:gd name="T18" fmla="*/ 111 h 111"/>
                      </a:gdLst>
                      <a:ahLst/>
                      <a:cxnLst>
                        <a:cxn ang="T10">
                          <a:pos x="T0" y="T1"/>
                        </a:cxn>
                        <a:cxn ang="T11">
                          <a:pos x="T2" y="T3"/>
                        </a:cxn>
                        <a:cxn ang="T12">
                          <a:pos x="T4" y="T5"/>
                        </a:cxn>
                        <a:cxn ang="T13">
                          <a:pos x="T6" y="T7"/>
                        </a:cxn>
                        <a:cxn ang="T14">
                          <a:pos x="T8" y="T9"/>
                        </a:cxn>
                      </a:cxnLst>
                      <a:rect l="T15" t="T16" r="T17" b="T18"/>
                      <a:pathLst>
                        <a:path w="4350" h="111">
                          <a:moveTo>
                            <a:pt x="0" y="110"/>
                          </a:moveTo>
                          <a:lnTo>
                            <a:pt x="4350" y="111"/>
                          </a:lnTo>
                          <a:lnTo>
                            <a:pt x="4264" y="3"/>
                          </a:lnTo>
                          <a:lnTo>
                            <a:pt x="85" y="0"/>
                          </a:lnTo>
                          <a:lnTo>
                            <a:pt x="0" y="110"/>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96" name="Freeform 542">
                      <a:extLst>
                        <a:ext uri="{FF2B5EF4-FFF2-40B4-BE49-F238E27FC236}">
                          <a16:creationId xmlns:a16="http://schemas.microsoft.com/office/drawing/2014/main" xmlns="" id="{379F0676-C443-4624-AB57-C2EBF6BA5231}"/>
                        </a:ext>
                      </a:extLst>
                    </p:cNvPr>
                    <p:cNvSpPr>
                      <a:spLocks/>
                    </p:cNvSpPr>
                    <p:nvPr/>
                  </p:nvSpPr>
                  <p:spPr bwMode="gray">
                    <a:xfrm>
                      <a:off x="610" y="2237"/>
                      <a:ext cx="1395" cy="37"/>
                    </a:xfrm>
                    <a:custGeom>
                      <a:avLst/>
                      <a:gdLst>
                        <a:gd name="T0" fmla="*/ 0 w 4088"/>
                        <a:gd name="T1" fmla="*/ 109 h 109"/>
                        <a:gd name="T2" fmla="*/ 4088 w 4088"/>
                        <a:gd name="T3" fmla="*/ 109 h 109"/>
                        <a:gd name="T4" fmla="*/ 4001 w 4088"/>
                        <a:gd name="T5" fmla="*/ 1 h 109"/>
                        <a:gd name="T6" fmla="*/ 91 w 4088"/>
                        <a:gd name="T7" fmla="*/ 0 h 109"/>
                        <a:gd name="T8" fmla="*/ 0 w 4088"/>
                        <a:gd name="T9" fmla="*/ 109 h 109"/>
                        <a:gd name="T10" fmla="*/ 0 60000 65536"/>
                        <a:gd name="T11" fmla="*/ 0 60000 65536"/>
                        <a:gd name="T12" fmla="*/ 0 60000 65536"/>
                        <a:gd name="T13" fmla="*/ 0 60000 65536"/>
                        <a:gd name="T14" fmla="*/ 0 60000 65536"/>
                        <a:gd name="T15" fmla="*/ 0 w 4088"/>
                        <a:gd name="T16" fmla="*/ 0 h 109"/>
                        <a:gd name="T17" fmla="*/ 4088 w 4088"/>
                        <a:gd name="T18" fmla="*/ 109 h 109"/>
                      </a:gdLst>
                      <a:ahLst/>
                      <a:cxnLst>
                        <a:cxn ang="T10">
                          <a:pos x="T0" y="T1"/>
                        </a:cxn>
                        <a:cxn ang="T11">
                          <a:pos x="T2" y="T3"/>
                        </a:cxn>
                        <a:cxn ang="T12">
                          <a:pos x="T4" y="T5"/>
                        </a:cxn>
                        <a:cxn ang="T13">
                          <a:pos x="T6" y="T7"/>
                        </a:cxn>
                        <a:cxn ang="T14">
                          <a:pos x="T8" y="T9"/>
                        </a:cxn>
                      </a:cxnLst>
                      <a:rect l="T15" t="T16" r="T17" b="T18"/>
                      <a:pathLst>
                        <a:path w="4088" h="109">
                          <a:moveTo>
                            <a:pt x="0" y="109"/>
                          </a:moveTo>
                          <a:lnTo>
                            <a:pt x="4088" y="109"/>
                          </a:lnTo>
                          <a:lnTo>
                            <a:pt x="4001" y="1"/>
                          </a:lnTo>
                          <a:lnTo>
                            <a:pt x="91" y="0"/>
                          </a:lnTo>
                          <a:lnTo>
                            <a:pt x="0" y="109"/>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797" name="Freeform 543">
                      <a:extLst>
                        <a:ext uri="{FF2B5EF4-FFF2-40B4-BE49-F238E27FC236}">
                          <a16:creationId xmlns:a16="http://schemas.microsoft.com/office/drawing/2014/main" xmlns="" id="{CDC2ACA4-05BE-4364-94C8-D0205CC7F12C}"/>
                        </a:ext>
                      </a:extLst>
                    </p:cNvPr>
                    <p:cNvSpPr>
                      <a:spLocks/>
                    </p:cNvSpPr>
                    <p:nvPr/>
                  </p:nvSpPr>
                  <p:spPr bwMode="gray">
                    <a:xfrm>
                      <a:off x="661" y="2179"/>
                      <a:ext cx="1297" cy="37"/>
                    </a:xfrm>
                    <a:custGeom>
                      <a:avLst/>
                      <a:gdLst>
                        <a:gd name="T0" fmla="*/ 0 w 3803"/>
                        <a:gd name="T1" fmla="*/ 108 h 108"/>
                        <a:gd name="T2" fmla="*/ 3803 w 3803"/>
                        <a:gd name="T3" fmla="*/ 108 h 108"/>
                        <a:gd name="T4" fmla="*/ 3715 w 3803"/>
                        <a:gd name="T5" fmla="*/ 0 h 108"/>
                        <a:gd name="T6" fmla="*/ 85 w 3803"/>
                        <a:gd name="T7" fmla="*/ 0 h 108"/>
                        <a:gd name="T8" fmla="*/ 0 w 3803"/>
                        <a:gd name="T9" fmla="*/ 108 h 108"/>
                        <a:gd name="T10" fmla="*/ 0 60000 65536"/>
                        <a:gd name="T11" fmla="*/ 0 60000 65536"/>
                        <a:gd name="T12" fmla="*/ 0 60000 65536"/>
                        <a:gd name="T13" fmla="*/ 0 60000 65536"/>
                        <a:gd name="T14" fmla="*/ 0 60000 65536"/>
                        <a:gd name="T15" fmla="*/ 0 w 3803"/>
                        <a:gd name="T16" fmla="*/ 0 h 108"/>
                        <a:gd name="T17" fmla="*/ 3803 w 3803"/>
                        <a:gd name="T18" fmla="*/ 108 h 108"/>
                      </a:gdLst>
                      <a:ahLst/>
                      <a:cxnLst>
                        <a:cxn ang="T10">
                          <a:pos x="T0" y="T1"/>
                        </a:cxn>
                        <a:cxn ang="T11">
                          <a:pos x="T2" y="T3"/>
                        </a:cxn>
                        <a:cxn ang="T12">
                          <a:pos x="T4" y="T5"/>
                        </a:cxn>
                        <a:cxn ang="T13">
                          <a:pos x="T6" y="T7"/>
                        </a:cxn>
                        <a:cxn ang="T14">
                          <a:pos x="T8" y="T9"/>
                        </a:cxn>
                      </a:cxnLst>
                      <a:rect l="T15" t="T16" r="T17" b="T18"/>
                      <a:pathLst>
                        <a:path w="3803" h="108">
                          <a:moveTo>
                            <a:pt x="0" y="108"/>
                          </a:moveTo>
                          <a:lnTo>
                            <a:pt x="3803" y="108"/>
                          </a:lnTo>
                          <a:lnTo>
                            <a:pt x="3715" y="0"/>
                          </a:lnTo>
                          <a:lnTo>
                            <a:pt x="85"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grpSp>
            <p:pic>
              <p:nvPicPr>
                <p:cNvPr id="1789" name="Grafik 707">
                  <a:extLst>
                    <a:ext uri="{FF2B5EF4-FFF2-40B4-BE49-F238E27FC236}">
                      <a16:creationId xmlns:a16="http://schemas.microsoft.com/office/drawing/2014/main" xmlns="" id="{02A6C28D-6143-4B55-B834-1C19536AEE72}"/>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bwMode="gray">
                <a:xfrm>
                  <a:off x="6313762" y="5204222"/>
                  <a:ext cx="328998" cy="160719"/>
                </a:xfrm>
                <a:prstGeom prst="rect">
                  <a:avLst/>
                </a:prstGeom>
              </p:spPr>
            </p:pic>
          </p:grpSp>
        </p:grpSp>
        <p:grpSp>
          <p:nvGrpSpPr>
            <p:cNvPr id="1759" name="Gruppo 1758">
              <a:extLst>
                <a:ext uri="{FF2B5EF4-FFF2-40B4-BE49-F238E27FC236}">
                  <a16:creationId xmlns:a16="http://schemas.microsoft.com/office/drawing/2014/main" xmlns="" id="{CFBE6863-F6FF-436A-9109-2B7253191B10}"/>
                </a:ext>
              </a:extLst>
            </p:cNvPr>
            <p:cNvGrpSpPr/>
            <p:nvPr/>
          </p:nvGrpSpPr>
          <p:grpSpPr>
            <a:xfrm>
              <a:off x="4688440" y="4011445"/>
              <a:ext cx="573189" cy="785707"/>
              <a:chOff x="4481870" y="4257092"/>
              <a:chExt cx="573189" cy="785707"/>
            </a:xfrm>
          </p:grpSpPr>
          <p:pic>
            <p:nvPicPr>
              <p:cNvPr id="1784" name="Picture 9">
                <a:extLst>
                  <a:ext uri="{FF2B5EF4-FFF2-40B4-BE49-F238E27FC236}">
                    <a16:creationId xmlns:a16="http://schemas.microsoft.com/office/drawing/2014/main" xmlns="" id="{DB85F115-5C89-4C7A-886D-2D81002A2CA4}"/>
                  </a:ext>
                </a:extLst>
              </p:cNvPr>
              <p:cNvPicPr>
                <a:picLocks noChangeAspect="1" noChangeArrowheads="1"/>
              </p:cNvPicPr>
              <p:nvPr/>
            </p:nvPicPr>
            <p:blipFill>
              <a:blip r:embed="rId13" cstate="print">
                <a:clrChange>
                  <a:clrFrom>
                    <a:srgbClr val="FFFFFF"/>
                  </a:clrFrom>
                  <a:clrTo>
                    <a:srgbClr val="FFFFFF">
                      <a:alpha val="0"/>
                    </a:srgbClr>
                  </a:clrTo>
                </a:clrChange>
                <a:duotone>
                  <a:schemeClr val="accent5">
                    <a:shade val="45000"/>
                    <a:satMod val="135000"/>
                  </a:schemeClr>
                  <a:prstClr val="white"/>
                </a:duotone>
              </a:blip>
              <a:srcRect/>
              <a:stretch>
                <a:fillRect/>
              </a:stretch>
            </p:blipFill>
            <p:spPr bwMode="auto">
              <a:xfrm flipH="1">
                <a:off x="4481870" y="4257092"/>
                <a:ext cx="573189" cy="713952"/>
              </a:xfrm>
              <a:prstGeom prst="rect">
                <a:avLst/>
              </a:prstGeom>
              <a:noFill/>
              <a:ln w="9525">
                <a:noFill/>
                <a:miter lim="800000"/>
                <a:headEnd/>
                <a:tailEnd/>
              </a:ln>
              <a:effectLst/>
            </p:spPr>
          </p:pic>
          <p:pic>
            <p:nvPicPr>
              <p:cNvPr id="1785" name="Picture 11">
                <a:extLst>
                  <a:ext uri="{FF2B5EF4-FFF2-40B4-BE49-F238E27FC236}">
                    <a16:creationId xmlns:a16="http://schemas.microsoft.com/office/drawing/2014/main" xmlns="" id="{6547A7A7-F50C-4A98-AD34-35FECBD063B9}"/>
                  </a:ext>
                </a:extLst>
              </p:cNvPr>
              <p:cNvPicPr>
                <a:picLocks noChangeAspect="1" noChangeArrowheads="1"/>
              </p:cNvPicPr>
              <p:nvPr/>
            </p:nvPicPr>
            <p:blipFill>
              <a:blip r:embed="rId14" cstate="print">
                <a:clrChange>
                  <a:clrFrom>
                    <a:srgbClr val="FFFFFF"/>
                  </a:clrFrom>
                  <a:clrTo>
                    <a:srgbClr val="FFFFFF">
                      <a:alpha val="0"/>
                    </a:srgbClr>
                  </a:clrTo>
                </a:clrChange>
                <a:duotone>
                  <a:schemeClr val="accent5">
                    <a:shade val="45000"/>
                    <a:satMod val="135000"/>
                  </a:schemeClr>
                  <a:prstClr val="white"/>
                </a:duotone>
              </a:blip>
              <a:srcRect l="22192"/>
              <a:stretch>
                <a:fillRect/>
              </a:stretch>
            </p:blipFill>
            <p:spPr bwMode="auto">
              <a:xfrm>
                <a:off x="4636178" y="4294460"/>
                <a:ext cx="286040" cy="748339"/>
              </a:xfrm>
              <a:prstGeom prst="rect">
                <a:avLst/>
              </a:prstGeom>
              <a:noFill/>
              <a:ln w="9525">
                <a:noFill/>
                <a:miter lim="800000"/>
                <a:headEnd/>
                <a:tailEnd/>
              </a:ln>
              <a:effectLst/>
            </p:spPr>
          </p:pic>
        </p:grpSp>
        <p:sp>
          <p:nvSpPr>
            <p:cNvPr id="1760" name="TextBox 1238">
              <a:extLst>
                <a:ext uri="{FF2B5EF4-FFF2-40B4-BE49-F238E27FC236}">
                  <a16:creationId xmlns:a16="http://schemas.microsoft.com/office/drawing/2014/main" xmlns="" id="{2BEBDBB1-E7FF-4856-9FB2-888D4C757815}"/>
                </a:ext>
              </a:extLst>
            </p:cNvPr>
            <p:cNvSpPr txBox="1"/>
            <p:nvPr/>
          </p:nvSpPr>
          <p:spPr bwMode="gray">
            <a:xfrm>
              <a:off x="5163071" y="4488680"/>
              <a:ext cx="912070" cy="380480"/>
            </a:xfrm>
            <a:prstGeom prst="rect">
              <a:avLst/>
            </a:prstGeom>
            <a:noFill/>
          </p:spPr>
          <p:txBody>
            <a:bodyPr wrap="square" lIns="0" tIns="71963" rIns="0" bIns="0" rtlCol="0">
              <a:spAutoFit/>
            </a:bodyPr>
            <a:lstStyle/>
            <a:p>
              <a:pPr defTabSz="913943" fontAlgn="base">
                <a:lnSpc>
                  <a:spcPts val="1199"/>
                </a:lnSpc>
                <a:spcAft>
                  <a:spcPct val="0"/>
                </a:spcAft>
                <a:defRPr/>
              </a:pPr>
              <a:r>
                <a:rPr lang="en-US" sz="1199" b="1" dirty="0">
                  <a:solidFill>
                    <a:srgbClr val="000000"/>
                  </a:solidFill>
                  <a:latin typeface="Arial" pitchFamily="34" charset="0"/>
                  <a:ea typeface="ＭＳ Ｐゴシック" charset="-128"/>
                </a:rPr>
                <a:t>Production Execution</a:t>
              </a:r>
            </a:p>
          </p:txBody>
        </p:sp>
        <p:sp>
          <p:nvSpPr>
            <p:cNvPr id="1761" name="Fumetto: rettangolo 1760">
              <a:extLst>
                <a:ext uri="{FF2B5EF4-FFF2-40B4-BE49-F238E27FC236}">
                  <a16:creationId xmlns:a16="http://schemas.microsoft.com/office/drawing/2014/main" xmlns="" id="{ECC7277F-C95A-43AE-9DC3-5633E53C3BD9}"/>
                </a:ext>
              </a:extLst>
            </p:cNvPr>
            <p:cNvSpPr/>
            <p:nvPr/>
          </p:nvSpPr>
          <p:spPr bwMode="auto">
            <a:xfrm>
              <a:off x="6419693" y="4085601"/>
              <a:ext cx="2361540" cy="725391"/>
            </a:xfrm>
            <a:prstGeom prst="wedgeRectCallout">
              <a:avLst>
                <a:gd name="adj1" fmla="val -61016"/>
                <a:gd name="adj2" fmla="val 7995"/>
              </a:avLst>
            </a:prstGeom>
            <a:solidFill>
              <a:srgbClr val="005F87"/>
            </a:solidFill>
            <a:ln w="9525">
              <a:solidFill>
                <a:schemeClr val="tx1"/>
              </a:solidFill>
              <a:miter lim="800000"/>
              <a:headEnd/>
              <a:tailEnd/>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762" name="Gruppo 1761">
              <a:extLst>
                <a:ext uri="{FF2B5EF4-FFF2-40B4-BE49-F238E27FC236}">
                  <a16:creationId xmlns:a16="http://schemas.microsoft.com/office/drawing/2014/main" xmlns="" id="{D38E63F1-D1B6-4582-8186-8C4457036B55}"/>
                </a:ext>
              </a:extLst>
            </p:cNvPr>
            <p:cNvGrpSpPr/>
            <p:nvPr/>
          </p:nvGrpSpPr>
          <p:grpSpPr>
            <a:xfrm>
              <a:off x="6416632" y="4035727"/>
              <a:ext cx="2556284" cy="683381"/>
              <a:chOff x="1958715" y="4391811"/>
              <a:chExt cx="2556284" cy="683381"/>
            </a:xfrm>
          </p:grpSpPr>
          <p:sp>
            <p:nvSpPr>
              <p:cNvPr id="1781" name="Rectangle 523">
                <a:extLst>
                  <a:ext uri="{FF2B5EF4-FFF2-40B4-BE49-F238E27FC236}">
                    <a16:creationId xmlns:a16="http://schemas.microsoft.com/office/drawing/2014/main" xmlns="" id="{87C04F7C-4639-4A4E-8B29-FFD4E848C5E6}"/>
                  </a:ext>
                </a:extLst>
              </p:cNvPr>
              <p:cNvSpPr>
                <a:spLocks noChangeArrowheads="1"/>
              </p:cNvSpPr>
              <p:nvPr/>
            </p:nvSpPr>
            <p:spPr bwMode="gray">
              <a:xfrm>
                <a:off x="1958715" y="4438232"/>
                <a:ext cx="1388667" cy="636960"/>
              </a:xfrm>
              <a:prstGeom prst="rect">
                <a:avLst/>
              </a:prstGeom>
              <a:noFill/>
              <a:ln w="9525" algn="ctr">
                <a:noFill/>
                <a:miter lim="800000"/>
                <a:headEnd/>
                <a:tailEnd/>
              </a:ln>
            </p:spPr>
            <p:txBody>
              <a:bodyPr wrap="square" lIns="0" tIns="71963" rIns="0" bIns="0">
                <a:spAutoFit/>
              </a:bodyPr>
              <a:lstStyle/>
              <a:p>
                <a:pPr marL="171364" indent="-107946" defTabSz="913943" fontAlgn="base">
                  <a:lnSpc>
                    <a:spcPts val="1099"/>
                  </a:lnSpc>
                  <a:spcAft>
                    <a:spcPct val="0"/>
                  </a:spcAft>
                  <a:buClr>
                    <a:srgbClr val="FFFFFF"/>
                  </a:buClr>
                  <a:buFont typeface="Arial" pitchFamily="34" charset="0"/>
                  <a:buChar char="•"/>
                  <a:defRPr/>
                </a:pPr>
                <a:endParaRPr lang="en-US" sz="999" dirty="0">
                  <a:solidFill>
                    <a:srgbClr val="FFFFFF"/>
                  </a:solidFill>
                  <a:latin typeface="Arial" pitchFamily="34" charset="0"/>
                  <a:ea typeface="ＭＳ Ｐゴシック" charset="-128"/>
                </a:endParaRP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Local OEE</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Local DNC</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Tool management</a:t>
                </a:r>
              </a:p>
            </p:txBody>
          </p:sp>
          <p:sp>
            <p:nvSpPr>
              <p:cNvPr id="1782" name="Rectangle 523">
                <a:extLst>
                  <a:ext uri="{FF2B5EF4-FFF2-40B4-BE49-F238E27FC236}">
                    <a16:creationId xmlns:a16="http://schemas.microsoft.com/office/drawing/2014/main" xmlns="" id="{D323E9C5-E02E-4F86-AAA5-C21CD7189CAA}"/>
                  </a:ext>
                </a:extLst>
              </p:cNvPr>
              <p:cNvSpPr>
                <a:spLocks noChangeArrowheads="1"/>
              </p:cNvSpPr>
              <p:nvPr/>
            </p:nvSpPr>
            <p:spPr bwMode="gray">
              <a:xfrm>
                <a:off x="3145562" y="4433156"/>
                <a:ext cx="1369437" cy="636960"/>
              </a:xfrm>
              <a:prstGeom prst="rect">
                <a:avLst/>
              </a:prstGeom>
              <a:noFill/>
              <a:ln w="9525" algn="ctr">
                <a:noFill/>
                <a:miter lim="800000"/>
                <a:headEnd/>
                <a:tailEnd/>
              </a:ln>
            </p:spPr>
            <p:txBody>
              <a:bodyPr wrap="square" lIns="0" tIns="71963" rIns="0" bIns="0">
                <a:spAutoFit/>
              </a:bodyPr>
              <a:lstStyle/>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SCADA</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Visualization</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OT Security</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Energy efficiency</a:t>
                </a:r>
              </a:p>
            </p:txBody>
          </p:sp>
          <p:sp>
            <p:nvSpPr>
              <p:cNvPr id="1783" name="TextBox 1238">
                <a:extLst>
                  <a:ext uri="{FF2B5EF4-FFF2-40B4-BE49-F238E27FC236}">
                    <a16:creationId xmlns:a16="http://schemas.microsoft.com/office/drawing/2014/main" xmlns="" id="{4B7EB963-538C-426E-BC6E-18E7F62C16D6}"/>
                  </a:ext>
                </a:extLst>
              </p:cNvPr>
              <p:cNvSpPr txBox="1"/>
              <p:nvPr/>
            </p:nvSpPr>
            <p:spPr bwMode="gray">
              <a:xfrm>
                <a:off x="2375356" y="4391811"/>
                <a:ext cx="1023519" cy="257369"/>
              </a:xfrm>
              <a:prstGeom prst="rect">
                <a:avLst/>
              </a:prstGeom>
              <a:noFill/>
            </p:spPr>
            <p:txBody>
              <a:bodyPr wrap="square" lIns="0" tIns="71963" rIns="0" bIns="0" rtlCol="0">
                <a:spAutoFit/>
              </a:bodyPr>
              <a:lstStyle/>
              <a:p>
                <a:pPr defTabSz="913943" fontAlgn="base">
                  <a:spcAft>
                    <a:spcPct val="0"/>
                  </a:spcAft>
                  <a:defRPr/>
                </a:pPr>
                <a:r>
                  <a:rPr lang="en-US" sz="1199" b="1" dirty="0">
                    <a:solidFill>
                      <a:srgbClr val="FFFFFF"/>
                    </a:solidFill>
                    <a:latin typeface="Arial" pitchFamily="34" charset="0"/>
                    <a:ea typeface="ＭＳ Ｐゴシック" charset="-128"/>
                  </a:rPr>
                  <a:t>Factory IT</a:t>
                </a:r>
              </a:p>
            </p:txBody>
          </p:sp>
        </p:grpSp>
        <p:grpSp>
          <p:nvGrpSpPr>
            <p:cNvPr id="1763" name="Gruppo 1762">
              <a:extLst>
                <a:ext uri="{FF2B5EF4-FFF2-40B4-BE49-F238E27FC236}">
                  <a16:creationId xmlns:a16="http://schemas.microsoft.com/office/drawing/2014/main" xmlns="" id="{3875FAFE-748E-46EF-B941-1368AB7CF181}"/>
                </a:ext>
              </a:extLst>
            </p:cNvPr>
            <p:cNvGrpSpPr/>
            <p:nvPr/>
          </p:nvGrpSpPr>
          <p:grpSpPr>
            <a:xfrm>
              <a:off x="5991163" y="4293096"/>
              <a:ext cx="298388" cy="684793"/>
              <a:chOff x="5991163" y="4293096"/>
              <a:chExt cx="298388" cy="684793"/>
            </a:xfrm>
          </p:grpSpPr>
          <p:cxnSp>
            <p:nvCxnSpPr>
              <p:cNvPr id="1764" name="Gerade Verbindung 255">
                <a:extLst>
                  <a:ext uri="{FF2B5EF4-FFF2-40B4-BE49-F238E27FC236}">
                    <a16:creationId xmlns:a16="http://schemas.microsoft.com/office/drawing/2014/main" xmlns="" id="{A354981A-FADB-4B66-B808-8F3948E647DD}"/>
                  </a:ext>
                </a:extLst>
              </p:cNvPr>
              <p:cNvCxnSpPr>
                <a:cxnSpLocks/>
              </p:cNvCxnSpPr>
              <p:nvPr/>
            </p:nvCxnSpPr>
            <p:spPr bwMode="auto">
              <a:xfrm flipV="1">
                <a:off x="6102708" y="4725144"/>
                <a:ext cx="0" cy="240776"/>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765" name="Gruppieren 2362">
                <a:extLst>
                  <a:ext uri="{FF2B5EF4-FFF2-40B4-BE49-F238E27FC236}">
                    <a16:creationId xmlns:a16="http://schemas.microsoft.com/office/drawing/2014/main" xmlns="" id="{B5740952-9E86-4308-9965-F03021DE8F38}"/>
                  </a:ext>
                </a:extLst>
              </p:cNvPr>
              <p:cNvGrpSpPr/>
              <p:nvPr/>
            </p:nvGrpSpPr>
            <p:grpSpPr bwMode="gray">
              <a:xfrm>
                <a:off x="5991163" y="4293096"/>
                <a:ext cx="298388" cy="489410"/>
                <a:chOff x="5915025" y="126206"/>
                <a:chExt cx="2590800" cy="5622133"/>
              </a:xfrm>
            </p:grpSpPr>
            <p:sp>
              <p:nvSpPr>
                <p:cNvPr id="1769" name="Freihandform 2363">
                  <a:extLst>
                    <a:ext uri="{FF2B5EF4-FFF2-40B4-BE49-F238E27FC236}">
                      <a16:creationId xmlns:a16="http://schemas.microsoft.com/office/drawing/2014/main" xmlns="" id="{2B192781-A6BD-4018-AD1D-4FC33B2E33F5}"/>
                    </a:ext>
                  </a:extLst>
                </p:cNvPr>
                <p:cNvSpPr/>
                <p:nvPr/>
              </p:nvSpPr>
              <p:spPr bwMode="gray">
                <a:xfrm>
                  <a:off x="5915025" y="266702"/>
                  <a:ext cx="405863" cy="534638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182880 w 297180"/>
                    <a:gd name="connsiteY4" fmla="*/ 4770120 h 5346382"/>
                    <a:gd name="connsiteX5" fmla="*/ 297180 w 297180"/>
                    <a:gd name="connsiteY5" fmla="*/ 4732020 h 5346382"/>
                    <a:gd name="connsiteX6" fmla="*/ 220980 w 297180"/>
                    <a:gd name="connsiteY6" fmla="*/ 0 h 5346382"/>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297180 w 297180"/>
                    <a:gd name="connsiteY4" fmla="*/ 4732020 h 5346382"/>
                    <a:gd name="connsiteX5" fmla="*/ 220980 w 297180"/>
                    <a:gd name="connsiteY5" fmla="*/ 0 h 5346382"/>
                    <a:gd name="connsiteX0" fmla="*/ 220980 w 278919"/>
                    <a:gd name="connsiteY0" fmla="*/ 0 h 5346382"/>
                    <a:gd name="connsiteX1" fmla="*/ 0 w 278919"/>
                    <a:gd name="connsiteY1" fmla="*/ 0 h 5346382"/>
                    <a:gd name="connsiteX2" fmla="*/ 15240 w 278919"/>
                    <a:gd name="connsiteY2" fmla="*/ 5341620 h 5346382"/>
                    <a:gd name="connsiteX3" fmla="*/ 278919 w 278919"/>
                    <a:gd name="connsiteY3" fmla="*/ 5346382 h 5346382"/>
                    <a:gd name="connsiteX4" fmla="*/ 220980 w 278919"/>
                    <a:gd name="connsiteY4" fmla="*/ 0 h 5346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19" h="5346382">
                      <a:moveTo>
                        <a:pt x="220980" y="0"/>
                      </a:moveTo>
                      <a:lnTo>
                        <a:pt x="0" y="0"/>
                      </a:lnTo>
                      <a:lnTo>
                        <a:pt x="15240" y="5341620"/>
                      </a:lnTo>
                      <a:lnTo>
                        <a:pt x="278919" y="5346382"/>
                      </a:lnTo>
                      <a:lnTo>
                        <a:pt x="22098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0" name="Freihandform 2364">
                  <a:extLst>
                    <a:ext uri="{FF2B5EF4-FFF2-40B4-BE49-F238E27FC236}">
                      <a16:creationId xmlns:a16="http://schemas.microsoft.com/office/drawing/2014/main" xmlns="" id="{7603582D-2FE5-4458-94E6-E54915E1F19B}"/>
                    </a:ext>
                  </a:extLst>
                </p:cNvPr>
                <p:cNvSpPr/>
                <p:nvPr/>
              </p:nvSpPr>
              <p:spPr bwMode="gray">
                <a:xfrm>
                  <a:off x="6202682" y="259083"/>
                  <a:ext cx="297178" cy="534162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 h="5341620">
                      <a:moveTo>
                        <a:pt x="220980" y="0"/>
                      </a:moveTo>
                      <a:lnTo>
                        <a:pt x="0" y="0"/>
                      </a:lnTo>
                      <a:lnTo>
                        <a:pt x="15240" y="5341620"/>
                      </a:lnTo>
                      <a:lnTo>
                        <a:pt x="167640" y="5341620"/>
                      </a:lnTo>
                      <a:lnTo>
                        <a:pt x="182880" y="4770120"/>
                      </a:lnTo>
                      <a:lnTo>
                        <a:pt x="297180" y="4732020"/>
                      </a:lnTo>
                      <a:lnTo>
                        <a:pt x="220980" y="0"/>
                      </a:lnTo>
                      <a:close/>
                    </a:path>
                  </a:pathLst>
                </a:custGeom>
                <a:gradFill flip="none" rotWithShape="1">
                  <a:gsLst>
                    <a:gs pos="0">
                      <a:srgbClr val="969696"/>
                    </a:gs>
                    <a:gs pos="50000">
                      <a:schemeClr val="tx1">
                        <a:lumMod val="65000"/>
                        <a:lumOff val="35000"/>
                      </a:schemeClr>
                    </a:gs>
                  </a:gsLst>
                  <a:lin ang="54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1" name="Rechteck 2365">
                  <a:extLst>
                    <a:ext uri="{FF2B5EF4-FFF2-40B4-BE49-F238E27FC236}">
                      <a16:creationId xmlns:a16="http://schemas.microsoft.com/office/drawing/2014/main" xmlns="" id="{F9FAF52B-246F-42B3-8C4A-57264DBB8E92}"/>
                    </a:ext>
                  </a:extLst>
                </p:cNvPr>
                <p:cNvSpPr/>
                <p:nvPr/>
              </p:nvSpPr>
              <p:spPr bwMode="gray">
                <a:xfrm>
                  <a:off x="6416040" y="228598"/>
                  <a:ext cx="160021" cy="4770121"/>
                </a:xfrm>
                <a:prstGeom prst="rect">
                  <a:avLst/>
                </a:prstGeom>
                <a:solidFill>
                  <a:srgbClr val="BEC32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2" name="Freihandform 2366">
                  <a:extLst>
                    <a:ext uri="{FF2B5EF4-FFF2-40B4-BE49-F238E27FC236}">
                      <a16:creationId xmlns:a16="http://schemas.microsoft.com/office/drawing/2014/main" xmlns="" id="{A2C16FE3-170F-4897-AEFB-1A8EFB5D96B4}"/>
                    </a:ext>
                  </a:extLst>
                </p:cNvPr>
                <p:cNvSpPr/>
                <p:nvPr/>
              </p:nvSpPr>
              <p:spPr bwMode="gray">
                <a:xfrm>
                  <a:off x="7928610" y="167641"/>
                  <a:ext cx="577215" cy="5509263"/>
                </a:xfrm>
                <a:custGeom>
                  <a:avLst/>
                  <a:gdLst>
                    <a:gd name="connsiteX0" fmla="*/ 0 w 561975"/>
                    <a:gd name="connsiteY0" fmla="*/ 0 h 5486400"/>
                    <a:gd name="connsiteX1" fmla="*/ 9525 w 561975"/>
                    <a:gd name="connsiteY1" fmla="*/ 5486400 h 5486400"/>
                    <a:gd name="connsiteX2" fmla="*/ 561975 w 561975"/>
                    <a:gd name="connsiteY2" fmla="*/ 4733925 h 5486400"/>
                    <a:gd name="connsiteX3" fmla="*/ 552450 w 561975"/>
                    <a:gd name="connsiteY3" fmla="*/ 590550 h 5486400"/>
                    <a:gd name="connsiteX4" fmla="*/ 0 w 561975"/>
                    <a:gd name="connsiteY4" fmla="*/ 0 h 5486400"/>
                    <a:gd name="connsiteX0" fmla="*/ 0 w 577215"/>
                    <a:gd name="connsiteY0" fmla="*/ 0 h 5509260"/>
                    <a:gd name="connsiteX1" fmla="*/ 24765 w 577215"/>
                    <a:gd name="connsiteY1" fmla="*/ 5509260 h 5509260"/>
                    <a:gd name="connsiteX2" fmla="*/ 577215 w 577215"/>
                    <a:gd name="connsiteY2" fmla="*/ 4756785 h 5509260"/>
                    <a:gd name="connsiteX3" fmla="*/ 567690 w 577215"/>
                    <a:gd name="connsiteY3" fmla="*/ 613410 h 5509260"/>
                    <a:gd name="connsiteX4" fmla="*/ 0 w 577215"/>
                    <a:gd name="connsiteY4" fmla="*/ 0 h 5509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215" h="5509260">
                      <a:moveTo>
                        <a:pt x="0" y="0"/>
                      </a:moveTo>
                      <a:lnTo>
                        <a:pt x="24765" y="5509260"/>
                      </a:lnTo>
                      <a:lnTo>
                        <a:pt x="577215" y="4756785"/>
                      </a:lnTo>
                      <a:lnTo>
                        <a:pt x="567690" y="613410"/>
                      </a:lnTo>
                      <a:lnTo>
                        <a:pt x="0" y="0"/>
                      </a:ln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3" name="Freihandform 2367">
                  <a:extLst>
                    <a:ext uri="{FF2B5EF4-FFF2-40B4-BE49-F238E27FC236}">
                      <a16:creationId xmlns:a16="http://schemas.microsoft.com/office/drawing/2014/main" xmlns="" id="{D4D6CFE0-FC32-468E-B72E-6F973B152DEF}"/>
                    </a:ext>
                  </a:extLst>
                </p:cNvPr>
                <p:cNvSpPr/>
                <p:nvPr/>
              </p:nvSpPr>
              <p:spPr bwMode="gray">
                <a:xfrm>
                  <a:off x="6720842" y="173989"/>
                  <a:ext cx="1242058" cy="5510528"/>
                </a:xfrm>
                <a:custGeom>
                  <a:avLst/>
                  <a:gdLst>
                    <a:gd name="connsiteX0" fmla="*/ 1196340 w 1242060"/>
                    <a:gd name="connsiteY0" fmla="*/ 0 h 5516880"/>
                    <a:gd name="connsiteX1" fmla="*/ 0 w 1242060"/>
                    <a:gd name="connsiteY1" fmla="*/ 106680 h 5516880"/>
                    <a:gd name="connsiteX2" fmla="*/ 121920 w 1242060"/>
                    <a:gd name="connsiteY2" fmla="*/ 5387340 h 5516880"/>
                    <a:gd name="connsiteX3" fmla="*/ 1242060 w 1242060"/>
                    <a:gd name="connsiteY3" fmla="*/ 5516880 h 5516880"/>
                    <a:gd name="connsiteX4" fmla="*/ 1196340 w 1242060"/>
                    <a:gd name="connsiteY4" fmla="*/ 0 h 5516880"/>
                    <a:gd name="connsiteX0" fmla="*/ 1209040 w 1242060"/>
                    <a:gd name="connsiteY0" fmla="*/ 0 h 5510530"/>
                    <a:gd name="connsiteX1" fmla="*/ 0 w 1242060"/>
                    <a:gd name="connsiteY1" fmla="*/ 100330 h 5510530"/>
                    <a:gd name="connsiteX2" fmla="*/ 121920 w 1242060"/>
                    <a:gd name="connsiteY2" fmla="*/ 5380990 h 5510530"/>
                    <a:gd name="connsiteX3" fmla="*/ 1242060 w 1242060"/>
                    <a:gd name="connsiteY3" fmla="*/ 5510530 h 5510530"/>
                    <a:gd name="connsiteX4" fmla="*/ 1209040 w 1242060"/>
                    <a:gd name="connsiteY4" fmla="*/ 0 h 5510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2060" h="5510530">
                      <a:moveTo>
                        <a:pt x="1209040" y="0"/>
                      </a:moveTo>
                      <a:lnTo>
                        <a:pt x="0" y="100330"/>
                      </a:lnTo>
                      <a:lnTo>
                        <a:pt x="121920" y="5380990"/>
                      </a:lnTo>
                      <a:lnTo>
                        <a:pt x="1242060" y="5510530"/>
                      </a:lnTo>
                      <a:lnTo>
                        <a:pt x="120904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4" name="Freihandform 2368">
                  <a:extLst>
                    <a:ext uri="{FF2B5EF4-FFF2-40B4-BE49-F238E27FC236}">
                      <a16:creationId xmlns:a16="http://schemas.microsoft.com/office/drawing/2014/main" xmlns="" id="{58E0C2CC-E57E-479F-9712-DAF872E377F0}"/>
                    </a:ext>
                  </a:extLst>
                </p:cNvPr>
                <p:cNvSpPr/>
                <p:nvPr/>
              </p:nvSpPr>
              <p:spPr bwMode="gray">
                <a:xfrm>
                  <a:off x="7519990" y="126206"/>
                  <a:ext cx="73819" cy="197642"/>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197644">
                      <a:moveTo>
                        <a:pt x="0" y="0"/>
                      </a:moveTo>
                      <a:lnTo>
                        <a:pt x="73818" y="71438"/>
                      </a:lnTo>
                      <a:lnTo>
                        <a:pt x="73818" y="197644"/>
                      </a:lnTo>
                      <a:lnTo>
                        <a:pt x="0" y="166688"/>
                      </a:lnTo>
                      <a:cubicBezTo>
                        <a:pt x="794" y="114300"/>
                        <a:pt x="1587" y="61913"/>
                        <a:pt x="0" y="0"/>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5" name="Freihandform 2369">
                  <a:extLst>
                    <a:ext uri="{FF2B5EF4-FFF2-40B4-BE49-F238E27FC236}">
                      <a16:creationId xmlns:a16="http://schemas.microsoft.com/office/drawing/2014/main" xmlns="" id="{2FF21F8F-C467-4139-8618-E7BE60DC2CA6}"/>
                    </a:ext>
                  </a:extLst>
                </p:cNvPr>
                <p:cNvSpPr/>
                <p:nvPr/>
              </p:nvSpPr>
              <p:spPr bwMode="gray">
                <a:xfrm>
                  <a:off x="7517604" y="288131"/>
                  <a:ext cx="80963"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Lst>
                  <a:ahLst/>
                  <a:cxnLst>
                    <a:cxn ang="0">
                      <a:pos x="connsiteX0" y="connsiteY0"/>
                    </a:cxn>
                    <a:cxn ang="0">
                      <a:pos x="connsiteX1" y="connsiteY1"/>
                    </a:cxn>
                    <a:cxn ang="0">
                      <a:pos x="connsiteX2" y="connsiteY2"/>
                    </a:cxn>
                    <a:cxn ang="0">
                      <a:pos x="connsiteX3" y="connsiteY3"/>
                    </a:cxn>
                  </a:cxnLst>
                  <a:rect l="l" t="t" r="r" b="b"/>
                  <a:pathLst>
                    <a:path w="80963" h="90488">
                      <a:moveTo>
                        <a:pt x="2382" y="0"/>
                      </a:moveTo>
                      <a:lnTo>
                        <a:pt x="80963" y="40482"/>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6" name="Freihandform 2370">
                  <a:extLst>
                    <a:ext uri="{FF2B5EF4-FFF2-40B4-BE49-F238E27FC236}">
                      <a16:creationId xmlns:a16="http://schemas.microsoft.com/office/drawing/2014/main" xmlns="" id="{88B70DC6-7BA6-468F-8442-A1B2405CBDFE}"/>
                    </a:ext>
                  </a:extLst>
                </p:cNvPr>
                <p:cNvSpPr/>
                <p:nvPr/>
              </p:nvSpPr>
              <p:spPr bwMode="gray">
                <a:xfrm>
                  <a:off x="7529511" y="5514979"/>
                  <a:ext cx="64293" cy="233360"/>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 name="connsiteX0" fmla="*/ 0 w 73818"/>
                    <a:gd name="connsiteY0" fmla="*/ 66674 h 264318"/>
                    <a:gd name="connsiteX1" fmla="*/ 64293 w 73818"/>
                    <a:gd name="connsiteY1" fmla="*/ 0 h 264318"/>
                    <a:gd name="connsiteX2" fmla="*/ 73818 w 73818"/>
                    <a:gd name="connsiteY2" fmla="*/ 264318 h 264318"/>
                    <a:gd name="connsiteX3" fmla="*/ 0 w 73818"/>
                    <a:gd name="connsiteY3" fmla="*/ 233362 h 264318"/>
                    <a:gd name="connsiteX4" fmla="*/ 0 w 73818"/>
                    <a:gd name="connsiteY4" fmla="*/ 66674 h 264318"/>
                    <a:gd name="connsiteX0" fmla="*/ 0 w 64293"/>
                    <a:gd name="connsiteY0" fmla="*/ 66674 h 233362"/>
                    <a:gd name="connsiteX1" fmla="*/ 64293 w 64293"/>
                    <a:gd name="connsiteY1" fmla="*/ 0 h 233362"/>
                    <a:gd name="connsiteX2" fmla="*/ 64293 w 64293"/>
                    <a:gd name="connsiteY2" fmla="*/ 159543 h 233362"/>
                    <a:gd name="connsiteX3" fmla="*/ 0 w 64293"/>
                    <a:gd name="connsiteY3" fmla="*/ 233362 h 233362"/>
                    <a:gd name="connsiteX4" fmla="*/ 0 w 64293"/>
                    <a:gd name="connsiteY4" fmla="*/ 66674 h 233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233362">
                      <a:moveTo>
                        <a:pt x="0" y="66674"/>
                      </a:moveTo>
                      <a:lnTo>
                        <a:pt x="64293" y="0"/>
                      </a:lnTo>
                      <a:lnTo>
                        <a:pt x="64293" y="159543"/>
                      </a:lnTo>
                      <a:lnTo>
                        <a:pt x="0" y="233362"/>
                      </a:lnTo>
                      <a:cubicBezTo>
                        <a:pt x="794" y="180974"/>
                        <a:pt x="1587" y="128587"/>
                        <a:pt x="0" y="66674"/>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7" name="Freihandform 2371">
                  <a:extLst>
                    <a:ext uri="{FF2B5EF4-FFF2-40B4-BE49-F238E27FC236}">
                      <a16:creationId xmlns:a16="http://schemas.microsoft.com/office/drawing/2014/main" xmlns="" id="{2686FABF-C9BE-48EA-BB5D-B1199D958568}"/>
                    </a:ext>
                  </a:extLst>
                </p:cNvPr>
                <p:cNvSpPr/>
                <p:nvPr/>
              </p:nvSpPr>
              <p:spPr bwMode="gray">
                <a:xfrm>
                  <a:off x="7527129" y="5503071"/>
                  <a:ext cx="73819"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 name="connsiteX0" fmla="*/ 2382 w 64294"/>
                    <a:gd name="connsiteY0" fmla="*/ 0 h 90488"/>
                    <a:gd name="connsiteX1" fmla="*/ 64294 w 64294"/>
                    <a:gd name="connsiteY1" fmla="*/ 16669 h 90488"/>
                    <a:gd name="connsiteX2" fmla="*/ 0 w 64294"/>
                    <a:gd name="connsiteY2" fmla="*/ 90488 h 90488"/>
                    <a:gd name="connsiteX3" fmla="*/ 2382 w 64294"/>
                    <a:gd name="connsiteY3" fmla="*/ 0 h 90488"/>
                    <a:gd name="connsiteX0" fmla="*/ 2382 w 73819"/>
                    <a:gd name="connsiteY0" fmla="*/ 0 h 90488"/>
                    <a:gd name="connsiteX1" fmla="*/ 73819 w 73819"/>
                    <a:gd name="connsiteY1" fmla="*/ 16669 h 90488"/>
                    <a:gd name="connsiteX2" fmla="*/ 0 w 73819"/>
                    <a:gd name="connsiteY2" fmla="*/ 90488 h 90488"/>
                    <a:gd name="connsiteX3" fmla="*/ 2382 w 73819"/>
                    <a:gd name="connsiteY3" fmla="*/ 0 h 90488"/>
                  </a:gdLst>
                  <a:ahLst/>
                  <a:cxnLst>
                    <a:cxn ang="0">
                      <a:pos x="connsiteX0" y="connsiteY0"/>
                    </a:cxn>
                    <a:cxn ang="0">
                      <a:pos x="connsiteX1" y="connsiteY1"/>
                    </a:cxn>
                    <a:cxn ang="0">
                      <a:pos x="connsiteX2" y="connsiteY2"/>
                    </a:cxn>
                    <a:cxn ang="0">
                      <a:pos x="connsiteX3" y="connsiteY3"/>
                    </a:cxn>
                  </a:cxnLst>
                  <a:rect l="l" t="t" r="r" b="b"/>
                  <a:pathLst>
                    <a:path w="73819" h="90488">
                      <a:moveTo>
                        <a:pt x="2382" y="0"/>
                      </a:moveTo>
                      <a:lnTo>
                        <a:pt x="73819" y="16669"/>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8" name="Rechteck 2372">
                  <a:extLst>
                    <a:ext uri="{FF2B5EF4-FFF2-40B4-BE49-F238E27FC236}">
                      <a16:creationId xmlns:a16="http://schemas.microsoft.com/office/drawing/2014/main" xmlns="" id="{1AF1C142-5F77-4EC5-895C-EA250E180D7E}"/>
                    </a:ext>
                  </a:extLst>
                </p:cNvPr>
                <p:cNvSpPr/>
                <p:nvPr/>
              </p:nvSpPr>
              <p:spPr bwMode="gray">
                <a:xfrm>
                  <a:off x="7516368" y="402335"/>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79" name="Rechteck 2373">
                  <a:extLst>
                    <a:ext uri="{FF2B5EF4-FFF2-40B4-BE49-F238E27FC236}">
                      <a16:creationId xmlns:a16="http://schemas.microsoft.com/office/drawing/2014/main" xmlns="" id="{3A324434-C3BE-481C-93D0-118C92F356A4}"/>
                    </a:ext>
                  </a:extLst>
                </p:cNvPr>
                <p:cNvSpPr/>
                <p:nvPr/>
              </p:nvSpPr>
              <p:spPr bwMode="gray">
                <a:xfrm>
                  <a:off x="7516368" y="3831338"/>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780" name="Freihandform 2374">
                  <a:extLst>
                    <a:ext uri="{FF2B5EF4-FFF2-40B4-BE49-F238E27FC236}">
                      <a16:creationId xmlns:a16="http://schemas.microsoft.com/office/drawing/2014/main" xmlns="" id="{D303F31D-06EB-458B-BD71-713C2E97EB38}"/>
                    </a:ext>
                  </a:extLst>
                </p:cNvPr>
                <p:cNvSpPr/>
                <p:nvPr/>
              </p:nvSpPr>
              <p:spPr bwMode="gray">
                <a:xfrm>
                  <a:off x="6268401" y="129537"/>
                  <a:ext cx="1264922" cy="5615942"/>
                </a:xfrm>
                <a:custGeom>
                  <a:avLst/>
                  <a:gdLst>
                    <a:gd name="connsiteX0" fmla="*/ 182880 w 1264920"/>
                    <a:gd name="connsiteY0" fmla="*/ 60960 h 5615940"/>
                    <a:gd name="connsiteX1" fmla="*/ 190500 w 1264920"/>
                    <a:gd name="connsiteY1" fmla="*/ 4777740 h 5615940"/>
                    <a:gd name="connsiteX2" fmla="*/ 7620 w 1264920"/>
                    <a:gd name="connsiteY2" fmla="*/ 4899660 h 5615940"/>
                    <a:gd name="connsiteX3" fmla="*/ 0 w 1264920"/>
                    <a:gd name="connsiteY3" fmla="*/ 5509260 h 5615940"/>
                    <a:gd name="connsiteX4" fmla="*/ 1264920 w 1264920"/>
                    <a:gd name="connsiteY4" fmla="*/ 5615940 h 5615940"/>
                    <a:gd name="connsiteX5" fmla="*/ 1257300 w 1264920"/>
                    <a:gd name="connsiteY5" fmla="*/ 0 h 5615940"/>
                    <a:gd name="connsiteX6" fmla="*/ 182880 w 1264920"/>
                    <a:gd name="connsiteY6" fmla="*/ 60960 h 5615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920" h="5615940">
                      <a:moveTo>
                        <a:pt x="182880" y="60960"/>
                      </a:moveTo>
                      <a:lnTo>
                        <a:pt x="190500" y="4777740"/>
                      </a:lnTo>
                      <a:lnTo>
                        <a:pt x="7620" y="4899660"/>
                      </a:lnTo>
                      <a:lnTo>
                        <a:pt x="0" y="5509260"/>
                      </a:lnTo>
                      <a:lnTo>
                        <a:pt x="1264920" y="5615940"/>
                      </a:lnTo>
                      <a:lnTo>
                        <a:pt x="1257300" y="0"/>
                      </a:lnTo>
                      <a:lnTo>
                        <a:pt x="182880" y="60960"/>
                      </a:lnTo>
                      <a:close/>
                    </a:path>
                  </a:pathLst>
                </a:custGeom>
                <a:gradFill flip="none" rotWithShape="1">
                  <a:gsLst>
                    <a:gs pos="0">
                      <a:schemeClr val="tx2">
                        <a:lumMod val="50000"/>
                        <a:lumOff val="50000"/>
                      </a:schemeClr>
                    </a:gs>
                    <a:gs pos="50000">
                      <a:schemeClr val="tx1">
                        <a:lumMod val="85000"/>
                        <a:lumOff val="15000"/>
                      </a:schemeClr>
                    </a:gs>
                  </a:gsLst>
                  <a:path path="circle">
                    <a:fillToRect l="50000" t="50000" r="50000" b="50000"/>
                  </a:path>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grpSp>
          <p:grpSp>
            <p:nvGrpSpPr>
              <p:cNvPr id="1766" name="Gruppo 1765">
                <a:extLst>
                  <a:ext uri="{FF2B5EF4-FFF2-40B4-BE49-F238E27FC236}">
                    <a16:creationId xmlns:a16="http://schemas.microsoft.com/office/drawing/2014/main" xmlns="" id="{61D6AE2A-9DAB-4AE4-AB51-F279EE6815F5}"/>
                  </a:ext>
                </a:extLst>
              </p:cNvPr>
              <p:cNvGrpSpPr/>
              <p:nvPr/>
            </p:nvGrpSpPr>
            <p:grpSpPr>
              <a:xfrm flipV="1">
                <a:off x="6014630" y="4837737"/>
                <a:ext cx="176156" cy="140152"/>
                <a:chOff x="8174322" y="588548"/>
                <a:chExt cx="176156" cy="140152"/>
              </a:xfrm>
            </p:grpSpPr>
            <p:cxnSp>
              <p:nvCxnSpPr>
                <p:cNvPr id="1767" name="Gerade Verbindung 264">
                  <a:extLst>
                    <a:ext uri="{FF2B5EF4-FFF2-40B4-BE49-F238E27FC236}">
                      <a16:creationId xmlns:a16="http://schemas.microsoft.com/office/drawing/2014/main" xmlns="" id="{BBF3ED2B-FA23-4152-A5D1-076A212BEF6A}"/>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68" name="Gerade Verbindung 264">
                  <a:extLst>
                    <a:ext uri="{FF2B5EF4-FFF2-40B4-BE49-F238E27FC236}">
                      <a16:creationId xmlns:a16="http://schemas.microsoft.com/office/drawing/2014/main" xmlns="" id="{51D7DFB3-DB9F-47BF-BD58-592D991D81C9}"/>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grpSp>
        <p:nvGrpSpPr>
          <p:cNvPr id="1808" name="Gruppo 1807">
            <a:extLst>
              <a:ext uri="{FF2B5EF4-FFF2-40B4-BE49-F238E27FC236}">
                <a16:creationId xmlns:a16="http://schemas.microsoft.com/office/drawing/2014/main" xmlns="" id="{E0B0E799-1253-42B0-ADA8-2601A1CBB8CE}"/>
              </a:ext>
            </a:extLst>
          </p:cNvPr>
          <p:cNvGrpSpPr/>
          <p:nvPr/>
        </p:nvGrpSpPr>
        <p:grpSpPr>
          <a:xfrm>
            <a:off x="5142896" y="5417815"/>
            <a:ext cx="1312957" cy="1188383"/>
            <a:chOff x="5145574" y="5187244"/>
            <a:chExt cx="1313641" cy="1189002"/>
          </a:xfrm>
        </p:grpSpPr>
        <p:pic>
          <p:nvPicPr>
            <p:cNvPr id="1809" name="Immagine 1808">
              <a:extLst>
                <a:ext uri="{FF2B5EF4-FFF2-40B4-BE49-F238E27FC236}">
                  <a16:creationId xmlns:a16="http://schemas.microsoft.com/office/drawing/2014/main" xmlns="" id="{7441B702-65D3-40BD-B1C5-B1552065FA73}"/>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5145574" y="5203224"/>
              <a:ext cx="1259959" cy="1173022"/>
            </a:xfrm>
            <a:prstGeom prst="rect">
              <a:avLst/>
            </a:prstGeom>
          </p:spPr>
        </p:pic>
        <p:pic>
          <p:nvPicPr>
            <p:cNvPr id="1810" name="Immagine 1809">
              <a:extLst>
                <a:ext uri="{FF2B5EF4-FFF2-40B4-BE49-F238E27FC236}">
                  <a16:creationId xmlns:a16="http://schemas.microsoft.com/office/drawing/2014/main" xmlns="" id="{FF757E72-DE8E-49A1-877F-2AA7A8792D62}"/>
                </a:ext>
              </a:extLst>
            </p:cNvPr>
            <p:cNvPicPr>
              <a:picLocks noChangeAspect="1"/>
            </p:cNvPicPr>
            <p:nvPr/>
          </p:nvPicPr>
          <p:blipFill>
            <a:blip r:embed="rId16">
              <a:clrChange>
                <a:clrFrom>
                  <a:srgbClr val="FEFEFE"/>
                </a:clrFrom>
                <a:clrTo>
                  <a:srgbClr val="FEFEFE">
                    <a:alpha val="0"/>
                  </a:srgbClr>
                </a:clrTo>
              </a:clrChange>
            </a:blip>
            <a:stretch>
              <a:fillRect/>
            </a:stretch>
          </p:blipFill>
          <p:spPr>
            <a:xfrm>
              <a:off x="6119148" y="5187244"/>
              <a:ext cx="340067" cy="566779"/>
            </a:xfrm>
            <a:prstGeom prst="rect">
              <a:avLst/>
            </a:prstGeom>
          </p:spPr>
        </p:pic>
      </p:grpSp>
      <p:grpSp>
        <p:nvGrpSpPr>
          <p:cNvPr id="1811" name="Gruppo 1810">
            <a:extLst>
              <a:ext uri="{FF2B5EF4-FFF2-40B4-BE49-F238E27FC236}">
                <a16:creationId xmlns:a16="http://schemas.microsoft.com/office/drawing/2014/main" xmlns="" id="{49B8B221-6B1C-42F3-BA07-608892139C32}"/>
              </a:ext>
            </a:extLst>
          </p:cNvPr>
          <p:cNvGrpSpPr/>
          <p:nvPr/>
        </p:nvGrpSpPr>
        <p:grpSpPr>
          <a:xfrm>
            <a:off x="2677401" y="5466052"/>
            <a:ext cx="1478474" cy="1004308"/>
            <a:chOff x="2678795" y="5235506"/>
            <a:chExt cx="1479244" cy="1004831"/>
          </a:xfrm>
        </p:grpSpPr>
        <p:pic>
          <p:nvPicPr>
            <p:cNvPr id="1812" name="Picture 10" descr="Immagine correlata">
              <a:extLst>
                <a:ext uri="{FF2B5EF4-FFF2-40B4-BE49-F238E27FC236}">
                  <a16:creationId xmlns:a16="http://schemas.microsoft.com/office/drawing/2014/main" xmlns="" id="{C3F1582B-92C3-45D6-A068-3780069CB2D3}"/>
                </a:ext>
              </a:extLst>
            </p:cNvPr>
            <p:cNvPicPr>
              <a:picLocks noChangeAspect="1" noChangeArrowheads="1"/>
            </p:cNvPicPr>
            <p:nvPr/>
          </p:nvPicPr>
          <p:blipFill>
            <a:blip r:embed="rId17">
              <a:duotone>
                <a:schemeClr val="accent5">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693915" y="5310724"/>
              <a:ext cx="464124" cy="668135"/>
            </a:xfrm>
            <a:prstGeom prst="rect">
              <a:avLst/>
            </a:prstGeom>
            <a:noFill/>
            <a:extLst>
              <a:ext uri="{909E8E84-426E-40DD-AFC4-6F175D3DCCD1}">
                <a14:hiddenFill xmlns:a14="http://schemas.microsoft.com/office/drawing/2010/main" xmlns="">
                  <a:solidFill>
                    <a:srgbClr val="FFFFFF"/>
                  </a:solidFill>
                </a14:hiddenFill>
              </a:ext>
            </a:extLst>
          </p:spPr>
        </p:pic>
        <p:pic>
          <p:nvPicPr>
            <p:cNvPr id="1813" name="Picture 4" descr="Risultati immagini per plc robots">
              <a:extLst>
                <a:ext uri="{FF2B5EF4-FFF2-40B4-BE49-F238E27FC236}">
                  <a16:creationId xmlns:a16="http://schemas.microsoft.com/office/drawing/2014/main" xmlns="" id="{D3A01677-DAE3-459F-AD12-EEC07355D5F6}"/>
                </a:ext>
              </a:extLst>
            </p:cNvPr>
            <p:cNvPicPr>
              <a:picLocks noChangeAspect="1" noChangeArrowheads="1"/>
            </p:cNvPicPr>
            <p:nvPr/>
          </p:nvPicPr>
          <p:blipFill>
            <a:blip r:embed="rId18">
              <a:clrChange>
                <a:clrFrom>
                  <a:srgbClr val="FFFFFF"/>
                </a:clrFrom>
                <a:clrTo>
                  <a:srgbClr val="FFFFFF">
                    <a:alpha val="0"/>
                  </a:srgbClr>
                </a:clrTo>
              </a:clrChange>
            </a:blip>
            <a:srcRect/>
            <a:stretch>
              <a:fillRect/>
            </a:stretch>
          </p:blipFill>
          <p:spPr bwMode="auto">
            <a:xfrm flipH="1">
              <a:off x="2678795" y="5235506"/>
              <a:ext cx="1172218" cy="1004831"/>
            </a:xfrm>
            <a:prstGeom prst="rect">
              <a:avLst/>
            </a:prstGeom>
            <a:noFill/>
          </p:spPr>
        </p:pic>
        <p:grpSp>
          <p:nvGrpSpPr>
            <p:cNvPr id="1814" name="Gruppo 1813">
              <a:extLst>
                <a:ext uri="{FF2B5EF4-FFF2-40B4-BE49-F238E27FC236}">
                  <a16:creationId xmlns:a16="http://schemas.microsoft.com/office/drawing/2014/main" xmlns="" id="{663FE7D6-62BD-4F52-B053-4DD3F41D70BD}"/>
                </a:ext>
              </a:extLst>
            </p:cNvPr>
            <p:cNvGrpSpPr/>
            <p:nvPr/>
          </p:nvGrpSpPr>
          <p:grpSpPr>
            <a:xfrm>
              <a:off x="3255083" y="5430758"/>
              <a:ext cx="447102" cy="391214"/>
              <a:chOff x="3255083" y="5430758"/>
              <a:chExt cx="447102" cy="391214"/>
            </a:xfrm>
          </p:grpSpPr>
          <p:sp>
            <p:nvSpPr>
              <p:cNvPr id="1815" name="Rettangolo 1814">
                <a:extLst>
                  <a:ext uri="{FF2B5EF4-FFF2-40B4-BE49-F238E27FC236}">
                    <a16:creationId xmlns:a16="http://schemas.microsoft.com/office/drawing/2014/main" xmlns="" id="{17EBB5A3-1FE9-4E47-948C-320D802573A7}"/>
                  </a:ext>
                </a:extLst>
              </p:cNvPr>
              <p:cNvSpPr/>
              <p:nvPr/>
            </p:nvSpPr>
            <p:spPr bwMode="auto">
              <a:xfrm>
                <a:off x="3292397" y="5517854"/>
                <a:ext cx="394916" cy="262439"/>
              </a:xfrm>
              <a:prstGeom prst="rect">
                <a:avLst/>
              </a:prstGeom>
              <a:solidFill>
                <a:schemeClr val="bg1"/>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pic>
            <p:nvPicPr>
              <p:cNvPr id="1816" name="Immagine 1815">
                <a:extLst>
                  <a:ext uri="{FF2B5EF4-FFF2-40B4-BE49-F238E27FC236}">
                    <a16:creationId xmlns:a16="http://schemas.microsoft.com/office/drawing/2014/main" xmlns="" id="{9D0698D7-77ED-4755-9344-B0534F71D12C}"/>
                  </a:ext>
                </a:extLst>
              </p:cNvPr>
              <p:cNvPicPr>
                <a:picLocks noChangeAspect="1"/>
              </p:cNvPicPr>
              <p:nvPr/>
            </p:nvPicPr>
            <p:blipFill rotWithShape="1">
              <a:blip r:embed="rId19">
                <a:clrChange>
                  <a:clrFrom>
                    <a:srgbClr val="F9FEFF"/>
                  </a:clrFrom>
                  <a:clrTo>
                    <a:srgbClr val="F9FEFF">
                      <a:alpha val="0"/>
                    </a:srgbClr>
                  </a:clrTo>
                </a:clrChange>
              </a:blip>
              <a:srcRect l="70884" t="31511" r="4056" b="25347"/>
              <a:stretch/>
            </p:blipFill>
            <p:spPr>
              <a:xfrm>
                <a:off x="3255083" y="5430758"/>
                <a:ext cx="447102" cy="391214"/>
              </a:xfrm>
              <a:prstGeom prst="rect">
                <a:avLst/>
              </a:prstGeom>
            </p:spPr>
          </p:pic>
        </p:grpSp>
      </p:grpSp>
      <p:grpSp>
        <p:nvGrpSpPr>
          <p:cNvPr id="1817" name="Gruppo 1816">
            <a:extLst>
              <a:ext uri="{FF2B5EF4-FFF2-40B4-BE49-F238E27FC236}">
                <a16:creationId xmlns:a16="http://schemas.microsoft.com/office/drawing/2014/main" xmlns="" id="{77EC1650-642D-4BD3-BA85-C1A780612EB4}"/>
              </a:ext>
            </a:extLst>
          </p:cNvPr>
          <p:cNvGrpSpPr/>
          <p:nvPr/>
        </p:nvGrpSpPr>
        <p:grpSpPr>
          <a:xfrm>
            <a:off x="4174677" y="5308292"/>
            <a:ext cx="1229067" cy="1373508"/>
            <a:chOff x="4176851" y="5077663"/>
            <a:chExt cx="1229707" cy="1374223"/>
          </a:xfrm>
        </p:grpSpPr>
        <p:pic>
          <p:nvPicPr>
            <p:cNvPr id="1818" name="Picture 16" descr="Risultati immagini per easysnap">
              <a:extLst>
                <a:ext uri="{FF2B5EF4-FFF2-40B4-BE49-F238E27FC236}">
                  <a16:creationId xmlns:a16="http://schemas.microsoft.com/office/drawing/2014/main" xmlns="" id="{32C82B42-35CB-4623-A981-4CDC15A9A80C}"/>
                </a:ext>
              </a:extLst>
            </p:cNvPr>
            <p:cNvPicPr>
              <a:picLocks noChangeAspect="1" noChangeArrowheads="1"/>
            </p:cNvPicPr>
            <p:nvPr/>
          </p:nvPicPr>
          <p:blipFill>
            <a:blip r:embed="rId20">
              <a:clrChange>
                <a:clrFrom>
                  <a:srgbClr val="FFFFFF"/>
                </a:clrFrom>
                <a:clrTo>
                  <a:srgbClr val="FFFFFF">
                    <a:alpha val="0"/>
                  </a:srgbClr>
                </a:clrTo>
              </a:clrChange>
            </a:blip>
            <a:srcRect/>
            <a:stretch>
              <a:fillRect/>
            </a:stretch>
          </p:blipFill>
          <p:spPr bwMode="auto">
            <a:xfrm>
              <a:off x="4176851" y="5077663"/>
              <a:ext cx="1205310" cy="1205310"/>
            </a:xfrm>
            <a:prstGeom prst="rect">
              <a:avLst/>
            </a:prstGeom>
            <a:noFill/>
          </p:spPr>
        </p:pic>
        <p:pic>
          <p:nvPicPr>
            <p:cNvPr id="1819" name="Immagine 1818">
              <a:extLst>
                <a:ext uri="{FF2B5EF4-FFF2-40B4-BE49-F238E27FC236}">
                  <a16:creationId xmlns:a16="http://schemas.microsoft.com/office/drawing/2014/main" xmlns="" id="{85C2CBB5-1480-47F4-A049-49ABCB495935}"/>
                </a:ext>
              </a:extLst>
            </p:cNvPr>
            <p:cNvPicPr>
              <a:picLocks noChangeAspect="1"/>
            </p:cNvPicPr>
            <p:nvPr/>
          </p:nvPicPr>
          <p:blipFill rotWithShape="1">
            <a:blip r:embed="rId21">
              <a:clrChange>
                <a:clrFrom>
                  <a:srgbClr val="FFFFFF"/>
                </a:clrFrom>
                <a:clrTo>
                  <a:srgbClr val="FFFFFF">
                    <a:alpha val="0"/>
                  </a:srgbClr>
                </a:clrTo>
              </a:clrChange>
            </a:blip>
            <a:srcRect t="8043" b="8609"/>
            <a:stretch/>
          </p:blipFill>
          <p:spPr>
            <a:xfrm>
              <a:off x="4761716" y="5252273"/>
              <a:ext cx="644842" cy="537462"/>
            </a:xfrm>
            <a:prstGeom prst="rect">
              <a:avLst/>
            </a:prstGeom>
          </p:spPr>
        </p:pic>
        <p:pic>
          <p:nvPicPr>
            <p:cNvPr id="1820" name="Immagine 1819">
              <a:extLst>
                <a:ext uri="{FF2B5EF4-FFF2-40B4-BE49-F238E27FC236}">
                  <a16:creationId xmlns:a16="http://schemas.microsoft.com/office/drawing/2014/main" xmlns="" id="{AD228816-8AF1-477A-BDB3-5105FA6E39FC}"/>
                </a:ext>
              </a:extLst>
            </p:cNvPr>
            <p:cNvPicPr>
              <a:picLocks noChangeAspect="1"/>
            </p:cNvPicPr>
            <p:nvPr/>
          </p:nvPicPr>
          <p:blipFill>
            <a:blip r:embed="rId22">
              <a:clrChange>
                <a:clrFrom>
                  <a:srgbClr val="FFFFFF"/>
                </a:clrFrom>
                <a:clrTo>
                  <a:srgbClr val="FFFFFF">
                    <a:alpha val="0"/>
                  </a:srgbClr>
                </a:clrTo>
              </a:clrChange>
              <a:duotone>
                <a:schemeClr val="accent5">
                  <a:shade val="45000"/>
                  <a:satMod val="135000"/>
                </a:schemeClr>
                <a:prstClr val="white"/>
              </a:duotone>
            </a:blip>
            <a:stretch>
              <a:fillRect/>
            </a:stretch>
          </p:blipFill>
          <p:spPr>
            <a:xfrm>
              <a:off x="4231969" y="5390620"/>
              <a:ext cx="460022" cy="1061266"/>
            </a:xfrm>
            <a:prstGeom prst="rect">
              <a:avLst/>
            </a:prstGeom>
          </p:spPr>
        </p:pic>
      </p:grpSp>
      <p:grpSp>
        <p:nvGrpSpPr>
          <p:cNvPr id="1821" name="Gruppo 1820">
            <a:extLst>
              <a:ext uri="{FF2B5EF4-FFF2-40B4-BE49-F238E27FC236}">
                <a16:creationId xmlns:a16="http://schemas.microsoft.com/office/drawing/2014/main" xmlns="" id="{E849168A-F61B-44EE-9403-F1B9E2F51E0D}"/>
              </a:ext>
            </a:extLst>
          </p:cNvPr>
          <p:cNvGrpSpPr/>
          <p:nvPr/>
        </p:nvGrpSpPr>
        <p:grpSpPr>
          <a:xfrm>
            <a:off x="210906" y="4350951"/>
            <a:ext cx="8698525" cy="2332297"/>
            <a:chOff x="211016" y="4119824"/>
            <a:chExt cx="8703055" cy="2333512"/>
          </a:xfrm>
        </p:grpSpPr>
        <p:grpSp>
          <p:nvGrpSpPr>
            <p:cNvPr id="1822" name="Gruppo 1821">
              <a:extLst>
                <a:ext uri="{FF2B5EF4-FFF2-40B4-BE49-F238E27FC236}">
                  <a16:creationId xmlns:a16="http://schemas.microsoft.com/office/drawing/2014/main" xmlns="" id="{FF3B4A24-4E3E-47A4-B0EF-6B250FF23FF3}"/>
                </a:ext>
              </a:extLst>
            </p:cNvPr>
            <p:cNvGrpSpPr/>
            <p:nvPr/>
          </p:nvGrpSpPr>
          <p:grpSpPr>
            <a:xfrm>
              <a:off x="211016" y="4119824"/>
              <a:ext cx="8703055" cy="2333512"/>
              <a:chOff x="211016" y="4119824"/>
              <a:chExt cx="8703055" cy="2333512"/>
            </a:xfrm>
          </p:grpSpPr>
          <p:grpSp>
            <p:nvGrpSpPr>
              <p:cNvPr id="1830" name="Gruppo 1829">
                <a:extLst>
                  <a:ext uri="{FF2B5EF4-FFF2-40B4-BE49-F238E27FC236}">
                    <a16:creationId xmlns:a16="http://schemas.microsoft.com/office/drawing/2014/main" xmlns="" id="{67D8A699-0D15-4D5D-AB3E-98F38A9CF5B8}"/>
                  </a:ext>
                </a:extLst>
              </p:cNvPr>
              <p:cNvGrpSpPr/>
              <p:nvPr/>
            </p:nvGrpSpPr>
            <p:grpSpPr>
              <a:xfrm>
                <a:off x="211016" y="4119824"/>
                <a:ext cx="8703055" cy="2333512"/>
                <a:chOff x="211016" y="4119824"/>
                <a:chExt cx="8703055" cy="2333512"/>
              </a:xfrm>
            </p:grpSpPr>
            <p:grpSp>
              <p:nvGrpSpPr>
                <p:cNvPr id="1835" name="Gruppo 1834">
                  <a:extLst>
                    <a:ext uri="{FF2B5EF4-FFF2-40B4-BE49-F238E27FC236}">
                      <a16:creationId xmlns:a16="http://schemas.microsoft.com/office/drawing/2014/main" xmlns="" id="{F5989E55-2CE0-4C28-8715-B534C2A7FE6A}"/>
                    </a:ext>
                  </a:extLst>
                </p:cNvPr>
                <p:cNvGrpSpPr/>
                <p:nvPr/>
              </p:nvGrpSpPr>
              <p:grpSpPr>
                <a:xfrm>
                  <a:off x="211016" y="4119824"/>
                  <a:ext cx="8703055" cy="2332062"/>
                  <a:chOff x="211016" y="4119824"/>
                  <a:chExt cx="8703055" cy="2332062"/>
                </a:xfrm>
              </p:grpSpPr>
              <p:grpSp>
                <p:nvGrpSpPr>
                  <p:cNvPr id="1859" name="Gruppo 1858">
                    <a:extLst>
                      <a:ext uri="{FF2B5EF4-FFF2-40B4-BE49-F238E27FC236}">
                        <a16:creationId xmlns:a16="http://schemas.microsoft.com/office/drawing/2014/main" xmlns="" id="{0A145FCD-1E86-4198-ACC9-7BDB24C526AA}"/>
                      </a:ext>
                    </a:extLst>
                  </p:cNvPr>
                  <p:cNvGrpSpPr/>
                  <p:nvPr/>
                </p:nvGrpSpPr>
                <p:grpSpPr>
                  <a:xfrm>
                    <a:off x="211016" y="4119824"/>
                    <a:ext cx="3001836" cy="2332062"/>
                    <a:chOff x="211016" y="4119824"/>
                    <a:chExt cx="3001836" cy="2332062"/>
                  </a:xfrm>
                </p:grpSpPr>
                <p:sp>
                  <p:nvSpPr>
                    <p:cNvPr id="1861" name="Rettangolo 1860">
                      <a:extLst>
                        <a:ext uri="{FF2B5EF4-FFF2-40B4-BE49-F238E27FC236}">
                          <a16:creationId xmlns:a16="http://schemas.microsoft.com/office/drawing/2014/main" xmlns="" id="{FCA076CB-5B68-4752-9BE6-244A03658D46}"/>
                        </a:ext>
                      </a:extLst>
                    </p:cNvPr>
                    <p:cNvSpPr/>
                    <p:nvPr/>
                  </p:nvSpPr>
                  <p:spPr bwMode="auto">
                    <a:xfrm>
                      <a:off x="211016" y="4119824"/>
                      <a:ext cx="2938406" cy="847015"/>
                    </a:xfrm>
                    <a:prstGeom prst="rect">
                      <a:avLst/>
                    </a:prstGeom>
                    <a:solidFill>
                      <a:srgbClr val="005F8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35981" tIns="35981" rIns="35981" bIns="35981" numCol="1" spcCol="72000" rtlCol="0" anchor="t" anchorCtr="0">
                      <a:noAutofit/>
                    </a:bodyPr>
                    <a:lstStyle/>
                    <a:p>
                      <a:pPr algn="ctr" defTabSz="913943" fontAlgn="base">
                        <a:spcAft>
                          <a:spcPct val="0"/>
                        </a:spcAft>
                        <a:defRPr/>
                      </a:pPr>
                      <a:endParaRPr lang="it-IT" sz="1199" b="1" dirty="0">
                        <a:solidFill>
                          <a:srgbClr val="FFFFFF"/>
                        </a:solidFill>
                        <a:latin typeface="Arial" pitchFamily="34" charset="0"/>
                        <a:ea typeface="ＭＳ Ｐゴシック" charset="-128"/>
                      </a:endParaRPr>
                    </a:p>
                  </p:txBody>
                </p:sp>
                <p:grpSp>
                  <p:nvGrpSpPr>
                    <p:cNvPr id="1862" name="Gruppo 1861">
                      <a:extLst>
                        <a:ext uri="{FF2B5EF4-FFF2-40B4-BE49-F238E27FC236}">
                          <a16:creationId xmlns:a16="http://schemas.microsoft.com/office/drawing/2014/main" xmlns="" id="{D9B1DD89-8C54-4074-A106-086EA8473A3B}"/>
                        </a:ext>
                      </a:extLst>
                    </p:cNvPr>
                    <p:cNvGrpSpPr/>
                    <p:nvPr/>
                  </p:nvGrpSpPr>
                  <p:grpSpPr>
                    <a:xfrm>
                      <a:off x="212801" y="4120979"/>
                      <a:ext cx="1612198" cy="2330907"/>
                      <a:chOff x="172608" y="4136562"/>
                      <a:chExt cx="1612198" cy="2330907"/>
                    </a:xfrm>
                  </p:grpSpPr>
                  <p:pic>
                    <p:nvPicPr>
                      <p:cNvPr id="1864" name="Immagine 1863">
                        <a:extLst>
                          <a:ext uri="{FF2B5EF4-FFF2-40B4-BE49-F238E27FC236}">
                            <a16:creationId xmlns:a16="http://schemas.microsoft.com/office/drawing/2014/main" xmlns="" id="{959FA0A3-DD75-4E1C-8CC7-5F7737792C2D}"/>
                          </a:ext>
                        </a:extLst>
                      </p:cNvPr>
                      <p:cNvPicPr>
                        <a:picLocks noChangeAspect="1"/>
                      </p:cNvPicPr>
                      <p:nvPr/>
                    </p:nvPicPr>
                    <p:blipFill rotWithShape="1">
                      <a:blip r:embed="rId23"/>
                      <a:srcRect l="28245" b="65257"/>
                      <a:stretch/>
                    </p:blipFill>
                    <p:spPr>
                      <a:xfrm>
                        <a:off x="603678" y="4136562"/>
                        <a:ext cx="1181128" cy="873051"/>
                      </a:xfrm>
                      <a:prstGeom prst="rect">
                        <a:avLst/>
                      </a:prstGeom>
                    </p:spPr>
                  </p:pic>
                  <p:sp>
                    <p:nvSpPr>
                      <p:cNvPr id="1865" name="Rechteck 2453">
                        <a:extLst>
                          <a:ext uri="{FF2B5EF4-FFF2-40B4-BE49-F238E27FC236}">
                            <a16:creationId xmlns:a16="http://schemas.microsoft.com/office/drawing/2014/main" xmlns="" id="{DF714EFD-F66E-47F5-A477-96ADE411C8E9}"/>
                          </a:ext>
                        </a:extLst>
                      </p:cNvPr>
                      <p:cNvSpPr/>
                      <p:nvPr/>
                    </p:nvSpPr>
                    <p:spPr bwMode="gray">
                      <a:xfrm rot="16200000">
                        <a:off x="-766932" y="5085893"/>
                        <a:ext cx="2321116" cy="442035"/>
                      </a:xfrm>
                      <a:prstGeom prst="rect">
                        <a:avLst/>
                      </a:prstGeom>
                      <a:solidFill>
                        <a:srgbClr val="005F87"/>
                      </a:solidFill>
                      <a:ln>
                        <a:noFill/>
                      </a:ln>
                      <a:effectLst/>
                      <a:extLst/>
                    </p:spPr>
                    <p:txBody>
                      <a:bodyPr wrap="square" lIns="35981" tIns="35981" rIns="35981" bIns="35981" numCol="1" spcCol="72000" rtlCol="0" anchor="t" anchorCtr="0">
                        <a:spAutoFit/>
                      </a:bodyPr>
                      <a:lstStyle/>
                      <a:p>
                        <a:pPr algn="ctr" defTabSz="913943" fontAlgn="base">
                          <a:spcAft>
                            <a:spcPct val="0"/>
                          </a:spcAft>
                          <a:defRPr/>
                        </a:pPr>
                        <a:r>
                          <a:rPr lang="en-US" sz="1199" b="1" dirty="0">
                            <a:solidFill>
                              <a:srgbClr val="FFFFFF"/>
                            </a:solidFill>
                            <a:latin typeface="Arial" pitchFamily="34" charset="0"/>
                            <a:ea typeface="ＭＳ Ｐゴシック" charset="-128"/>
                          </a:rPr>
                          <a:t>Factory Level</a:t>
                        </a:r>
                      </a:p>
                      <a:p>
                        <a:pPr algn="ctr" defTabSz="913943" fontAlgn="base">
                          <a:spcAft>
                            <a:spcPct val="0"/>
                          </a:spcAft>
                          <a:defRPr/>
                        </a:pPr>
                        <a:r>
                          <a:rPr lang="it-IT" sz="1199" b="1" dirty="0" err="1">
                            <a:solidFill>
                              <a:srgbClr val="FFFFFF"/>
                            </a:solidFill>
                            <a:latin typeface="Arial" pitchFamily="34" charset="0"/>
                            <a:ea typeface="ＭＳ Ｐゴシック" charset="-128"/>
                          </a:rPr>
                          <a:t>Operational</a:t>
                        </a:r>
                        <a:r>
                          <a:rPr lang="it-IT" sz="1199" b="1" dirty="0">
                            <a:solidFill>
                              <a:srgbClr val="FFFFFF"/>
                            </a:solidFill>
                            <a:latin typeface="Arial" pitchFamily="34" charset="0"/>
                            <a:ea typeface="ＭＳ Ｐゴシック" charset="-128"/>
                          </a:rPr>
                          <a:t> </a:t>
                        </a:r>
                        <a:r>
                          <a:rPr lang="it-IT" sz="1199" b="1" dirty="0" err="1">
                            <a:solidFill>
                              <a:srgbClr val="FFFFFF"/>
                            </a:solidFill>
                            <a:latin typeface="Arial" pitchFamily="34" charset="0"/>
                            <a:ea typeface="ＭＳ Ｐゴシック" charset="-128"/>
                          </a:rPr>
                          <a:t>Technology</a:t>
                        </a:r>
                        <a:endParaRPr lang="en-US" sz="1199" b="1" dirty="0">
                          <a:solidFill>
                            <a:srgbClr val="FFFFFF"/>
                          </a:solidFill>
                          <a:latin typeface="Arial" pitchFamily="34" charset="0"/>
                          <a:ea typeface="ＭＳ Ｐゴシック" charset="-128"/>
                        </a:endParaRPr>
                      </a:p>
                    </p:txBody>
                  </p:sp>
                </p:grpSp>
                <p:sp>
                  <p:nvSpPr>
                    <p:cNvPr id="1863" name="Rettangolo 1862">
                      <a:extLst>
                        <a:ext uri="{FF2B5EF4-FFF2-40B4-BE49-F238E27FC236}">
                          <a16:creationId xmlns:a16="http://schemas.microsoft.com/office/drawing/2014/main" xmlns="" id="{DFBF84E8-8DAD-4D2C-8A0C-1ECE07E13116}"/>
                        </a:ext>
                      </a:extLst>
                    </p:cNvPr>
                    <p:cNvSpPr/>
                    <p:nvPr/>
                  </p:nvSpPr>
                  <p:spPr>
                    <a:xfrm>
                      <a:off x="1707334" y="4645148"/>
                      <a:ext cx="1505518" cy="338554"/>
                    </a:xfrm>
                    <a:prstGeom prst="rect">
                      <a:avLst/>
                    </a:prstGeom>
                  </p:spPr>
                  <p:txBody>
                    <a:bodyPr wrap="square">
                      <a:spAutoFit/>
                    </a:bodyPr>
                    <a:lstStyle/>
                    <a:p>
                      <a:pPr defTabSz="913943" fontAlgn="base">
                        <a:spcBef>
                          <a:spcPct val="50000"/>
                        </a:spcBef>
                        <a:spcAft>
                          <a:spcPct val="0"/>
                        </a:spcAft>
                        <a:defRPr/>
                      </a:pPr>
                      <a:r>
                        <a:rPr lang="it-IT" sz="1599" b="1" dirty="0">
                          <a:solidFill>
                            <a:srgbClr val="FFFFFF"/>
                          </a:solidFill>
                          <a:latin typeface="Arial" pitchFamily="34" charset="0"/>
                          <a:ea typeface="ＭＳ Ｐゴシック" charset="-128"/>
                        </a:rPr>
                        <a:t>OT Network</a:t>
                      </a:r>
                      <a:endParaRPr lang="en-US" sz="1599" b="1" dirty="0">
                        <a:solidFill>
                          <a:srgbClr val="FFFFFF"/>
                        </a:solidFill>
                        <a:latin typeface="Arial" pitchFamily="34" charset="0"/>
                        <a:ea typeface="ＭＳ Ｐゴシック" charset="-128"/>
                      </a:endParaRPr>
                    </a:p>
                  </p:txBody>
                </p:sp>
              </p:grpSp>
              <p:cxnSp>
                <p:nvCxnSpPr>
                  <p:cNvPr id="1860" name="Gerade Verbindung 264">
                    <a:extLst>
                      <a:ext uri="{FF2B5EF4-FFF2-40B4-BE49-F238E27FC236}">
                        <a16:creationId xmlns:a16="http://schemas.microsoft.com/office/drawing/2014/main" xmlns="" id="{31B977E3-48C7-4F46-9201-5A21BB9657F9}"/>
                      </a:ext>
                    </a:extLst>
                  </p:cNvPr>
                  <p:cNvCxnSpPr>
                    <a:cxnSpLocks/>
                  </p:cNvCxnSpPr>
                  <p:nvPr/>
                </p:nvCxnSpPr>
                <p:spPr bwMode="auto">
                  <a:xfrm>
                    <a:off x="1553230" y="4977172"/>
                    <a:ext cx="7360841" cy="0"/>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nvGrpSpPr>
                <p:cNvPr id="1836" name="Gruppo 1835">
                  <a:extLst>
                    <a:ext uri="{FF2B5EF4-FFF2-40B4-BE49-F238E27FC236}">
                      <a16:creationId xmlns:a16="http://schemas.microsoft.com/office/drawing/2014/main" xmlns="" id="{BCA868E7-C0A1-4A75-8D0D-8E9A960B5477}"/>
                    </a:ext>
                  </a:extLst>
                </p:cNvPr>
                <p:cNvGrpSpPr/>
                <p:nvPr/>
              </p:nvGrpSpPr>
              <p:grpSpPr>
                <a:xfrm>
                  <a:off x="1958288" y="4983702"/>
                  <a:ext cx="176156" cy="317506"/>
                  <a:chOff x="1958288" y="4983702"/>
                  <a:chExt cx="176156" cy="317506"/>
                </a:xfrm>
              </p:grpSpPr>
              <p:cxnSp>
                <p:nvCxnSpPr>
                  <p:cNvPr id="1855" name="Gerade Verbindung 255">
                    <a:extLst>
                      <a:ext uri="{FF2B5EF4-FFF2-40B4-BE49-F238E27FC236}">
                        <a16:creationId xmlns:a16="http://schemas.microsoft.com/office/drawing/2014/main" xmlns="" id="{616A551C-A2FC-44E8-ABCB-7D1D8FDF90E2}"/>
                      </a:ext>
                    </a:extLst>
                  </p:cNvPr>
                  <p:cNvCxnSpPr>
                    <a:cxnSpLocks/>
                  </p:cNvCxnSpPr>
                  <p:nvPr/>
                </p:nvCxnSpPr>
                <p:spPr bwMode="auto">
                  <a:xfrm>
                    <a:off x="2046366" y="4983702"/>
                    <a:ext cx="0" cy="317506"/>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856" name="Gruppo 1855">
                    <a:extLst>
                      <a:ext uri="{FF2B5EF4-FFF2-40B4-BE49-F238E27FC236}">
                        <a16:creationId xmlns:a16="http://schemas.microsoft.com/office/drawing/2014/main" xmlns="" id="{38344BE7-DD9F-4B11-9C62-0CEFBA58F0AD}"/>
                      </a:ext>
                    </a:extLst>
                  </p:cNvPr>
                  <p:cNvGrpSpPr/>
                  <p:nvPr/>
                </p:nvGrpSpPr>
                <p:grpSpPr>
                  <a:xfrm>
                    <a:off x="1958288" y="4983702"/>
                    <a:ext cx="176156" cy="140152"/>
                    <a:chOff x="8174322" y="588548"/>
                    <a:chExt cx="176156" cy="140152"/>
                  </a:xfrm>
                </p:grpSpPr>
                <p:cxnSp>
                  <p:nvCxnSpPr>
                    <p:cNvPr id="1857" name="Gerade Verbindung 264">
                      <a:extLst>
                        <a:ext uri="{FF2B5EF4-FFF2-40B4-BE49-F238E27FC236}">
                          <a16:creationId xmlns:a16="http://schemas.microsoft.com/office/drawing/2014/main" xmlns="" id="{879D7EA6-E553-49A5-B178-219829C5DE8C}"/>
                        </a:ext>
                      </a:extLst>
                    </p:cNvPr>
                    <p:cNvCxnSpPr>
                      <a:cxnSpLocks/>
                    </p:cNvCxnSpPr>
                    <p:nvPr/>
                  </p:nvCxnSpPr>
                  <p:spPr bwMode="auto">
                    <a:xfrm flipV="1">
                      <a:off x="8262400" y="598876"/>
                      <a:ext cx="0" cy="129824"/>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58" name="Gerade Verbindung 264">
                      <a:extLst>
                        <a:ext uri="{FF2B5EF4-FFF2-40B4-BE49-F238E27FC236}">
                          <a16:creationId xmlns:a16="http://schemas.microsoft.com/office/drawing/2014/main" xmlns="" id="{697B0EF7-6DB5-4B1E-8B2A-E44C0827BF9F}"/>
                        </a:ext>
                      </a:extLst>
                    </p:cNvPr>
                    <p:cNvCxnSpPr>
                      <a:cxnSpLocks/>
                    </p:cNvCxnSpPr>
                    <p:nvPr/>
                  </p:nvCxnSpPr>
                  <p:spPr bwMode="auto">
                    <a:xfrm flipH="1">
                      <a:off x="8174322" y="588548"/>
                      <a:ext cx="176156" cy="0"/>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nvGrpSpPr>
                <p:cNvPr id="1837" name="Gruppo 1836">
                  <a:extLst>
                    <a:ext uri="{FF2B5EF4-FFF2-40B4-BE49-F238E27FC236}">
                      <a16:creationId xmlns:a16="http://schemas.microsoft.com/office/drawing/2014/main" xmlns="" id="{3F9D5081-E6DE-44C8-B5FB-615241CF0ED9}"/>
                    </a:ext>
                  </a:extLst>
                </p:cNvPr>
                <p:cNvGrpSpPr/>
                <p:nvPr/>
              </p:nvGrpSpPr>
              <p:grpSpPr>
                <a:xfrm>
                  <a:off x="4947047" y="4966842"/>
                  <a:ext cx="176156" cy="334366"/>
                  <a:chOff x="4719390" y="4966842"/>
                  <a:chExt cx="176156" cy="334366"/>
                </a:xfrm>
              </p:grpSpPr>
              <p:cxnSp>
                <p:nvCxnSpPr>
                  <p:cNvPr id="1851" name="Gerade Verbindung 255">
                    <a:extLst>
                      <a:ext uri="{FF2B5EF4-FFF2-40B4-BE49-F238E27FC236}">
                        <a16:creationId xmlns:a16="http://schemas.microsoft.com/office/drawing/2014/main" xmlns="" id="{3D9FFE51-A776-4529-8031-7839D6894FCB}"/>
                      </a:ext>
                    </a:extLst>
                  </p:cNvPr>
                  <p:cNvCxnSpPr>
                    <a:cxnSpLocks/>
                  </p:cNvCxnSpPr>
                  <p:nvPr/>
                </p:nvCxnSpPr>
                <p:spPr bwMode="auto">
                  <a:xfrm>
                    <a:off x="4807468" y="4966842"/>
                    <a:ext cx="0" cy="334366"/>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852" name="Gruppo 1851">
                    <a:extLst>
                      <a:ext uri="{FF2B5EF4-FFF2-40B4-BE49-F238E27FC236}">
                        <a16:creationId xmlns:a16="http://schemas.microsoft.com/office/drawing/2014/main" xmlns="" id="{AB110883-FD56-4315-A9F6-4FBA18DC44D8}"/>
                      </a:ext>
                    </a:extLst>
                  </p:cNvPr>
                  <p:cNvGrpSpPr/>
                  <p:nvPr/>
                </p:nvGrpSpPr>
                <p:grpSpPr>
                  <a:xfrm>
                    <a:off x="4719390" y="4977172"/>
                    <a:ext cx="176156" cy="140152"/>
                    <a:chOff x="8174322" y="588548"/>
                    <a:chExt cx="176156" cy="140152"/>
                  </a:xfrm>
                </p:grpSpPr>
                <p:cxnSp>
                  <p:nvCxnSpPr>
                    <p:cNvPr id="1853" name="Gerade Verbindung 264">
                      <a:extLst>
                        <a:ext uri="{FF2B5EF4-FFF2-40B4-BE49-F238E27FC236}">
                          <a16:creationId xmlns:a16="http://schemas.microsoft.com/office/drawing/2014/main" xmlns="" id="{68B86CEA-C4F6-48E9-9F24-CBD5AB04191F}"/>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54" name="Gerade Verbindung 264">
                      <a:extLst>
                        <a:ext uri="{FF2B5EF4-FFF2-40B4-BE49-F238E27FC236}">
                          <a16:creationId xmlns:a16="http://schemas.microsoft.com/office/drawing/2014/main" xmlns="" id="{CF1A9DB4-9E7F-41B8-9D67-BFC161D39132}"/>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nvGrpSpPr>
                <p:cNvPr id="1838" name="Gruppo 1837">
                  <a:extLst>
                    <a:ext uri="{FF2B5EF4-FFF2-40B4-BE49-F238E27FC236}">
                      <a16:creationId xmlns:a16="http://schemas.microsoft.com/office/drawing/2014/main" xmlns="" id="{F8169E6B-E1E0-4EA8-85E0-EB2B45F14B22}"/>
                    </a:ext>
                  </a:extLst>
                </p:cNvPr>
                <p:cNvGrpSpPr/>
                <p:nvPr/>
              </p:nvGrpSpPr>
              <p:grpSpPr>
                <a:xfrm>
                  <a:off x="6787132" y="4966842"/>
                  <a:ext cx="732342" cy="1486494"/>
                  <a:chOff x="6787132" y="4966842"/>
                  <a:chExt cx="732342" cy="1486494"/>
                </a:xfrm>
              </p:grpSpPr>
              <p:grpSp>
                <p:nvGrpSpPr>
                  <p:cNvPr id="1844" name="Gruppo 1843">
                    <a:extLst>
                      <a:ext uri="{FF2B5EF4-FFF2-40B4-BE49-F238E27FC236}">
                        <a16:creationId xmlns:a16="http://schemas.microsoft.com/office/drawing/2014/main" xmlns="" id="{77686316-7223-4E0D-BC4B-2DECFC9BD2F6}"/>
                      </a:ext>
                    </a:extLst>
                  </p:cNvPr>
                  <p:cNvGrpSpPr/>
                  <p:nvPr/>
                </p:nvGrpSpPr>
                <p:grpSpPr>
                  <a:xfrm>
                    <a:off x="6787132" y="4966842"/>
                    <a:ext cx="482678" cy="627667"/>
                    <a:chOff x="6787132" y="4966842"/>
                    <a:chExt cx="482678" cy="627667"/>
                  </a:xfrm>
                </p:grpSpPr>
                <p:cxnSp>
                  <p:nvCxnSpPr>
                    <p:cNvPr id="1846" name="Gerade Verbindung 255">
                      <a:extLst>
                        <a:ext uri="{FF2B5EF4-FFF2-40B4-BE49-F238E27FC236}">
                          <a16:creationId xmlns:a16="http://schemas.microsoft.com/office/drawing/2014/main" xmlns="" id="{E51CC49F-C38A-4289-BC6D-A4EF95EE444C}"/>
                        </a:ext>
                      </a:extLst>
                    </p:cNvPr>
                    <p:cNvCxnSpPr>
                      <a:cxnSpLocks/>
                    </p:cNvCxnSpPr>
                    <p:nvPr/>
                  </p:nvCxnSpPr>
                  <p:spPr bwMode="auto">
                    <a:xfrm>
                      <a:off x="7046662" y="4966842"/>
                      <a:ext cx="0" cy="375534"/>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pic>
                  <p:nvPicPr>
                    <p:cNvPr id="1847" name="Picture 8">
                      <a:extLst>
                        <a:ext uri="{FF2B5EF4-FFF2-40B4-BE49-F238E27FC236}">
                          <a16:creationId xmlns:a16="http://schemas.microsoft.com/office/drawing/2014/main" xmlns="" id="{E9AB3361-8BDF-4041-89BE-D14B1CF61850}"/>
                        </a:ext>
                      </a:extLst>
                    </p:cNvPr>
                    <p:cNvPicPr>
                      <a:picLocks noChangeAspect="1" noChangeArrowheads="1"/>
                    </p:cNvPicPr>
                    <p:nvPr/>
                  </p:nvPicPr>
                  <p:blipFill>
                    <a:blip r:embed="rId24">
                      <a:extLst>
                        <a:ext uri="{28A0092B-C50C-407E-A947-70E740481C1C}">
                          <a14:useLocalDpi xmlns:a14="http://schemas.microsoft.com/office/drawing/2010/main" xmlns="" val="0"/>
                        </a:ext>
                      </a:extLst>
                    </a:blip>
                    <a:srcRect/>
                    <a:stretch>
                      <a:fillRect/>
                    </a:stretch>
                  </p:blipFill>
                  <p:spPr bwMode="auto">
                    <a:xfrm>
                      <a:off x="6787132" y="5334278"/>
                      <a:ext cx="482678" cy="2602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848" name="Gruppo 1847">
                      <a:extLst>
                        <a:ext uri="{FF2B5EF4-FFF2-40B4-BE49-F238E27FC236}">
                          <a16:creationId xmlns:a16="http://schemas.microsoft.com/office/drawing/2014/main" xmlns="" id="{50F6D0E8-2A7B-4B03-861C-DE9A7B938734}"/>
                        </a:ext>
                      </a:extLst>
                    </p:cNvPr>
                    <p:cNvGrpSpPr/>
                    <p:nvPr/>
                  </p:nvGrpSpPr>
                  <p:grpSpPr>
                    <a:xfrm>
                      <a:off x="6958584" y="4974528"/>
                      <a:ext cx="176156" cy="140152"/>
                      <a:chOff x="8174322" y="588548"/>
                      <a:chExt cx="176156" cy="140152"/>
                    </a:xfrm>
                  </p:grpSpPr>
                  <p:cxnSp>
                    <p:nvCxnSpPr>
                      <p:cNvPr id="1849" name="Gerade Verbindung 264">
                        <a:extLst>
                          <a:ext uri="{FF2B5EF4-FFF2-40B4-BE49-F238E27FC236}">
                            <a16:creationId xmlns:a16="http://schemas.microsoft.com/office/drawing/2014/main" xmlns="" id="{D08085D0-4FD1-4FEB-9AAD-352D508487DA}"/>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50" name="Gerade Verbindung 264">
                        <a:extLst>
                          <a:ext uri="{FF2B5EF4-FFF2-40B4-BE49-F238E27FC236}">
                            <a16:creationId xmlns:a16="http://schemas.microsoft.com/office/drawing/2014/main" xmlns="" id="{59BCA631-7EFF-477B-BF6A-086E137CE83D}"/>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pic>
                <p:nvPicPr>
                  <p:cNvPr id="1845" name="Immagine 1844">
                    <a:extLst>
                      <a:ext uri="{FF2B5EF4-FFF2-40B4-BE49-F238E27FC236}">
                        <a16:creationId xmlns:a16="http://schemas.microsoft.com/office/drawing/2014/main" xmlns="" id="{E4506D83-B698-4F88-8358-1ACD1A0AD884}"/>
                      </a:ext>
                    </a:extLst>
                  </p:cNvPr>
                  <p:cNvPicPr>
                    <a:picLocks noChangeAspect="1"/>
                  </p:cNvPicPr>
                  <p:nvPr/>
                </p:nvPicPr>
                <p:blipFill rotWithShape="1">
                  <a:blip r:embed="rId25">
                    <a:clrChange>
                      <a:clrFrom>
                        <a:srgbClr val="FFFFFF"/>
                      </a:clrFrom>
                      <a:clrTo>
                        <a:srgbClr val="FFFFFF">
                          <a:alpha val="0"/>
                        </a:srgbClr>
                      </a:clrTo>
                    </a:clrChange>
                    <a:duotone>
                      <a:schemeClr val="accent5">
                        <a:shade val="45000"/>
                        <a:satMod val="135000"/>
                      </a:schemeClr>
                      <a:prstClr val="white"/>
                    </a:duotone>
                  </a:blip>
                  <a:srcRect l="41054" r="21910" b="20538"/>
                  <a:stretch/>
                </p:blipFill>
                <p:spPr>
                  <a:xfrm flipH="1">
                    <a:off x="7025681" y="5393880"/>
                    <a:ext cx="493793" cy="1059456"/>
                  </a:xfrm>
                  <a:prstGeom prst="rect">
                    <a:avLst/>
                  </a:prstGeom>
                </p:spPr>
              </p:pic>
            </p:grpSp>
            <p:grpSp>
              <p:nvGrpSpPr>
                <p:cNvPr id="1839" name="Gruppo 1838">
                  <a:extLst>
                    <a:ext uri="{FF2B5EF4-FFF2-40B4-BE49-F238E27FC236}">
                      <a16:creationId xmlns:a16="http://schemas.microsoft.com/office/drawing/2014/main" xmlns="" id="{2DA81186-E8E3-4DBD-B195-400AF12DB07E}"/>
                    </a:ext>
                  </a:extLst>
                </p:cNvPr>
                <p:cNvGrpSpPr/>
                <p:nvPr/>
              </p:nvGrpSpPr>
              <p:grpSpPr>
                <a:xfrm>
                  <a:off x="3319216" y="4969480"/>
                  <a:ext cx="176156" cy="279314"/>
                  <a:chOff x="3319216" y="4969480"/>
                  <a:chExt cx="176156" cy="279314"/>
                </a:xfrm>
              </p:grpSpPr>
              <p:grpSp>
                <p:nvGrpSpPr>
                  <p:cNvPr id="1840" name="Gruppo 1839">
                    <a:extLst>
                      <a:ext uri="{FF2B5EF4-FFF2-40B4-BE49-F238E27FC236}">
                        <a16:creationId xmlns:a16="http://schemas.microsoft.com/office/drawing/2014/main" xmlns="" id="{420501D7-6B97-460E-9910-E4967ADE1B16}"/>
                      </a:ext>
                    </a:extLst>
                  </p:cNvPr>
                  <p:cNvGrpSpPr/>
                  <p:nvPr/>
                </p:nvGrpSpPr>
                <p:grpSpPr>
                  <a:xfrm>
                    <a:off x="3319216" y="4969480"/>
                    <a:ext cx="176156" cy="140152"/>
                    <a:chOff x="8174322" y="588548"/>
                    <a:chExt cx="176156" cy="140152"/>
                  </a:xfrm>
                </p:grpSpPr>
                <p:cxnSp>
                  <p:nvCxnSpPr>
                    <p:cNvPr id="1842" name="Gerade Verbindung 264">
                      <a:extLst>
                        <a:ext uri="{FF2B5EF4-FFF2-40B4-BE49-F238E27FC236}">
                          <a16:creationId xmlns:a16="http://schemas.microsoft.com/office/drawing/2014/main" xmlns="" id="{FD93D5F9-A661-44D7-9F51-D002F7BA9C97}"/>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43" name="Gerade Verbindung 264">
                      <a:extLst>
                        <a:ext uri="{FF2B5EF4-FFF2-40B4-BE49-F238E27FC236}">
                          <a16:creationId xmlns:a16="http://schemas.microsoft.com/office/drawing/2014/main" xmlns="" id="{EFCFDACA-CEB4-4B2E-AD74-7D0D1A3E13DB}"/>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cxnSp>
                <p:nvCxnSpPr>
                  <p:cNvPr id="1841" name="Gerade Verbindung 255">
                    <a:extLst>
                      <a:ext uri="{FF2B5EF4-FFF2-40B4-BE49-F238E27FC236}">
                        <a16:creationId xmlns:a16="http://schemas.microsoft.com/office/drawing/2014/main" xmlns="" id="{563DCC39-C186-459C-9B05-B5EDC0A2DC1E}"/>
                      </a:ext>
                    </a:extLst>
                  </p:cNvPr>
                  <p:cNvCxnSpPr>
                    <a:cxnSpLocks/>
                  </p:cNvCxnSpPr>
                  <p:nvPr/>
                </p:nvCxnSpPr>
                <p:spPr bwMode="auto">
                  <a:xfrm>
                    <a:off x="3407294" y="4977172"/>
                    <a:ext cx="0" cy="271622"/>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nvGrpSpPr>
              <p:cNvPr id="1831" name="Gruppo 1830">
                <a:extLst>
                  <a:ext uri="{FF2B5EF4-FFF2-40B4-BE49-F238E27FC236}">
                    <a16:creationId xmlns:a16="http://schemas.microsoft.com/office/drawing/2014/main" xmlns="" id="{932FAB4A-6AFD-4765-B5D1-95325B115D67}"/>
                  </a:ext>
                </a:extLst>
              </p:cNvPr>
              <p:cNvGrpSpPr/>
              <p:nvPr/>
            </p:nvGrpSpPr>
            <p:grpSpPr>
              <a:xfrm>
                <a:off x="6209970" y="4966842"/>
                <a:ext cx="176156" cy="214552"/>
                <a:chOff x="6209970" y="4966842"/>
                <a:chExt cx="176156" cy="214552"/>
              </a:xfrm>
            </p:grpSpPr>
            <p:cxnSp>
              <p:nvCxnSpPr>
                <p:cNvPr id="1832" name="Gerade Verbindung 255">
                  <a:extLst>
                    <a:ext uri="{FF2B5EF4-FFF2-40B4-BE49-F238E27FC236}">
                      <a16:creationId xmlns:a16="http://schemas.microsoft.com/office/drawing/2014/main" xmlns="" id="{7962AEA7-6022-4675-9E03-BE83AD017E19}"/>
                    </a:ext>
                  </a:extLst>
                </p:cNvPr>
                <p:cNvCxnSpPr>
                  <a:cxnSpLocks/>
                </p:cNvCxnSpPr>
                <p:nvPr/>
              </p:nvCxnSpPr>
              <p:spPr bwMode="auto">
                <a:xfrm>
                  <a:off x="6298048" y="4966842"/>
                  <a:ext cx="0" cy="214552"/>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33" name="Gerade Verbindung 264">
                  <a:extLst>
                    <a:ext uri="{FF2B5EF4-FFF2-40B4-BE49-F238E27FC236}">
                      <a16:creationId xmlns:a16="http://schemas.microsoft.com/office/drawing/2014/main" xmlns="" id="{294E07AC-58DB-45BA-BA43-0E63BCC0D5A3}"/>
                    </a:ext>
                  </a:extLst>
                </p:cNvPr>
                <p:cNvCxnSpPr>
                  <a:cxnSpLocks/>
                </p:cNvCxnSpPr>
                <p:nvPr/>
              </p:nvCxnSpPr>
              <p:spPr bwMode="auto">
                <a:xfrm flipV="1">
                  <a:off x="6298048" y="4979393"/>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34" name="Gerade Verbindung 264">
                  <a:extLst>
                    <a:ext uri="{FF2B5EF4-FFF2-40B4-BE49-F238E27FC236}">
                      <a16:creationId xmlns:a16="http://schemas.microsoft.com/office/drawing/2014/main" xmlns="" id="{0EBC8E7C-2873-4D57-9F51-0E73DAEB97D0}"/>
                    </a:ext>
                  </a:extLst>
                </p:cNvPr>
                <p:cNvCxnSpPr>
                  <a:cxnSpLocks/>
                </p:cNvCxnSpPr>
                <p:nvPr/>
              </p:nvCxnSpPr>
              <p:spPr bwMode="auto">
                <a:xfrm rot="16200000" flipH="1" flipV="1">
                  <a:off x="6298048" y="4891315"/>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nvGrpSpPr>
            <p:cNvPr id="1823" name="Gruppo 1822">
              <a:extLst>
                <a:ext uri="{FF2B5EF4-FFF2-40B4-BE49-F238E27FC236}">
                  <a16:creationId xmlns:a16="http://schemas.microsoft.com/office/drawing/2014/main" xmlns="" id="{BE5ADC3E-D884-439F-B4DD-1A6CF604F6D0}"/>
                </a:ext>
              </a:extLst>
            </p:cNvPr>
            <p:cNvGrpSpPr/>
            <p:nvPr/>
          </p:nvGrpSpPr>
          <p:grpSpPr>
            <a:xfrm>
              <a:off x="7511796" y="4969480"/>
              <a:ext cx="694118" cy="681896"/>
              <a:chOff x="7511796" y="4969480"/>
              <a:chExt cx="694118" cy="681896"/>
            </a:xfrm>
          </p:grpSpPr>
          <p:grpSp>
            <p:nvGrpSpPr>
              <p:cNvPr id="1824" name="Gruppo 1823">
                <a:extLst>
                  <a:ext uri="{FF2B5EF4-FFF2-40B4-BE49-F238E27FC236}">
                    <a16:creationId xmlns:a16="http://schemas.microsoft.com/office/drawing/2014/main" xmlns="" id="{C9553D66-4537-44BB-8712-9A606BB93D24}"/>
                  </a:ext>
                </a:extLst>
              </p:cNvPr>
              <p:cNvGrpSpPr/>
              <p:nvPr/>
            </p:nvGrpSpPr>
            <p:grpSpPr>
              <a:xfrm>
                <a:off x="7758408" y="4969480"/>
                <a:ext cx="176156" cy="211914"/>
                <a:chOff x="7110984" y="5119242"/>
                <a:chExt cx="176156" cy="211914"/>
              </a:xfrm>
            </p:grpSpPr>
            <p:cxnSp>
              <p:nvCxnSpPr>
                <p:cNvPr id="1827" name="Gerade Verbindung 255">
                  <a:extLst>
                    <a:ext uri="{FF2B5EF4-FFF2-40B4-BE49-F238E27FC236}">
                      <a16:creationId xmlns:a16="http://schemas.microsoft.com/office/drawing/2014/main" xmlns="" id="{BFF1A890-98F8-4D65-8148-7F645B31A5C4}"/>
                    </a:ext>
                  </a:extLst>
                </p:cNvPr>
                <p:cNvCxnSpPr>
                  <a:cxnSpLocks/>
                </p:cNvCxnSpPr>
                <p:nvPr/>
              </p:nvCxnSpPr>
              <p:spPr bwMode="auto">
                <a:xfrm>
                  <a:off x="7199062" y="5119242"/>
                  <a:ext cx="0" cy="211914"/>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28" name="Gerade Verbindung 264">
                  <a:extLst>
                    <a:ext uri="{FF2B5EF4-FFF2-40B4-BE49-F238E27FC236}">
                      <a16:creationId xmlns:a16="http://schemas.microsoft.com/office/drawing/2014/main" xmlns="" id="{9DB556AE-F016-49F3-9118-C6786B79317B}"/>
                    </a:ext>
                  </a:extLst>
                </p:cNvPr>
                <p:cNvCxnSpPr>
                  <a:cxnSpLocks/>
                </p:cNvCxnSpPr>
                <p:nvPr/>
              </p:nvCxnSpPr>
              <p:spPr bwMode="auto">
                <a:xfrm flipV="1">
                  <a:off x="7199062" y="512692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29" name="Gerade Verbindung 264">
                  <a:extLst>
                    <a:ext uri="{FF2B5EF4-FFF2-40B4-BE49-F238E27FC236}">
                      <a16:creationId xmlns:a16="http://schemas.microsoft.com/office/drawing/2014/main" xmlns="" id="{2BDEC756-8ED3-43B1-858B-DB01155C344A}"/>
                    </a:ext>
                  </a:extLst>
                </p:cNvPr>
                <p:cNvCxnSpPr>
                  <a:cxnSpLocks/>
                </p:cNvCxnSpPr>
                <p:nvPr/>
              </p:nvCxnSpPr>
              <p:spPr bwMode="auto">
                <a:xfrm rot="16200000" flipH="1" flipV="1">
                  <a:off x="7199062" y="503885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pic>
            <p:nvPicPr>
              <p:cNvPr id="1825" name="Picture 17" descr="https://w3.siemens.com/mcms/industrial-communication/en/industrial-wireless-communication/iwlan-industrial-wireless-lan/PublishingImages/scalance-w780-access-points/scalance-w780-klein.jpg">
                <a:extLst>
                  <a:ext uri="{FF2B5EF4-FFF2-40B4-BE49-F238E27FC236}">
                    <a16:creationId xmlns:a16="http://schemas.microsoft.com/office/drawing/2014/main" xmlns="" id="{378BE4EA-C27C-4963-80C4-3059457A6537}"/>
                  </a:ext>
                </a:extLst>
              </p:cNvPr>
              <p:cNvPicPr>
                <a:picLocks noChangeAspect="1" noChangeArrowheads="1"/>
              </p:cNvPicPr>
              <p:nvPr/>
            </p:nvPicPr>
            <p:blipFill>
              <a:blip r:embed="rId26">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6200000">
                <a:off x="7726940" y="4966250"/>
                <a:ext cx="263829" cy="694118"/>
              </a:xfrm>
              <a:prstGeom prst="rect">
                <a:avLst/>
              </a:prstGeom>
              <a:noFill/>
              <a:extLst>
                <a:ext uri="{909E8E84-426E-40DD-AFC4-6F175D3DCCD1}">
                  <a14:hiddenFill xmlns:a14="http://schemas.microsoft.com/office/drawing/2010/main" xmlns="">
                    <a:solidFill>
                      <a:srgbClr val="FFFFFF"/>
                    </a:solidFill>
                  </a14:hiddenFill>
                </a:ext>
              </a:extLst>
            </p:spPr>
          </p:pic>
          <p:pic>
            <p:nvPicPr>
              <p:cNvPr id="1826" name="Picture 31" descr="Immagine correlata">
                <a:extLst>
                  <a:ext uri="{FF2B5EF4-FFF2-40B4-BE49-F238E27FC236}">
                    <a16:creationId xmlns:a16="http://schemas.microsoft.com/office/drawing/2014/main" xmlns="" id="{16D589D0-6117-4118-A9CD-90AFD6D0F89D}"/>
                  </a:ext>
                </a:extLst>
              </p:cNvPr>
              <p:cNvPicPr>
                <a:picLocks noChangeAspect="1" noChangeArrowheads="1"/>
              </p:cNvPicPr>
              <p:nvPr/>
            </p:nvPicPr>
            <p:blipFill rotWithShape="1">
              <a:blip r:embed="rId27">
                <a:extLst>
                  <a:ext uri="{28A0092B-C50C-407E-A947-70E740481C1C}">
                    <a14:useLocalDpi xmlns:a14="http://schemas.microsoft.com/office/drawing/2010/main" xmlns="" val="0"/>
                  </a:ext>
                </a:extLst>
              </a:blip>
              <a:srcRect r="59506"/>
              <a:stretch/>
            </p:blipFill>
            <p:spPr bwMode="auto">
              <a:xfrm rot="16200000">
                <a:off x="7717257" y="5231299"/>
                <a:ext cx="242155" cy="597999"/>
              </a:xfrm>
              <a:prstGeom prst="rect">
                <a:avLst/>
              </a:prstGeom>
              <a:noFill/>
              <a:extLst>
                <a:ext uri="{909E8E84-426E-40DD-AFC4-6F175D3DCCD1}">
                  <a14:hiddenFill xmlns:a14="http://schemas.microsoft.com/office/drawing/2010/main" xmlns="">
                    <a:solidFill>
                      <a:srgbClr val="FFFFFF"/>
                    </a:solidFill>
                  </a14:hiddenFill>
                </a:ext>
              </a:extLst>
            </p:spPr>
          </p:pic>
        </p:grpSp>
      </p:grpSp>
      <p:grpSp>
        <p:nvGrpSpPr>
          <p:cNvPr id="1866" name="Gruppo 1865">
            <a:extLst>
              <a:ext uri="{FF2B5EF4-FFF2-40B4-BE49-F238E27FC236}">
                <a16:creationId xmlns:a16="http://schemas.microsoft.com/office/drawing/2014/main" xmlns="" id="{61F72919-C8B1-4D1D-B394-EFE2B2E7A423}"/>
              </a:ext>
            </a:extLst>
          </p:cNvPr>
          <p:cNvGrpSpPr/>
          <p:nvPr/>
        </p:nvGrpSpPr>
        <p:grpSpPr>
          <a:xfrm>
            <a:off x="6382418" y="5205210"/>
            <a:ext cx="3286732" cy="1406068"/>
            <a:chOff x="6385742" y="4974528"/>
            <a:chExt cx="3288444" cy="1406800"/>
          </a:xfrm>
        </p:grpSpPr>
        <p:grpSp>
          <p:nvGrpSpPr>
            <p:cNvPr id="1867" name="Gruppo 1866">
              <a:extLst>
                <a:ext uri="{FF2B5EF4-FFF2-40B4-BE49-F238E27FC236}">
                  <a16:creationId xmlns:a16="http://schemas.microsoft.com/office/drawing/2014/main" xmlns="" id="{38FA2930-E82B-4A98-B7E1-F318F4128C36}"/>
                </a:ext>
              </a:extLst>
            </p:cNvPr>
            <p:cNvGrpSpPr/>
            <p:nvPr/>
          </p:nvGrpSpPr>
          <p:grpSpPr>
            <a:xfrm>
              <a:off x="6385742" y="4974528"/>
              <a:ext cx="3288444" cy="1406800"/>
              <a:chOff x="6385742" y="4974528"/>
              <a:chExt cx="3288444" cy="1406800"/>
            </a:xfrm>
          </p:grpSpPr>
          <p:grpSp>
            <p:nvGrpSpPr>
              <p:cNvPr id="1869" name="Gruppo 1868">
                <a:extLst>
                  <a:ext uri="{FF2B5EF4-FFF2-40B4-BE49-F238E27FC236}">
                    <a16:creationId xmlns:a16="http://schemas.microsoft.com/office/drawing/2014/main" xmlns="" id="{FEE94B84-453F-47A5-83FA-83FC5DFF5C2C}"/>
                  </a:ext>
                </a:extLst>
              </p:cNvPr>
              <p:cNvGrpSpPr/>
              <p:nvPr/>
            </p:nvGrpSpPr>
            <p:grpSpPr>
              <a:xfrm>
                <a:off x="6385742" y="5799442"/>
                <a:ext cx="3288444" cy="581886"/>
                <a:chOff x="6385742" y="5799442"/>
                <a:chExt cx="3288444" cy="581886"/>
              </a:xfrm>
            </p:grpSpPr>
            <p:sp>
              <p:nvSpPr>
                <p:cNvPr id="1877" name="Fumetto: rettangolo 1876">
                  <a:extLst>
                    <a:ext uri="{FF2B5EF4-FFF2-40B4-BE49-F238E27FC236}">
                      <a16:creationId xmlns:a16="http://schemas.microsoft.com/office/drawing/2014/main" xmlns="" id="{C05FD524-B49E-4718-BD8D-8D77C0AF35CD}"/>
                    </a:ext>
                  </a:extLst>
                </p:cNvPr>
                <p:cNvSpPr/>
                <p:nvPr/>
              </p:nvSpPr>
              <p:spPr bwMode="auto">
                <a:xfrm>
                  <a:off x="6385742" y="5799442"/>
                  <a:ext cx="3288444" cy="581886"/>
                </a:xfrm>
                <a:prstGeom prst="wedgeRectCallout">
                  <a:avLst>
                    <a:gd name="adj1" fmla="val 39151"/>
                    <a:gd name="adj2" fmla="val -141168"/>
                  </a:avLst>
                </a:prstGeom>
                <a:solidFill>
                  <a:srgbClr val="005F87"/>
                </a:solidFill>
                <a:ln w="9525">
                  <a:solidFill>
                    <a:schemeClr val="tx1"/>
                  </a:solidFill>
                  <a:miter lim="800000"/>
                  <a:headEnd/>
                  <a:tailEnd/>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878" name="TextBox 1238">
                  <a:extLst>
                    <a:ext uri="{FF2B5EF4-FFF2-40B4-BE49-F238E27FC236}">
                      <a16:creationId xmlns:a16="http://schemas.microsoft.com/office/drawing/2014/main" xmlns="" id="{9E3BECBF-2784-4E31-A6FC-80C168EEAFD3}"/>
                    </a:ext>
                  </a:extLst>
                </p:cNvPr>
                <p:cNvSpPr txBox="1"/>
                <p:nvPr/>
              </p:nvSpPr>
              <p:spPr bwMode="gray">
                <a:xfrm>
                  <a:off x="6494902" y="5934067"/>
                  <a:ext cx="3179283" cy="411257"/>
                </a:xfrm>
                <a:prstGeom prst="rect">
                  <a:avLst/>
                </a:prstGeom>
                <a:noFill/>
              </p:spPr>
              <p:txBody>
                <a:bodyPr wrap="square" lIns="0" tIns="71963" rIns="0" bIns="0" rtlCol="0">
                  <a:spAutoFit/>
                </a:bodyPr>
                <a:lstStyle/>
                <a:p>
                  <a:pPr defTabSz="913943" fontAlgn="base">
                    <a:spcAft>
                      <a:spcPct val="0"/>
                    </a:spcAft>
                    <a:defRPr/>
                  </a:pPr>
                  <a:r>
                    <a:rPr lang="en-US" sz="1199" b="1" dirty="0">
                      <a:solidFill>
                        <a:srgbClr val="FFFFFF"/>
                      </a:solidFill>
                      <a:latin typeface="Arial" pitchFamily="34" charset="0"/>
                      <a:ea typeface="ＭＳ Ｐゴシック" charset="-128"/>
                    </a:rPr>
                    <a:t>Data </a:t>
                  </a:r>
                  <a:r>
                    <a:rPr lang="en-US" sz="1199" dirty="0">
                      <a:solidFill>
                        <a:srgbClr val="FFFFFF"/>
                      </a:solidFill>
                      <a:latin typeface="Arial" pitchFamily="34" charset="0"/>
                      <a:ea typeface="ＭＳ Ｐゴシック" charset="-128"/>
                    </a:rPr>
                    <a:t>R</a:t>
                  </a:r>
                  <a:r>
                    <a:rPr lang="en-US" sz="999" dirty="0" err="1">
                      <a:solidFill>
                        <a:srgbClr val="FFFFFF"/>
                      </a:solidFill>
                      <a:latin typeface="Arial" pitchFamily="34" charset="0"/>
                      <a:ea typeface="ＭＳ Ｐゴシック" charset="-128"/>
                    </a:rPr>
                    <a:t>eal</a:t>
                  </a:r>
                  <a:r>
                    <a:rPr lang="en-US" sz="999" dirty="0">
                      <a:solidFill>
                        <a:srgbClr val="FFFFFF"/>
                      </a:solidFill>
                      <a:latin typeface="Arial" pitchFamily="34" charset="0"/>
                      <a:ea typeface="ＭＳ Ｐゴシック" charset="-128"/>
                    </a:rPr>
                    <a:t> Time Processing, Catching, Buffering, Filtering, Basic Analytics and Information transformation</a:t>
                  </a:r>
                </a:p>
              </p:txBody>
            </p:sp>
          </p:grpSp>
          <p:grpSp>
            <p:nvGrpSpPr>
              <p:cNvPr id="1870" name="Gruppo 1869">
                <a:extLst>
                  <a:ext uri="{FF2B5EF4-FFF2-40B4-BE49-F238E27FC236}">
                    <a16:creationId xmlns:a16="http://schemas.microsoft.com/office/drawing/2014/main" xmlns="" id="{BF791BCD-1206-45E0-B5D6-2EDEDFFD6E51}"/>
                  </a:ext>
                </a:extLst>
              </p:cNvPr>
              <p:cNvGrpSpPr/>
              <p:nvPr/>
            </p:nvGrpSpPr>
            <p:grpSpPr>
              <a:xfrm>
                <a:off x="8670755" y="4974528"/>
                <a:ext cx="740788" cy="543326"/>
                <a:chOff x="8670755" y="4974528"/>
                <a:chExt cx="740788" cy="543326"/>
              </a:xfrm>
            </p:grpSpPr>
            <p:cxnSp>
              <p:nvCxnSpPr>
                <p:cNvPr id="1871" name="Gerade Verbindung 255">
                  <a:extLst>
                    <a:ext uri="{FF2B5EF4-FFF2-40B4-BE49-F238E27FC236}">
                      <a16:creationId xmlns:a16="http://schemas.microsoft.com/office/drawing/2014/main" xmlns="" id="{C1E7F849-A34C-4015-96A8-FA5850640D86}"/>
                    </a:ext>
                  </a:extLst>
                </p:cNvPr>
                <p:cNvCxnSpPr>
                  <a:cxnSpLocks/>
                </p:cNvCxnSpPr>
                <p:nvPr/>
              </p:nvCxnSpPr>
              <p:spPr bwMode="auto">
                <a:xfrm>
                  <a:off x="8758202" y="5040581"/>
                  <a:ext cx="0" cy="224623"/>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72" name="Gerade Verbindung 255">
                  <a:extLst>
                    <a:ext uri="{FF2B5EF4-FFF2-40B4-BE49-F238E27FC236}">
                      <a16:creationId xmlns:a16="http://schemas.microsoft.com/office/drawing/2014/main" xmlns="" id="{E87400DA-1437-4834-B12D-B98F3B4933B6}"/>
                    </a:ext>
                  </a:extLst>
                </p:cNvPr>
                <p:cNvCxnSpPr>
                  <a:cxnSpLocks/>
                </p:cNvCxnSpPr>
                <p:nvPr/>
              </p:nvCxnSpPr>
              <p:spPr bwMode="auto">
                <a:xfrm rot="16200000">
                  <a:off x="8900732" y="5103702"/>
                  <a:ext cx="0" cy="313578"/>
                </a:xfrm>
                <a:prstGeom prst="line">
                  <a:avLst/>
                </a:prstGeom>
                <a:solidFill>
                  <a:schemeClr val="tx2"/>
                </a:solidFill>
                <a:ln w="28575"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873" name="Gruppo 1872">
                  <a:extLst>
                    <a:ext uri="{FF2B5EF4-FFF2-40B4-BE49-F238E27FC236}">
                      <a16:creationId xmlns:a16="http://schemas.microsoft.com/office/drawing/2014/main" xmlns="" id="{3DCE065A-99B2-4E15-AA4B-8D713F41C958}"/>
                    </a:ext>
                  </a:extLst>
                </p:cNvPr>
                <p:cNvGrpSpPr/>
                <p:nvPr/>
              </p:nvGrpSpPr>
              <p:grpSpPr>
                <a:xfrm>
                  <a:off x="8670755" y="4974528"/>
                  <a:ext cx="176156" cy="140152"/>
                  <a:chOff x="8174322" y="588548"/>
                  <a:chExt cx="176156" cy="140152"/>
                </a:xfrm>
              </p:grpSpPr>
              <p:cxnSp>
                <p:nvCxnSpPr>
                  <p:cNvPr id="1875" name="Gerade Verbindung 264">
                    <a:extLst>
                      <a:ext uri="{FF2B5EF4-FFF2-40B4-BE49-F238E27FC236}">
                        <a16:creationId xmlns:a16="http://schemas.microsoft.com/office/drawing/2014/main" xmlns="" id="{4A49A8AB-A216-4DF0-AE71-48F04A843DE9}"/>
                      </a:ext>
                    </a:extLst>
                  </p:cNvPr>
                  <p:cNvCxnSpPr>
                    <a:cxnSpLocks/>
                  </p:cNvCxnSpPr>
                  <p:nvPr/>
                </p:nvCxnSpPr>
                <p:spPr bwMode="auto">
                  <a:xfrm flipV="1">
                    <a:off x="8262400" y="588548"/>
                    <a:ext cx="0" cy="140152"/>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76" name="Gerade Verbindung 264">
                    <a:extLst>
                      <a:ext uri="{FF2B5EF4-FFF2-40B4-BE49-F238E27FC236}">
                        <a16:creationId xmlns:a16="http://schemas.microsoft.com/office/drawing/2014/main" xmlns="" id="{676ACC33-32CF-4BD2-9BBB-5F68AC3F37F4}"/>
                      </a:ext>
                    </a:extLst>
                  </p:cNvPr>
                  <p:cNvCxnSpPr>
                    <a:cxnSpLocks/>
                  </p:cNvCxnSpPr>
                  <p:nvPr/>
                </p:nvCxnSpPr>
                <p:spPr bwMode="auto">
                  <a:xfrm rot="16200000" flipH="1" flipV="1">
                    <a:off x="8262400" y="500470"/>
                    <a:ext cx="0" cy="176156"/>
                  </a:xfrm>
                  <a:prstGeom prst="line">
                    <a:avLst/>
                  </a:prstGeom>
                  <a:solidFill>
                    <a:schemeClr val="tx2"/>
                  </a:solidFill>
                  <a:ln w="57150" cap="flat" cmpd="sng" algn="ctr">
                    <a:solidFill>
                      <a:srgbClr val="005F87"/>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pic>
              <p:nvPicPr>
                <p:cNvPr id="1874" name="Picture 2">
                  <a:extLst>
                    <a:ext uri="{FF2B5EF4-FFF2-40B4-BE49-F238E27FC236}">
                      <a16:creationId xmlns:a16="http://schemas.microsoft.com/office/drawing/2014/main" xmlns="" id="{43E7ABDD-E4EA-4B32-A863-035376C7C798}"/>
                    </a:ext>
                  </a:extLst>
                </p:cNvPr>
                <p:cNvPicPr>
                  <a:picLocks noChangeAspect="1" noChangeArrowheads="1"/>
                </p:cNvPicPr>
                <p:nvPr/>
              </p:nvPicPr>
              <p:blipFill>
                <a:blip r:embed="rId28">
                  <a:extLst>
                    <a:ext uri="{28A0092B-C50C-407E-A947-70E740481C1C}">
                      <a14:useLocalDpi xmlns:a14="http://schemas.microsoft.com/office/drawing/2010/main" xmlns="" val="0"/>
                    </a:ext>
                  </a:extLst>
                </a:blip>
                <a:srcRect/>
                <a:stretch>
                  <a:fillRect/>
                </a:stretch>
              </p:blipFill>
              <p:spPr bwMode="auto">
                <a:xfrm>
                  <a:off x="8872636" y="5125530"/>
                  <a:ext cx="538907" cy="392324"/>
                </a:xfrm>
                <a:prstGeom prst="rect">
                  <a:avLst/>
                </a:prstGeom>
                <a:noFill/>
                <a:extLst>
                  <a:ext uri="{909E8E84-426E-40DD-AFC4-6F175D3DCCD1}">
                    <a14:hiddenFill xmlns:a14="http://schemas.microsoft.com/office/drawing/2010/main" xmlns="">
                      <a:solidFill>
                        <a:srgbClr val="FFFFFF"/>
                      </a:solidFill>
                    </a14:hiddenFill>
                  </a:ext>
                </a:extLst>
              </p:spPr>
            </p:pic>
          </p:grpSp>
        </p:grpSp>
        <p:sp>
          <p:nvSpPr>
            <p:cNvPr id="1868" name="Rettangolo 1867">
              <a:extLst>
                <a:ext uri="{FF2B5EF4-FFF2-40B4-BE49-F238E27FC236}">
                  <a16:creationId xmlns:a16="http://schemas.microsoft.com/office/drawing/2014/main" xmlns="" id="{C4C3C3AC-2E32-4A63-8549-A6CC721EF72F}"/>
                </a:ext>
              </a:extLst>
            </p:cNvPr>
            <p:cNvSpPr/>
            <p:nvPr/>
          </p:nvSpPr>
          <p:spPr>
            <a:xfrm>
              <a:off x="7361863" y="5780293"/>
              <a:ext cx="2068195" cy="276999"/>
            </a:xfrm>
            <a:prstGeom prst="rect">
              <a:avLst/>
            </a:prstGeom>
          </p:spPr>
          <p:txBody>
            <a:bodyPr wrap="none">
              <a:spAutoFit/>
            </a:bodyPr>
            <a:lstStyle/>
            <a:p>
              <a:pPr defTabSz="913943" fontAlgn="base">
                <a:spcAft>
                  <a:spcPct val="0"/>
                </a:spcAft>
                <a:defRPr/>
              </a:pPr>
              <a:r>
                <a:rPr lang="en-US" sz="1199" b="1" dirty="0">
                  <a:solidFill>
                    <a:srgbClr val="FFFFFF"/>
                  </a:solidFill>
                  <a:latin typeface="Arial" pitchFamily="34" charset="0"/>
                  <a:ea typeface="ＭＳ Ｐゴシック" charset="-128"/>
                </a:rPr>
                <a:t>Network Edge Computing</a:t>
              </a:r>
            </a:p>
          </p:txBody>
        </p:sp>
      </p:grpSp>
      <p:sp>
        <p:nvSpPr>
          <p:cNvPr id="1879" name="TextBox 8">
            <a:extLst>
              <a:ext uri="{FF2B5EF4-FFF2-40B4-BE49-F238E27FC236}">
                <a16:creationId xmlns:a16="http://schemas.microsoft.com/office/drawing/2014/main" xmlns="" id="{F9131C86-F9D9-4E2E-BB68-64D135333A03}"/>
              </a:ext>
            </a:extLst>
          </p:cNvPr>
          <p:cNvSpPr txBox="1"/>
          <p:nvPr/>
        </p:nvSpPr>
        <p:spPr>
          <a:xfrm>
            <a:off x="1820193" y="4450425"/>
            <a:ext cx="1145090" cy="613487"/>
          </a:xfrm>
          <a:prstGeom prst="rect">
            <a:avLst/>
          </a:prstGeom>
          <a:noFill/>
        </p:spPr>
        <p:txBody>
          <a:bodyPr vert="horz" wrap="none" lIns="0" tIns="0" rIns="0" bIns="0" rtlCol="0">
            <a:noAutofit/>
          </a:bodyPr>
          <a:lstStyle>
            <a:defPPr>
              <a:defRPr lang="de-DE"/>
            </a:defPPr>
            <a:lvl1pPr marL="228600" indent="-228600">
              <a:lnSpc>
                <a:spcPct val="110000"/>
              </a:lnSpc>
              <a:spcBef>
                <a:spcPts val="0"/>
              </a:spcBef>
              <a:buAutoNum type="arabicPeriod"/>
              <a:defRPr sz="1600" b="1" i="0" u="none" baseline="0">
                <a:solidFill>
                  <a:schemeClr val="tx1"/>
                </a:solidFill>
                <a:latin typeface="Siemens Slab" pitchFamily="2" charset="0"/>
                <a:ea typeface="Arial Unicode MS" panose="020B0604020202020204" pitchFamily="34" charset="-128"/>
                <a:cs typeface="Arial Unicode MS" panose="020B0604020202020204" pitchFamily="34" charset="-128"/>
              </a:defRPr>
            </a:lvl1pPr>
          </a:lstStyle>
          <a:p>
            <a:pPr marL="228486" indent="-228486" defTabSz="913943" fontAlgn="base">
              <a:lnSpc>
                <a:spcPts val="1199"/>
              </a:lnSpc>
              <a:spcAft>
                <a:spcPct val="0"/>
              </a:spcAft>
              <a:defRPr/>
            </a:pPr>
            <a:r>
              <a:rPr lang="en-US" sz="1199" dirty="0">
                <a:solidFill>
                  <a:srgbClr val="FFFFFF"/>
                </a:solidFill>
              </a:rPr>
              <a:t>Reliability</a:t>
            </a:r>
          </a:p>
          <a:p>
            <a:pPr marL="228486" indent="-228486" defTabSz="913943" fontAlgn="base">
              <a:lnSpc>
                <a:spcPts val="1199"/>
              </a:lnSpc>
              <a:spcAft>
                <a:spcPct val="0"/>
              </a:spcAft>
              <a:defRPr/>
            </a:pPr>
            <a:r>
              <a:rPr lang="en-US" sz="1199" dirty="0">
                <a:solidFill>
                  <a:srgbClr val="FFFFFF"/>
                </a:solidFill>
              </a:rPr>
              <a:t>Transparency</a:t>
            </a:r>
          </a:p>
          <a:p>
            <a:pPr marL="228486" indent="-228486" defTabSz="913943" fontAlgn="base">
              <a:lnSpc>
                <a:spcPts val="1199"/>
              </a:lnSpc>
              <a:spcAft>
                <a:spcPct val="0"/>
              </a:spcAft>
              <a:defRPr/>
            </a:pPr>
            <a:r>
              <a:rPr lang="en-US" sz="1199" dirty="0">
                <a:solidFill>
                  <a:srgbClr val="FFFFFF"/>
                </a:solidFill>
              </a:rPr>
              <a:t>Security</a:t>
            </a:r>
          </a:p>
        </p:txBody>
      </p:sp>
      <p:sp>
        <p:nvSpPr>
          <p:cNvPr id="1880" name="TextBox 78">
            <a:extLst>
              <a:ext uri="{FF2B5EF4-FFF2-40B4-BE49-F238E27FC236}">
                <a16:creationId xmlns:a16="http://schemas.microsoft.com/office/drawing/2014/main" xmlns="" id="{45E1867C-DFE9-4338-9960-AB0E4B439319}"/>
              </a:ext>
            </a:extLst>
          </p:cNvPr>
          <p:cNvSpPr txBox="1"/>
          <p:nvPr/>
        </p:nvSpPr>
        <p:spPr>
          <a:xfrm>
            <a:off x="1718829" y="1626985"/>
            <a:ext cx="1287182" cy="634570"/>
          </a:xfrm>
          <a:prstGeom prst="rect">
            <a:avLst/>
          </a:prstGeom>
          <a:noFill/>
        </p:spPr>
        <p:txBody>
          <a:bodyPr vert="horz" wrap="none" lIns="0" tIns="0" rIns="0" bIns="0" rtlCol="0">
            <a:noAutofit/>
          </a:bodyPr>
          <a:lstStyle>
            <a:defPPr>
              <a:defRPr lang="de-DE"/>
            </a:defPPr>
            <a:lvl1pPr marL="228600" indent="-228600" fontAlgn="base">
              <a:lnSpc>
                <a:spcPct val="110000"/>
              </a:lnSpc>
              <a:spcBef>
                <a:spcPts val="0"/>
              </a:spcBef>
              <a:spcAft>
                <a:spcPct val="0"/>
              </a:spcAft>
              <a:buAutoNum type="arabicPeriod"/>
              <a:defRPr sz="1600" b="1" i="0" u="none" baseline="0">
                <a:solidFill>
                  <a:srgbClr val="005F87"/>
                </a:solidFill>
                <a:latin typeface="Arial"/>
                <a:ea typeface="Arial Unicode MS" panose="020B0604020202020204" pitchFamily="34" charset="-128"/>
                <a:cs typeface="Arial Unicode MS" panose="020B0604020202020204" pitchFamily="34" charset="-128"/>
              </a:defRPr>
            </a:lvl1pPr>
          </a:lstStyle>
          <a:p>
            <a:pPr marL="228486" indent="-228486" defTabSz="913943">
              <a:lnSpc>
                <a:spcPts val="1199"/>
              </a:lnSpc>
              <a:defRPr/>
            </a:pPr>
            <a:r>
              <a:rPr lang="en-US" sz="1199" dirty="0">
                <a:solidFill>
                  <a:srgbClr val="FFFFFF"/>
                </a:solidFill>
                <a:latin typeface="Siemens Slab" pitchFamily="2" charset="0"/>
              </a:rPr>
              <a:t>Security</a:t>
            </a:r>
          </a:p>
          <a:p>
            <a:pPr marL="228486" indent="-228486" defTabSz="913943">
              <a:lnSpc>
                <a:spcPts val="1199"/>
              </a:lnSpc>
              <a:defRPr/>
            </a:pPr>
            <a:r>
              <a:rPr lang="en-US" sz="1199" dirty="0">
                <a:solidFill>
                  <a:srgbClr val="FFFFFF"/>
                </a:solidFill>
                <a:latin typeface="Siemens Slab" pitchFamily="2" charset="0"/>
              </a:rPr>
              <a:t>User Experience</a:t>
            </a:r>
          </a:p>
          <a:p>
            <a:pPr marL="228486" indent="-228486" defTabSz="913943">
              <a:lnSpc>
                <a:spcPts val="1199"/>
              </a:lnSpc>
              <a:defRPr/>
            </a:pPr>
            <a:r>
              <a:rPr lang="en-US" sz="1199" dirty="0">
                <a:solidFill>
                  <a:srgbClr val="FFFFFF"/>
                </a:solidFill>
                <a:latin typeface="Siemens Slab" pitchFamily="2" charset="0"/>
              </a:rPr>
              <a:t>Transparency</a:t>
            </a:r>
          </a:p>
        </p:txBody>
      </p:sp>
      <p:grpSp>
        <p:nvGrpSpPr>
          <p:cNvPr id="1881" name="Gruppo 1880">
            <a:extLst>
              <a:ext uri="{FF2B5EF4-FFF2-40B4-BE49-F238E27FC236}">
                <a16:creationId xmlns:a16="http://schemas.microsoft.com/office/drawing/2014/main" xmlns="" id="{398DED04-AF6B-4865-893F-4F239F37E36F}"/>
              </a:ext>
            </a:extLst>
          </p:cNvPr>
          <p:cNvGrpSpPr/>
          <p:nvPr/>
        </p:nvGrpSpPr>
        <p:grpSpPr>
          <a:xfrm>
            <a:off x="8780887" y="1823088"/>
            <a:ext cx="3540563" cy="2470608"/>
            <a:chOff x="8677448" y="1805314"/>
            <a:chExt cx="3542407" cy="2471895"/>
          </a:xfrm>
        </p:grpSpPr>
        <p:grpSp>
          <p:nvGrpSpPr>
            <p:cNvPr id="1882" name="Gruppo 1881">
              <a:extLst>
                <a:ext uri="{FF2B5EF4-FFF2-40B4-BE49-F238E27FC236}">
                  <a16:creationId xmlns:a16="http://schemas.microsoft.com/office/drawing/2014/main" xmlns="" id="{F30399EA-FCD2-4CC6-8CAC-E325CC1AE811}"/>
                </a:ext>
              </a:extLst>
            </p:cNvPr>
            <p:cNvGrpSpPr/>
            <p:nvPr/>
          </p:nvGrpSpPr>
          <p:grpSpPr>
            <a:xfrm>
              <a:off x="9699575" y="1805314"/>
              <a:ext cx="1803699" cy="687582"/>
              <a:chOff x="11911128" y="192235"/>
              <a:chExt cx="1803699" cy="687582"/>
            </a:xfrm>
          </p:grpSpPr>
          <p:sp>
            <p:nvSpPr>
              <p:cNvPr id="1891" name="Fumetto: rettangolo 1890">
                <a:extLst>
                  <a:ext uri="{FF2B5EF4-FFF2-40B4-BE49-F238E27FC236}">
                    <a16:creationId xmlns:a16="http://schemas.microsoft.com/office/drawing/2014/main" xmlns="" id="{F91AC1FF-6BA0-4183-B1C3-8C9400F68EC6}"/>
                  </a:ext>
                </a:extLst>
              </p:cNvPr>
              <p:cNvSpPr/>
              <p:nvPr/>
            </p:nvSpPr>
            <p:spPr bwMode="auto">
              <a:xfrm>
                <a:off x="11998650" y="192235"/>
                <a:ext cx="1620180" cy="674763"/>
              </a:xfrm>
              <a:prstGeom prst="wedgeRectCallout">
                <a:avLst>
                  <a:gd name="adj1" fmla="val 47727"/>
                  <a:gd name="adj2" fmla="val 102469"/>
                </a:avLst>
              </a:prstGeom>
              <a:solidFill>
                <a:srgbClr val="C25303"/>
              </a:solidFill>
              <a:ln w="9525">
                <a:solidFill>
                  <a:schemeClr val="tx1"/>
                </a:solidFill>
                <a:miter lim="800000"/>
                <a:headEnd/>
                <a:tailEnd/>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892" name="Rettangolo 1891">
                <a:extLst>
                  <a:ext uri="{FF2B5EF4-FFF2-40B4-BE49-F238E27FC236}">
                    <a16:creationId xmlns:a16="http://schemas.microsoft.com/office/drawing/2014/main" xmlns="" id="{AE0328D6-AED2-49EC-88F5-50108B768314}"/>
                  </a:ext>
                </a:extLst>
              </p:cNvPr>
              <p:cNvSpPr/>
              <p:nvPr/>
            </p:nvSpPr>
            <p:spPr>
              <a:xfrm>
                <a:off x="11911128" y="223227"/>
                <a:ext cx="1803699" cy="656590"/>
              </a:xfrm>
              <a:prstGeom prst="rect">
                <a:avLst/>
              </a:prstGeom>
            </p:spPr>
            <p:txBody>
              <a:bodyPr wrap="none">
                <a:spAutoFit/>
              </a:bodyPr>
              <a:lstStyle/>
              <a:p>
                <a:pPr marL="171364" indent="-107946" defTabSz="913943" fontAlgn="base">
                  <a:lnSpc>
                    <a:spcPts val="1099"/>
                  </a:lnSpc>
                  <a:spcAft>
                    <a:spcPct val="0"/>
                  </a:spcAft>
                  <a:buClr>
                    <a:srgbClr val="FFFFFF"/>
                  </a:buClr>
                  <a:buFont typeface="Arial" panose="020B0604020202020204" pitchFamily="34" charset="0"/>
                  <a:buChar char="•"/>
                  <a:defRPr/>
                </a:pPr>
                <a:r>
                  <a:rPr lang="en-US" sz="999" b="1" dirty="0">
                    <a:solidFill>
                      <a:srgbClr val="FFFFFF"/>
                    </a:solidFill>
                    <a:latin typeface="Arial" pitchFamily="34" charset="0"/>
                    <a:ea typeface="ＭＳ Ｐゴシック" charset="-128"/>
                  </a:rPr>
                  <a:t>Monitoring and </a:t>
                </a:r>
                <a:r>
                  <a:rPr lang="en-US" sz="999" b="1" dirty="0" err="1">
                    <a:solidFill>
                      <a:srgbClr val="FFFFFF"/>
                    </a:solidFill>
                    <a:latin typeface="Arial" pitchFamily="34" charset="0"/>
                    <a:ea typeface="ＭＳ Ｐゴシック" charset="-128"/>
                  </a:rPr>
                  <a:t>optimiz</a:t>
                </a:r>
                <a:r>
                  <a:rPr lang="en-US" sz="999" b="1" dirty="0">
                    <a:solidFill>
                      <a:srgbClr val="FFFFFF"/>
                    </a:solidFill>
                    <a:latin typeface="Arial" pitchFamily="34" charset="0"/>
                    <a:ea typeface="ＭＳ Ｐゴシック" charset="-128"/>
                  </a:rPr>
                  <a:t>.</a:t>
                </a:r>
              </a:p>
              <a:p>
                <a:pPr marL="171364" indent="-107946" defTabSz="913943" fontAlgn="base">
                  <a:lnSpc>
                    <a:spcPts val="1099"/>
                  </a:lnSpc>
                  <a:spcAft>
                    <a:spcPct val="0"/>
                  </a:spcAft>
                  <a:buClr>
                    <a:srgbClr val="FFFFFF"/>
                  </a:buClr>
                  <a:buFont typeface="Arial" panose="020B0604020202020204" pitchFamily="34" charset="0"/>
                  <a:buChar char="•"/>
                  <a:defRPr/>
                </a:pPr>
                <a:r>
                  <a:rPr lang="en-US" sz="999" b="1" dirty="0">
                    <a:solidFill>
                      <a:srgbClr val="FFFFFF"/>
                    </a:solidFill>
                    <a:latin typeface="Arial" pitchFamily="34" charset="0"/>
                    <a:ea typeface="ＭＳ Ｐゴシック" charset="-128"/>
                  </a:rPr>
                  <a:t>Big Data analytics</a:t>
                </a:r>
              </a:p>
              <a:p>
                <a:pPr marL="171364" indent="-107946" defTabSz="913943" fontAlgn="base">
                  <a:lnSpc>
                    <a:spcPts val="1099"/>
                  </a:lnSpc>
                  <a:spcAft>
                    <a:spcPct val="0"/>
                  </a:spcAft>
                  <a:buClr>
                    <a:srgbClr val="FFFFFF"/>
                  </a:buClr>
                  <a:buFont typeface="Arial" panose="020B0604020202020204" pitchFamily="34" charset="0"/>
                  <a:buChar char="•"/>
                  <a:defRPr/>
                </a:pPr>
                <a:r>
                  <a:rPr lang="en-US" sz="999" b="1" dirty="0">
                    <a:solidFill>
                      <a:srgbClr val="FFFFFF"/>
                    </a:solidFill>
                    <a:latin typeface="Arial" pitchFamily="34" charset="0"/>
                    <a:ea typeface="ＭＳ Ｐゴシック" charset="-128"/>
                  </a:rPr>
                  <a:t>Digital services</a:t>
                </a:r>
              </a:p>
              <a:p>
                <a:pPr marL="171364" indent="-107946" defTabSz="913943" fontAlgn="base">
                  <a:lnSpc>
                    <a:spcPts val="1099"/>
                  </a:lnSpc>
                  <a:spcAft>
                    <a:spcPct val="0"/>
                  </a:spcAft>
                  <a:buClr>
                    <a:srgbClr val="FFFFFF"/>
                  </a:buClr>
                  <a:buFont typeface="Arial" panose="020B0604020202020204" pitchFamily="34" charset="0"/>
                  <a:buChar char="•"/>
                  <a:defRPr/>
                </a:pPr>
                <a:r>
                  <a:rPr lang="en-US" sz="999" b="1" dirty="0">
                    <a:solidFill>
                      <a:srgbClr val="FFFFFF"/>
                    </a:solidFill>
                    <a:latin typeface="Arial" pitchFamily="34" charset="0"/>
                    <a:ea typeface="ＭＳ Ｐゴシック" charset="-128"/>
                  </a:rPr>
                  <a:t>Maintenance</a:t>
                </a:r>
              </a:p>
            </p:txBody>
          </p:sp>
        </p:grpSp>
        <p:grpSp>
          <p:nvGrpSpPr>
            <p:cNvPr id="1883" name="Gruppo 1882">
              <a:extLst>
                <a:ext uri="{FF2B5EF4-FFF2-40B4-BE49-F238E27FC236}">
                  <a16:creationId xmlns:a16="http://schemas.microsoft.com/office/drawing/2014/main" xmlns="" id="{82F537FC-567C-4141-83AC-E28BDE1951BE}"/>
                </a:ext>
              </a:extLst>
            </p:cNvPr>
            <p:cNvGrpSpPr/>
            <p:nvPr/>
          </p:nvGrpSpPr>
          <p:grpSpPr>
            <a:xfrm>
              <a:off x="8677448" y="2379496"/>
              <a:ext cx="3542407" cy="1897713"/>
              <a:chOff x="8653886" y="2127255"/>
              <a:chExt cx="3542407" cy="1897713"/>
            </a:xfrm>
          </p:grpSpPr>
          <p:pic>
            <p:nvPicPr>
              <p:cNvPr id="1884" name="Immagine 1883">
                <a:extLst>
                  <a:ext uri="{FF2B5EF4-FFF2-40B4-BE49-F238E27FC236}">
                    <a16:creationId xmlns:a16="http://schemas.microsoft.com/office/drawing/2014/main" xmlns="" id="{FE76BD2E-F6CB-4EB4-83D5-A57B8571FFDB}"/>
                  </a:ext>
                </a:extLst>
              </p:cNvPr>
              <p:cNvPicPr>
                <a:picLocks noChangeAspect="1"/>
              </p:cNvPicPr>
              <p:nvPr/>
            </p:nvPicPr>
            <p:blipFill>
              <a:blip r:embed="rId29">
                <a:clrChange>
                  <a:clrFrom>
                    <a:srgbClr val="FFFFFF"/>
                  </a:clrFrom>
                  <a:clrTo>
                    <a:srgbClr val="FFFFFF">
                      <a:alpha val="0"/>
                    </a:srgbClr>
                  </a:clrTo>
                </a:clrChange>
                <a:duotone>
                  <a:prstClr val="black"/>
                  <a:schemeClr val="accent5">
                    <a:tint val="45000"/>
                    <a:satMod val="400000"/>
                  </a:schemeClr>
                </a:duotone>
              </a:blip>
              <a:stretch>
                <a:fillRect/>
              </a:stretch>
            </p:blipFill>
            <p:spPr>
              <a:xfrm>
                <a:off x="8822451" y="2127255"/>
                <a:ext cx="3373842" cy="1897713"/>
              </a:xfrm>
              <a:prstGeom prst="rect">
                <a:avLst/>
              </a:prstGeom>
            </p:spPr>
          </p:pic>
          <p:pic>
            <p:nvPicPr>
              <p:cNvPr id="1885" name="Picture 2">
                <a:extLst>
                  <a:ext uri="{FF2B5EF4-FFF2-40B4-BE49-F238E27FC236}">
                    <a16:creationId xmlns:a16="http://schemas.microsoft.com/office/drawing/2014/main" xmlns="" id="{13A1A9B6-C0A6-4140-AFCA-C74AE43A97F2}"/>
                  </a:ext>
                </a:extLst>
              </p:cNvPr>
              <p:cNvPicPr>
                <a:picLocks noChangeAspect="1" noChangeArrowheads="1"/>
              </p:cNvPicPr>
              <p:nvPr/>
            </p:nvPicPr>
            <p:blipFill rotWithShape="1">
              <a:blip r:embed="rId30">
                <a:clrChange>
                  <a:clrFrom>
                    <a:srgbClr val="FFFFFF"/>
                  </a:clrFrom>
                  <a:clrTo>
                    <a:srgbClr val="FFFFFF">
                      <a:alpha val="0"/>
                    </a:srgbClr>
                  </a:clrTo>
                </a:clrChange>
              </a:blip>
              <a:srcRect l="21240" r="21545" b="71700"/>
              <a:stretch/>
            </p:blipFill>
            <p:spPr bwMode="auto">
              <a:xfrm>
                <a:off x="9084814" y="2378427"/>
                <a:ext cx="1894136" cy="503998"/>
              </a:xfrm>
              <a:prstGeom prst="rect">
                <a:avLst/>
              </a:prstGeom>
              <a:noFill/>
              <a:ln w="9525">
                <a:noFill/>
                <a:miter lim="800000"/>
                <a:headEnd/>
                <a:tailEnd/>
              </a:ln>
              <a:effectLst/>
            </p:spPr>
          </p:pic>
          <p:sp>
            <p:nvSpPr>
              <p:cNvPr id="1886" name="Rectangle 523">
                <a:extLst>
                  <a:ext uri="{FF2B5EF4-FFF2-40B4-BE49-F238E27FC236}">
                    <a16:creationId xmlns:a16="http://schemas.microsoft.com/office/drawing/2014/main" xmlns="" id="{24864CD1-111E-4FCD-AE36-6F07D0F5E747}"/>
                  </a:ext>
                </a:extLst>
              </p:cNvPr>
              <p:cNvSpPr>
                <a:spLocks noChangeArrowheads="1"/>
              </p:cNvSpPr>
              <p:nvPr/>
            </p:nvSpPr>
            <p:spPr bwMode="gray">
              <a:xfrm>
                <a:off x="9893998" y="3233333"/>
                <a:ext cx="1981960" cy="534689"/>
              </a:xfrm>
              <a:prstGeom prst="rect">
                <a:avLst/>
              </a:prstGeom>
              <a:solidFill>
                <a:schemeClr val="bg1"/>
              </a:solidFill>
              <a:ln w="9525" algn="ctr">
                <a:noFill/>
                <a:miter lim="800000"/>
                <a:headEnd/>
                <a:tailEnd/>
              </a:ln>
              <a:extLst/>
            </p:spPr>
            <p:txBody>
              <a:bodyPr wrap="square" lIns="0" tIns="71963" rIns="0" bIns="0">
                <a:spAutoFit/>
              </a:bodyPr>
              <a:lstStyle/>
              <a:p>
                <a:pPr marL="63418" defTabSz="913943" fontAlgn="base">
                  <a:lnSpc>
                    <a:spcPts val="900"/>
                  </a:lnSpc>
                  <a:spcAft>
                    <a:spcPct val="0"/>
                  </a:spcAft>
                  <a:buClr>
                    <a:srgbClr val="FFFFFF"/>
                  </a:buClr>
                  <a:defRPr/>
                </a:pPr>
                <a:r>
                  <a:rPr lang="en-US" sz="999" dirty="0">
                    <a:solidFill>
                      <a:srgbClr val="000000"/>
                    </a:solidFill>
                    <a:latin typeface="Arial" pitchFamily="34" charset="0"/>
                    <a:ea typeface="ＭＳ Ｐゴシック" charset="-128"/>
                  </a:rPr>
                  <a:t>Open Cloud operative system  APP marketplace</a:t>
                </a:r>
              </a:p>
              <a:p>
                <a:pPr marL="63418" defTabSz="913943" fontAlgn="base">
                  <a:lnSpc>
                    <a:spcPts val="900"/>
                  </a:lnSpc>
                  <a:spcAft>
                    <a:spcPct val="0"/>
                  </a:spcAft>
                  <a:buClr>
                    <a:srgbClr val="FFFFFF"/>
                  </a:buClr>
                  <a:defRPr/>
                </a:pPr>
                <a:r>
                  <a:rPr lang="en-US" sz="999" dirty="0">
                    <a:solidFill>
                      <a:srgbClr val="000000"/>
                    </a:solidFill>
                    <a:latin typeface="Arial" pitchFamily="34" charset="0"/>
                    <a:ea typeface="ＭＳ Ｐゴシック" charset="-128"/>
                  </a:rPr>
                  <a:t>Digital Cloud services innovative business models</a:t>
                </a:r>
              </a:p>
            </p:txBody>
          </p:sp>
          <p:pic>
            <p:nvPicPr>
              <p:cNvPr id="1887" name="Immagine 1886">
                <a:extLst>
                  <a:ext uri="{FF2B5EF4-FFF2-40B4-BE49-F238E27FC236}">
                    <a16:creationId xmlns:a16="http://schemas.microsoft.com/office/drawing/2014/main" xmlns="" id="{0CFB0C21-C08E-46C1-A77D-59772A0529E3}"/>
                  </a:ext>
                </a:extLst>
              </p:cNvPr>
              <p:cNvPicPr>
                <a:picLocks noChangeAspect="1"/>
              </p:cNvPicPr>
              <p:nvPr/>
            </p:nvPicPr>
            <p:blipFill>
              <a:blip r:embed="rId31">
                <a:duotone>
                  <a:schemeClr val="accent6">
                    <a:shade val="45000"/>
                    <a:satMod val="135000"/>
                  </a:schemeClr>
                  <a:prstClr val="white"/>
                </a:duotone>
              </a:blip>
              <a:stretch>
                <a:fillRect/>
              </a:stretch>
            </p:blipFill>
            <p:spPr>
              <a:xfrm flipH="1">
                <a:off x="10607063" y="2182442"/>
                <a:ext cx="1312951" cy="783466"/>
              </a:xfrm>
              <a:prstGeom prst="rect">
                <a:avLst/>
              </a:prstGeom>
            </p:spPr>
          </p:pic>
          <p:grpSp>
            <p:nvGrpSpPr>
              <p:cNvPr id="1888" name="Gruppo 1887">
                <a:extLst>
                  <a:ext uri="{FF2B5EF4-FFF2-40B4-BE49-F238E27FC236}">
                    <a16:creationId xmlns:a16="http://schemas.microsoft.com/office/drawing/2014/main" xmlns="" id="{444593EB-117D-4B71-A2F2-B3715D626845}"/>
                  </a:ext>
                </a:extLst>
              </p:cNvPr>
              <p:cNvGrpSpPr/>
              <p:nvPr/>
            </p:nvGrpSpPr>
            <p:grpSpPr>
              <a:xfrm>
                <a:off x="8653886" y="2849217"/>
                <a:ext cx="1169290" cy="1140006"/>
                <a:chOff x="9115227" y="2740937"/>
                <a:chExt cx="1301919" cy="1301919"/>
              </a:xfrm>
            </p:grpSpPr>
            <p:pic>
              <p:nvPicPr>
                <p:cNvPr id="1889" name="Immagine 1888">
                  <a:extLst>
                    <a:ext uri="{FF2B5EF4-FFF2-40B4-BE49-F238E27FC236}">
                      <a16:creationId xmlns:a16="http://schemas.microsoft.com/office/drawing/2014/main" xmlns="" id="{255FEA80-BA92-4018-979C-D2D0C89F7230}"/>
                    </a:ext>
                  </a:extLst>
                </p:cNvPr>
                <p:cNvPicPr>
                  <a:picLocks noChangeAspect="1"/>
                </p:cNvPicPr>
                <p:nvPr/>
              </p:nvPicPr>
              <p:blipFill>
                <a:blip r:embed="rId32">
                  <a:clrChange>
                    <a:clrFrom>
                      <a:srgbClr val="000000">
                        <a:alpha val="0"/>
                      </a:srgbClr>
                    </a:clrFrom>
                    <a:clrTo>
                      <a:srgbClr val="000000">
                        <a:alpha val="0"/>
                      </a:srgbClr>
                    </a:clrTo>
                  </a:clrChange>
                </a:blip>
                <a:stretch>
                  <a:fillRect/>
                </a:stretch>
              </p:blipFill>
              <p:spPr>
                <a:xfrm>
                  <a:off x="9115227" y="2740937"/>
                  <a:ext cx="1301919" cy="1301919"/>
                </a:xfrm>
                <a:prstGeom prst="rect">
                  <a:avLst/>
                </a:prstGeom>
              </p:spPr>
            </p:pic>
            <p:sp>
              <p:nvSpPr>
                <p:cNvPr id="1890" name="TextBox 6">
                  <a:extLst>
                    <a:ext uri="{FF2B5EF4-FFF2-40B4-BE49-F238E27FC236}">
                      <a16:creationId xmlns:a16="http://schemas.microsoft.com/office/drawing/2014/main" xmlns="" id="{D1F2A78B-E95D-4318-85E1-FAC2C4FECC94}"/>
                    </a:ext>
                  </a:extLst>
                </p:cNvPr>
                <p:cNvSpPr txBox="1"/>
                <p:nvPr/>
              </p:nvSpPr>
              <p:spPr>
                <a:xfrm>
                  <a:off x="9290492" y="3224636"/>
                  <a:ext cx="1093677" cy="321028"/>
                </a:xfrm>
                <a:prstGeom prst="rect">
                  <a:avLst/>
                </a:prstGeom>
                <a:noFill/>
              </p:spPr>
              <p:txBody>
                <a:bodyPr wrap="square" lIns="0" tIns="0" rIns="0" bIns="0" rtlCol="0">
                  <a:spAutoFit/>
                </a:bodyPr>
                <a:lstStyle/>
                <a:p>
                  <a:pPr defTabSz="913943" fontAlgn="base">
                    <a:lnSpc>
                      <a:spcPct val="110000"/>
                    </a:lnSpc>
                    <a:spcAft>
                      <a:spcPct val="0"/>
                    </a:spcAft>
                    <a:defRPr/>
                  </a:pPr>
                  <a:r>
                    <a:rPr lang="en-US" sz="1799" b="1" dirty="0">
                      <a:solidFill>
                        <a:srgbClr val="FFFFFF"/>
                      </a:solidFill>
                      <a:effectLst>
                        <a:outerShdw blurRad="38100" dist="38100" dir="2700000" algn="tl">
                          <a:srgbClr val="000000">
                            <a:alpha val="43137"/>
                          </a:srgbClr>
                        </a:outerShdw>
                      </a:effectLst>
                      <a:latin typeface="Arial" pitchFamily="34" charset="0"/>
                      <a:ea typeface="ＭＳ Ｐゴシック" charset="-128"/>
                    </a:rPr>
                    <a:t>internet</a:t>
                  </a:r>
                </a:p>
              </p:txBody>
            </p:sp>
          </p:grpSp>
        </p:grpSp>
      </p:grpSp>
      <p:grpSp>
        <p:nvGrpSpPr>
          <p:cNvPr id="1893" name="Gruppo 1892">
            <a:extLst>
              <a:ext uri="{FF2B5EF4-FFF2-40B4-BE49-F238E27FC236}">
                <a16:creationId xmlns:a16="http://schemas.microsoft.com/office/drawing/2014/main" xmlns="" id="{4BEE603C-0EC3-41EA-9300-B0727D25823D}"/>
              </a:ext>
            </a:extLst>
          </p:cNvPr>
          <p:cNvGrpSpPr/>
          <p:nvPr/>
        </p:nvGrpSpPr>
        <p:grpSpPr>
          <a:xfrm>
            <a:off x="4337272" y="2326932"/>
            <a:ext cx="3906287" cy="1389951"/>
            <a:chOff x="4339531" y="2326357"/>
            <a:chExt cx="3908322" cy="1390675"/>
          </a:xfrm>
        </p:grpSpPr>
        <p:grpSp>
          <p:nvGrpSpPr>
            <p:cNvPr id="1894" name="Gruppo 1893">
              <a:extLst>
                <a:ext uri="{FF2B5EF4-FFF2-40B4-BE49-F238E27FC236}">
                  <a16:creationId xmlns:a16="http://schemas.microsoft.com/office/drawing/2014/main" xmlns="" id="{1EA96D62-D611-49D5-A386-4E762939815C}"/>
                </a:ext>
              </a:extLst>
            </p:cNvPr>
            <p:cNvGrpSpPr/>
            <p:nvPr/>
          </p:nvGrpSpPr>
          <p:grpSpPr>
            <a:xfrm>
              <a:off x="4339531" y="2482346"/>
              <a:ext cx="3908322" cy="1234686"/>
              <a:chOff x="4334964" y="2636912"/>
              <a:chExt cx="3908322" cy="1234686"/>
            </a:xfrm>
          </p:grpSpPr>
          <p:sp>
            <p:nvSpPr>
              <p:cNvPr id="1900" name="Rettangolo 1899">
                <a:extLst>
                  <a:ext uri="{FF2B5EF4-FFF2-40B4-BE49-F238E27FC236}">
                    <a16:creationId xmlns:a16="http://schemas.microsoft.com/office/drawing/2014/main" xmlns="" id="{BD6CC171-6E20-485D-999A-98022E6760DB}"/>
                  </a:ext>
                </a:extLst>
              </p:cNvPr>
              <p:cNvSpPr/>
              <p:nvPr/>
            </p:nvSpPr>
            <p:spPr bwMode="auto">
              <a:xfrm>
                <a:off x="4380694" y="2636912"/>
                <a:ext cx="3862592" cy="1234686"/>
              </a:xfrm>
              <a:prstGeom prst="rect">
                <a:avLst/>
              </a:prstGeom>
              <a:solidFill>
                <a:schemeClr val="accent3">
                  <a:lumMod val="40000"/>
                  <a:lumOff val="60000"/>
                </a:schemeClr>
              </a:solidFill>
              <a:ln>
                <a:noFill/>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901" name="Gruppo 1900">
                <a:extLst>
                  <a:ext uri="{FF2B5EF4-FFF2-40B4-BE49-F238E27FC236}">
                    <a16:creationId xmlns:a16="http://schemas.microsoft.com/office/drawing/2014/main" xmlns="" id="{92FE27E2-AA53-4A6F-8FF9-36DF04661D13}"/>
                  </a:ext>
                </a:extLst>
              </p:cNvPr>
              <p:cNvGrpSpPr/>
              <p:nvPr/>
            </p:nvGrpSpPr>
            <p:grpSpPr>
              <a:xfrm>
                <a:off x="4334964" y="2675177"/>
                <a:ext cx="797090" cy="895692"/>
                <a:chOff x="14096406" y="5389167"/>
                <a:chExt cx="621634" cy="749792"/>
              </a:xfrm>
            </p:grpSpPr>
            <p:pic>
              <p:nvPicPr>
                <p:cNvPr id="1942" name="Picture 13" descr="C:\Documents and Settings\ita89481\Local Settings\Temporary Internet Files\Content.IE5\6XZU4J0Y\thumb_COLOURBOX2982842[1].jpg">
                  <a:extLst>
                    <a:ext uri="{FF2B5EF4-FFF2-40B4-BE49-F238E27FC236}">
                      <a16:creationId xmlns:a16="http://schemas.microsoft.com/office/drawing/2014/main" xmlns="" id="{B445B7E7-3ACC-4510-8A79-E7F354696153}"/>
                    </a:ext>
                  </a:extLst>
                </p:cNvPr>
                <p:cNvPicPr>
                  <a:picLocks noChangeAspect="1" noChangeArrowheads="1"/>
                </p:cNvPicPr>
                <p:nvPr/>
              </p:nvPicPr>
              <p:blipFill>
                <a:blip r:embed="rId33" cstate="print">
                  <a:clrChange>
                    <a:clrFrom>
                      <a:srgbClr val="FFFFFF"/>
                    </a:clrFrom>
                    <a:clrTo>
                      <a:srgbClr val="FFFFFF">
                        <a:alpha val="0"/>
                      </a:srgbClr>
                    </a:clrTo>
                  </a:clrChange>
                  <a:duotone>
                    <a:schemeClr val="accent3">
                      <a:shade val="45000"/>
                      <a:satMod val="135000"/>
                    </a:schemeClr>
                    <a:prstClr val="white"/>
                  </a:duotone>
                </a:blip>
                <a:srcRect l="25439" r="22108"/>
                <a:stretch>
                  <a:fillRect/>
                </a:stretch>
              </p:blipFill>
              <p:spPr bwMode="auto">
                <a:xfrm flipH="1">
                  <a:off x="14096406" y="5389167"/>
                  <a:ext cx="362640" cy="744923"/>
                </a:xfrm>
                <a:prstGeom prst="rect">
                  <a:avLst/>
                </a:prstGeom>
                <a:noFill/>
              </p:spPr>
            </p:pic>
            <p:grpSp>
              <p:nvGrpSpPr>
                <p:cNvPr id="1943" name="Gruppo 72">
                  <a:extLst>
                    <a:ext uri="{FF2B5EF4-FFF2-40B4-BE49-F238E27FC236}">
                      <a16:creationId xmlns:a16="http://schemas.microsoft.com/office/drawing/2014/main" xmlns="" id="{732B4CAA-3076-4BEE-B451-B7B3A12ACA45}"/>
                    </a:ext>
                  </a:extLst>
                </p:cNvPr>
                <p:cNvGrpSpPr/>
                <p:nvPr/>
              </p:nvGrpSpPr>
              <p:grpSpPr>
                <a:xfrm flipH="1">
                  <a:off x="14318021" y="5457998"/>
                  <a:ext cx="400019" cy="680961"/>
                  <a:chOff x="4990963" y="1897784"/>
                  <a:chExt cx="2374180" cy="4197108"/>
                </a:xfrm>
              </p:grpSpPr>
              <p:pic>
                <p:nvPicPr>
                  <p:cNvPr id="1944" name="Picture 15">
                    <a:extLst>
                      <a:ext uri="{FF2B5EF4-FFF2-40B4-BE49-F238E27FC236}">
                        <a16:creationId xmlns:a16="http://schemas.microsoft.com/office/drawing/2014/main" xmlns="" id="{D72DC5AF-977D-4994-84F3-D6321576AF76}"/>
                      </a:ext>
                    </a:extLst>
                  </p:cNvPr>
                  <p:cNvPicPr>
                    <a:picLocks noChangeAspect="1" noChangeArrowheads="1"/>
                  </p:cNvPicPr>
                  <p:nvPr/>
                </p:nvPicPr>
                <p:blipFill>
                  <a:blip r:embed="rId34" cstate="print">
                    <a:clrChange>
                      <a:clrFrom>
                        <a:srgbClr val="FFFFFF"/>
                      </a:clrFrom>
                      <a:clrTo>
                        <a:srgbClr val="FFFFFF">
                          <a:alpha val="0"/>
                        </a:srgbClr>
                      </a:clrTo>
                    </a:clrChange>
                    <a:duotone>
                      <a:schemeClr val="accent3">
                        <a:shade val="45000"/>
                        <a:satMod val="135000"/>
                      </a:schemeClr>
                      <a:prstClr val="white"/>
                    </a:duotone>
                  </a:blip>
                  <a:srcRect r="23458"/>
                  <a:stretch>
                    <a:fillRect/>
                  </a:stretch>
                </p:blipFill>
                <p:spPr bwMode="auto">
                  <a:xfrm>
                    <a:off x="4990963" y="1897784"/>
                    <a:ext cx="1746132" cy="4197108"/>
                  </a:xfrm>
                  <a:prstGeom prst="rect">
                    <a:avLst/>
                  </a:prstGeom>
                  <a:noFill/>
                  <a:ln w="9525">
                    <a:noFill/>
                    <a:miter lim="800000"/>
                    <a:headEnd/>
                    <a:tailEnd/>
                  </a:ln>
                  <a:effectLst/>
                </p:spPr>
              </p:pic>
              <p:pic>
                <p:nvPicPr>
                  <p:cNvPr id="1945" name="Picture 14" descr="http://www.www8-hp.com/it/it/images/overview_hero_tcm_150_1302368.png">
                    <a:hlinkClick r:id="rId35"/>
                    <a:extLst>
                      <a:ext uri="{FF2B5EF4-FFF2-40B4-BE49-F238E27FC236}">
                        <a16:creationId xmlns:a16="http://schemas.microsoft.com/office/drawing/2014/main" xmlns="" id="{C8DE6D23-DEF0-4BE5-A040-ADBFFFC007D4}"/>
                      </a:ext>
                    </a:extLst>
                  </p:cNvPr>
                  <p:cNvPicPr>
                    <a:picLocks noChangeAspect="1" noChangeArrowheads="1"/>
                  </p:cNvPicPr>
                  <p:nvPr/>
                </p:nvPicPr>
                <p:blipFill>
                  <a:blip r:embed="rId36" cstate="print"/>
                  <a:srcRect/>
                  <a:stretch>
                    <a:fillRect/>
                  </a:stretch>
                </p:blipFill>
                <p:spPr bwMode="auto">
                  <a:xfrm>
                    <a:off x="6192596" y="3335833"/>
                    <a:ext cx="1172547" cy="842435"/>
                  </a:xfrm>
                  <a:prstGeom prst="rect">
                    <a:avLst/>
                  </a:prstGeom>
                  <a:noFill/>
                </p:spPr>
              </p:pic>
            </p:grpSp>
          </p:grpSp>
          <p:grpSp>
            <p:nvGrpSpPr>
              <p:cNvPr id="1902" name="Gruppieren 982">
                <a:extLst>
                  <a:ext uri="{FF2B5EF4-FFF2-40B4-BE49-F238E27FC236}">
                    <a16:creationId xmlns:a16="http://schemas.microsoft.com/office/drawing/2014/main" xmlns="" id="{4E9858CC-A766-4940-86E2-ACA36741C36A}"/>
                  </a:ext>
                </a:extLst>
              </p:cNvPr>
              <p:cNvGrpSpPr/>
              <p:nvPr/>
            </p:nvGrpSpPr>
            <p:grpSpPr bwMode="gray">
              <a:xfrm flipH="1">
                <a:off x="5273212" y="2708920"/>
                <a:ext cx="681947" cy="450371"/>
                <a:chOff x="7394530" y="2412518"/>
                <a:chExt cx="1041195" cy="651822"/>
              </a:xfrm>
            </p:grpSpPr>
            <p:grpSp>
              <p:nvGrpSpPr>
                <p:cNvPr id="1920" name="Gruppieren 983">
                  <a:extLst>
                    <a:ext uri="{FF2B5EF4-FFF2-40B4-BE49-F238E27FC236}">
                      <a16:creationId xmlns:a16="http://schemas.microsoft.com/office/drawing/2014/main" xmlns="" id="{0AFC032D-AB87-4A5B-85FD-1B2A23597B76}"/>
                    </a:ext>
                  </a:extLst>
                </p:cNvPr>
                <p:cNvGrpSpPr/>
                <p:nvPr/>
              </p:nvGrpSpPr>
              <p:grpSpPr bwMode="gray">
                <a:xfrm>
                  <a:off x="7776171" y="2412518"/>
                  <a:ext cx="659554" cy="428932"/>
                  <a:chOff x="6222545" y="5181304"/>
                  <a:chExt cx="508589" cy="330754"/>
                </a:xfrm>
              </p:grpSpPr>
              <p:grpSp>
                <p:nvGrpSpPr>
                  <p:cNvPr id="1932" name="Gruppieren 995">
                    <a:extLst>
                      <a:ext uri="{FF2B5EF4-FFF2-40B4-BE49-F238E27FC236}">
                        <a16:creationId xmlns:a16="http://schemas.microsoft.com/office/drawing/2014/main" xmlns="" id="{1FEEE05D-3FFC-44D9-8E94-D04F16540D99}"/>
                      </a:ext>
                    </a:extLst>
                  </p:cNvPr>
                  <p:cNvGrpSpPr/>
                  <p:nvPr/>
                </p:nvGrpSpPr>
                <p:grpSpPr bwMode="gray">
                  <a:xfrm>
                    <a:off x="6222545" y="5181304"/>
                    <a:ext cx="508589" cy="330754"/>
                    <a:chOff x="6222545" y="5181304"/>
                    <a:chExt cx="508589" cy="330754"/>
                  </a:xfrm>
                </p:grpSpPr>
                <p:sp>
                  <p:nvSpPr>
                    <p:cNvPr id="1934" name="Rectangle 529">
                      <a:extLst>
                        <a:ext uri="{FF2B5EF4-FFF2-40B4-BE49-F238E27FC236}">
                          <a16:creationId xmlns:a16="http://schemas.microsoft.com/office/drawing/2014/main" xmlns="" id="{50D70F18-8334-4DCE-AC79-7114F085D793}"/>
                        </a:ext>
                      </a:extLst>
                    </p:cNvPr>
                    <p:cNvSpPr>
                      <a:spLocks noChangeArrowheads="1"/>
                    </p:cNvSpPr>
                    <p:nvPr/>
                  </p:nvSpPr>
                  <p:spPr bwMode="gray">
                    <a:xfrm>
                      <a:off x="6292021" y="5181304"/>
                      <a:ext cx="369639" cy="206555"/>
                    </a:xfrm>
                    <a:prstGeom prst="rect">
                      <a:avLst/>
                    </a:prstGeom>
                    <a:solidFill>
                      <a:srgbClr val="000000"/>
                    </a:solidFill>
                    <a:ln w="15875" algn="ctr">
                      <a:solidFill>
                        <a:srgbClr val="000000"/>
                      </a:solidFill>
                      <a:miter lim="800000"/>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nvGrpSpPr>
                    <p:cNvPr id="1935" name="Group 537">
                      <a:extLst>
                        <a:ext uri="{FF2B5EF4-FFF2-40B4-BE49-F238E27FC236}">
                          <a16:creationId xmlns:a16="http://schemas.microsoft.com/office/drawing/2014/main" xmlns="" id="{A4EDBCA6-C6ED-49C3-8504-814A226386F2}"/>
                        </a:ext>
                      </a:extLst>
                    </p:cNvPr>
                    <p:cNvGrpSpPr>
                      <a:grpSpLocks/>
                    </p:cNvGrpSpPr>
                    <p:nvPr/>
                  </p:nvGrpSpPr>
                  <p:grpSpPr bwMode="gray">
                    <a:xfrm>
                      <a:off x="6222545" y="5418127"/>
                      <a:ext cx="508589" cy="93931"/>
                      <a:chOff x="408" y="2150"/>
                      <a:chExt cx="1789" cy="407"/>
                    </a:xfrm>
                  </p:grpSpPr>
                  <p:sp>
                    <p:nvSpPr>
                      <p:cNvPr id="1936" name="Freeform 538">
                        <a:extLst>
                          <a:ext uri="{FF2B5EF4-FFF2-40B4-BE49-F238E27FC236}">
                            <a16:creationId xmlns:a16="http://schemas.microsoft.com/office/drawing/2014/main" xmlns="" id="{90823A9F-DBD0-4B2F-BAEF-BC9A6B277FF3}"/>
                          </a:ext>
                        </a:extLst>
                      </p:cNvPr>
                      <p:cNvSpPr>
                        <a:spLocks/>
                      </p:cNvSpPr>
                      <p:nvPr/>
                    </p:nvSpPr>
                    <p:spPr bwMode="gray">
                      <a:xfrm>
                        <a:off x="408" y="2150"/>
                        <a:ext cx="1789" cy="298"/>
                      </a:xfrm>
                      <a:custGeom>
                        <a:avLst/>
                        <a:gdLst>
                          <a:gd name="T0" fmla="*/ 0 w 5244"/>
                          <a:gd name="T1" fmla="*/ 876 h 876"/>
                          <a:gd name="T2" fmla="*/ 5244 w 5244"/>
                          <a:gd name="T3" fmla="*/ 876 h 876"/>
                          <a:gd name="T4" fmla="*/ 4446 w 5244"/>
                          <a:gd name="T5" fmla="*/ 0 h 876"/>
                          <a:gd name="T6" fmla="*/ 816 w 5244"/>
                          <a:gd name="T7" fmla="*/ 0 h 876"/>
                          <a:gd name="T8" fmla="*/ 0 w 5244"/>
                          <a:gd name="T9" fmla="*/ 876 h 876"/>
                          <a:gd name="T10" fmla="*/ 0 60000 65536"/>
                          <a:gd name="T11" fmla="*/ 0 60000 65536"/>
                          <a:gd name="T12" fmla="*/ 0 60000 65536"/>
                          <a:gd name="T13" fmla="*/ 0 60000 65536"/>
                          <a:gd name="T14" fmla="*/ 0 60000 65536"/>
                          <a:gd name="T15" fmla="*/ 0 w 5244"/>
                          <a:gd name="T16" fmla="*/ 0 h 876"/>
                          <a:gd name="T17" fmla="*/ 5244 w 5244"/>
                          <a:gd name="T18" fmla="*/ 876 h 876"/>
                        </a:gdLst>
                        <a:ahLst/>
                        <a:cxnLst>
                          <a:cxn ang="T10">
                            <a:pos x="T0" y="T1"/>
                          </a:cxn>
                          <a:cxn ang="T11">
                            <a:pos x="T2" y="T3"/>
                          </a:cxn>
                          <a:cxn ang="T12">
                            <a:pos x="T4" y="T5"/>
                          </a:cxn>
                          <a:cxn ang="T13">
                            <a:pos x="T6" y="T7"/>
                          </a:cxn>
                          <a:cxn ang="T14">
                            <a:pos x="T8" y="T9"/>
                          </a:cxn>
                        </a:cxnLst>
                        <a:rect l="T15" t="T16" r="T17" b="T18"/>
                        <a:pathLst>
                          <a:path w="5244" h="876">
                            <a:moveTo>
                              <a:pt x="0" y="876"/>
                            </a:moveTo>
                            <a:lnTo>
                              <a:pt x="5244" y="876"/>
                            </a:lnTo>
                            <a:lnTo>
                              <a:pt x="4446" y="0"/>
                            </a:lnTo>
                            <a:lnTo>
                              <a:pt x="816" y="0"/>
                            </a:lnTo>
                            <a:lnTo>
                              <a:pt x="0" y="876"/>
                            </a:lnTo>
                            <a:close/>
                          </a:path>
                        </a:pathLst>
                      </a:custGeom>
                      <a:gradFill rotWithShape="1">
                        <a:gsLst>
                          <a:gs pos="0">
                            <a:srgbClr val="292929"/>
                          </a:gs>
                          <a:gs pos="100000">
                            <a:srgbClr val="969696"/>
                          </a:gs>
                        </a:gsLst>
                        <a:lin ang="5400000" scaled="1"/>
                      </a:gradFill>
                      <a:ln w="9525" cap="flat" cmpd="sng">
                        <a:noFill/>
                        <a:prstDash val="solid"/>
                        <a:round/>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37" name="Rectangle 539">
                        <a:extLst>
                          <a:ext uri="{FF2B5EF4-FFF2-40B4-BE49-F238E27FC236}">
                            <a16:creationId xmlns:a16="http://schemas.microsoft.com/office/drawing/2014/main" xmlns="" id="{422F3F7F-4100-4DB7-8204-DF99A2B4C007}"/>
                          </a:ext>
                        </a:extLst>
                      </p:cNvPr>
                      <p:cNvSpPr>
                        <a:spLocks noChangeArrowheads="1"/>
                      </p:cNvSpPr>
                      <p:nvPr/>
                    </p:nvSpPr>
                    <p:spPr bwMode="gray">
                      <a:xfrm>
                        <a:off x="410" y="2451"/>
                        <a:ext cx="1787" cy="106"/>
                      </a:xfrm>
                      <a:prstGeom prst="rect">
                        <a:avLst/>
                      </a:prstGeom>
                      <a:solidFill>
                        <a:schemeClr val="bg1">
                          <a:lumMod val="65000"/>
                        </a:schemeClr>
                      </a:solidFill>
                      <a:ln w="9525">
                        <a:noFill/>
                        <a:miter lim="800000"/>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38" name="Freeform 540">
                        <a:extLst>
                          <a:ext uri="{FF2B5EF4-FFF2-40B4-BE49-F238E27FC236}">
                            <a16:creationId xmlns:a16="http://schemas.microsoft.com/office/drawing/2014/main" xmlns="" id="{DC3EF2B6-FADE-47F7-89AD-21F23425E68D}"/>
                          </a:ext>
                        </a:extLst>
                      </p:cNvPr>
                      <p:cNvSpPr>
                        <a:spLocks/>
                      </p:cNvSpPr>
                      <p:nvPr/>
                    </p:nvSpPr>
                    <p:spPr bwMode="gray">
                      <a:xfrm>
                        <a:off x="903" y="2351"/>
                        <a:ext cx="815" cy="37"/>
                      </a:xfrm>
                      <a:custGeom>
                        <a:avLst/>
                        <a:gdLst>
                          <a:gd name="T0" fmla="*/ 0 w 2388"/>
                          <a:gd name="T1" fmla="*/ 108 h 108"/>
                          <a:gd name="T2" fmla="*/ 2388 w 2388"/>
                          <a:gd name="T3" fmla="*/ 108 h 108"/>
                          <a:gd name="T4" fmla="*/ 2316 w 2388"/>
                          <a:gd name="T5" fmla="*/ 0 h 108"/>
                          <a:gd name="T6" fmla="*/ 64 w 2388"/>
                          <a:gd name="T7" fmla="*/ 0 h 108"/>
                          <a:gd name="T8" fmla="*/ 0 w 2388"/>
                          <a:gd name="T9" fmla="*/ 108 h 108"/>
                          <a:gd name="T10" fmla="*/ 0 60000 65536"/>
                          <a:gd name="T11" fmla="*/ 0 60000 65536"/>
                          <a:gd name="T12" fmla="*/ 0 60000 65536"/>
                          <a:gd name="T13" fmla="*/ 0 60000 65536"/>
                          <a:gd name="T14" fmla="*/ 0 60000 65536"/>
                          <a:gd name="T15" fmla="*/ 0 w 2388"/>
                          <a:gd name="T16" fmla="*/ 0 h 108"/>
                          <a:gd name="T17" fmla="*/ 2388 w 2388"/>
                          <a:gd name="T18" fmla="*/ 108 h 108"/>
                        </a:gdLst>
                        <a:ahLst/>
                        <a:cxnLst>
                          <a:cxn ang="T10">
                            <a:pos x="T0" y="T1"/>
                          </a:cxn>
                          <a:cxn ang="T11">
                            <a:pos x="T2" y="T3"/>
                          </a:cxn>
                          <a:cxn ang="T12">
                            <a:pos x="T4" y="T5"/>
                          </a:cxn>
                          <a:cxn ang="T13">
                            <a:pos x="T6" y="T7"/>
                          </a:cxn>
                          <a:cxn ang="T14">
                            <a:pos x="T8" y="T9"/>
                          </a:cxn>
                        </a:cxnLst>
                        <a:rect l="T15" t="T16" r="T17" b="T18"/>
                        <a:pathLst>
                          <a:path w="2388" h="108">
                            <a:moveTo>
                              <a:pt x="0" y="108"/>
                            </a:moveTo>
                            <a:lnTo>
                              <a:pt x="2388" y="108"/>
                            </a:lnTo>
                            <a:lnTo>
                              <a:pt x="2316" y="0"/>
                            </a:lnTo>
                            <a:lnTo>
                              <a:pt x="64"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39" name="Freeform 541">
                        <a:extLst>
                          <a:ext uri="{FF2B5EF4-FFF2-40B4-BE49-F238E27FC236}">
                            <a16:creationId xmlns:a16="http://schemas.microsoft.com/office/drawing/2014/main" xmlns="" id="{05700337-A416-4118-9FD8-B1B5B81C0F76}"/>
                          </a:ext>
                        </a:extLst>
                      </p:cNvPr>
                      <p:cNvSpPr>
                        <a:spLocks/>
                      </p:cNvSpPr>
                      <p:nvPr/>
                    </p:nvSpPr>
                    <p:spPr bwMode="gray">
                      <a:xfrm>
                        <a:off x="566" y="2292"/>
                        <a:ext cx="1484" cy="37"/>
                      </a:xfrm>
                      <a:custGeom>
                        <a:avLst/>
                        <a:gdLst>
                          <a:gd name="T0" fmla="*/ 0 w 4350"/>
                          <a:gd name="T1" fmla="*/ 110 h 111"/>
                          <a:gd name="T2" fmla="*/ 4350 w 4350"/>
                          <a:gd name="T3" fmla="*/ 111 h 111"/>
                          <a:gd name="T4" fmla="*/ 4264 w 4350"/>
                          <a:gd name="T5" fmla="*/ 3 h 111"/>
                          <a:gd name="T6" fmla="*/ 85 w 4350"/>
                          <a:gd name="T7" fmla="*/ 0 h 111"/>
                          <a:gd name="T8" fmla="*/ 0 w 4350"/>
                          <a:gd name="T9" fmla="*/ 110 h 111"/>
                          <a:gd name="T10" fmla="*/ 0 60000 65536"/>
                          <a:gd name="T11" fmla="*/ 0 60000 65536"/>
                          <a:gd name="T12" fmla="*/ 0 60000 65536"/>
                          <a:gd name="T13" fmla="*/ 0 60000 65536"/>
                          <a:gd name="T14" fmla="*/ 0 60000 65536"/>
                          <a:gd name="T15" fmla="*/ 0 w 4350"/>
                          <a:gd name="T16" fmla="*/ 0 h 111"/>
                          <a:gd name="T17" fmla="*/ 4350 w 4350"/>
                          <a:gd name="T18" fmla="*/ 111 h 111"/>
                        </a:gdLst>
                        <a:ahLst/>
                        <a:cxnLst>
                          <a:cxn ang="T10">
                            <a:pos x="T0" y="T1"/>
                          </a:cxn>
                          <a:cxn ang="T11">
                            <a:pos x="T2" y="T3"/>
                          </a:cxn>
                          <a:cxn ang="T12">
                            <a:pos x="T4" y="T5"/>
                          </a:cxn>
                          <a:cxn ang="T13">
                            <a:pos x="T6" y="T7"/>
                          </a:cxn>
                          <a:cxn ang="T14">
                            <a:pos x="T8" y="T9"/>
                          </a:cxn>
                        </a:cxnLst>
                        <a:rect l="T15" t="T16" r="T17" b="T18"/>
                        <a:pathLst>
                          <a:path w="4350" h="111">
                            <a:moveTo>
                              <a:pt x="0" y="110"/>
                            </a:moveTo>
                            <a:lnTo>
                              <a:pt x="4350" y="111"/>
                            </a:lnTo>
                            <a:lnTo>
                              <a:pt x="4264" y="3"/>
                            </a:lnTo>
                            <a:lnTo>
                              <a:pt x="85" y="0"/>
                            </a:lnTo>
                            <a:lnTo>
                              <a:pt x="0" y="110"/>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40" name="Freeform 542">
                        <a:extLst>
                          <a:ext uri="{FF2B5EF4-FFF2-40B4-BE49-F238E27FC236}">
                            <a16:creationId xmlns:a16="http://schemas.microsoft.com/office/drawing/2014/main" xmlns="" id="{1F5FD436-F036-4B04-8BA2-94CC53D6D342}"/>
                          </a:ext>
                        </a:extLst>
                      </p:cNvPr>
                      <p:cNvSpPr>
                        <a:spLocks/>
                      </p:cNvSpPr>
                      <p:nvPr/>
                    </p:nvSpPr>
                    <p:spPr bwMode="gray">
                      <a:xfrm>
                        <a:off x="610" y="2237"/>
                        <a:ext cx="1395" cy="37"/>
                      </a:xfrm>
                      <a:custGeom>
                        <a:avLst/>
                        <a:gdLst>
                          <a:gd name="T0" fmla="*/ 0 w 4088"/>
                          <a:gd name="T1" fmla="*/ 109 h 109"/>
                          <a:gd name="T2" fmla="*/ 4088 w 4088"/>
                          <a:gd name="T3" fmla="*/ 109 h 109"/>
                          <a:gd name="T4" fmla="*/ 4001 w 4088"/>
                          <a:gd name="T5" fmla="*/ 1 h 109"/>
                          <a:gd name="T6" fmla="*/ 91 w 4088"/>
                          <a:gd name="T7" fmla="*/ 0 h 109"/>
                          <a:gd name="T8" fmla="*/ 0 w 4088"/>
                          <a:gd name="T9" fmla="*/ 109 h 109"/>
                          <a:gd name="T10" fmla="*/ 0 60000 65536"/>
                          <a:gd name="T11" fmla="*/ 0 60000 65536"/>
                          <a:gd name="T12" fmla="*/ 0 60000 65536"/>
                          <a:gd name="T13" fmla="*/ 0 60000 65536"/>
                          <a:gd name="T14" fmla="*/ 0 60000 65536"/>
                          <a:gd name="T15" fmla="*/ 0 w 4088"/>
                          <a:gd name="T16" fmla="*/ 0 h 109"/>
                          <a:gd name="T17" fmla="*/ 4088 w 4088"/>
                          <a:gd name="T18" fmla="*/ 109 h 109"/>
                        </a:gdLst>
                        <a:ahLst/>
                        <a:cxnLst>
                          <a:cxn ang="T10">
                            <a:pos x="T0" y="T1"/>
                          </a:cxn>
                          <a:cxn ang="T11">
                            <a:pos x="T2" y="T3"/>
                          </a:cxn>
                          <a:cxn ang="T12">
                            <a:pos x="T4" y="T5"/>
                          </a:cxn>
                          <a:cxn ang="T13">
                            <a:pos x="T6" y="T7"/>
                          </a:cxn>
                          <a:cxn ang="T14">
                            <a:pos x="T8" y="T9"/>
                          </a:cxn>
                        </a:cxnLst>
                        <a:rect l="T15" t="T16" r="T17" b="T18"/>
                        <a:pathLst>
                          <a:path w="4088" h="109">
                            <a:moveTo>
                              <a:pt x="0" y="109"/>
                            </a:moveTo>
                            <a:lnTo>
                              <a:pt x="4088" y="109"/>
                            </a:lnTo>
                            <a:lnTo>
                              <a:pt x="4001" y="1"/>
                            </a:lnTo>
                            <a:lnTo>
                              <a:pt x="91" y="0"/>
                            </a:lnTo>
                            <a:lnTo>
                              <a:pt x="0" y="109"/>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41" name="Freeform 543">
                        <a:extLst>
                          <a:ext uri="{FF2B5EF4-FFF2-40B4-BE49-F238E27FC236}">
                            <a16:creationId xmlns:a16="http://schemas.microsoft.com/office/drawing/2014/main" xmlns="" id="{0486A071-F272-48A3-8630-5BD8911649E4}"/>
                          </a:ext>
                        </a:extLst>
                      </p:cNvPr>
                      <p:cNvSpPr>
                        <a:spLocks/>
                      </p:cNvSpPr>
                      <p:nvPr/>
                    </p:nvSpPr>
                    <p:spPr bwMode="gray">
                      <a:xfrm>
                        <a:off x="661" y="2179"/>
                        <a:ext cx="1297" cy="37"/>
                      </a:xfrm>
                      <a:custGeom>
                        <a:avLst/>
                        <a:gdLst>
                          <a:gd name="T0" fmla="*/ 0 w 3803"/>
                          <a:gd name="T1" fmla="*/ 108 h 108"/>
                          <a:gd name="T2" fmla="*/ 3803 w 3803"/>
                          <a:gd name="T3" fmla="*/ 108 h 108"/>
                          <a:gd name="T4" fmla="*/ 3715 w 3803"/>
                          <a:gd name="T5" fmla="*/ 0 h 108"/>
                          <a:gd name="T6" fmla="*/ 85 w 3803"/>
                          <a:gd name="T7" fmla="*/ 0 h 108"/>
                          <a:gd name="T8" fmla="*/ 0 w 3803"/>
                          <a:gd name="T9" fmla="*/ 108 h 108"/>
                          <a:gd name="T10" fmla="*/ 0 60000 65536"/>
                          <a:gd name="T11" fmla="*/ 0 60000 65536"/>
                          <a:gd name="T12" fmla="*/ 0 60000 65536"/>
                          <a:gd name="T13" fmla="*/ 0 60000 65536"/>
                          <a:gd name="T14" fmla="*/ 0 60000 65536"/>
                          <a:gd name="T15" fmla="*/ 0 w 3803"/>
                          <a:gd name="T16" fmla="*/ 0 h 108"/>
                          <a:gd name="T17" fmla="*/ 3803 w 3803"/>
                          <a:gd name="T18" fmla="*/ 108 h 108"/>
                        </a:gdLst>
                        <a:ahLst/>
                        <a:cxnLst>
                          <a:cxn ang="T10">
                            <a:pos x="T0" y="T1"/>
                          </a:cxn>
                          <a:cxn ang="T11">
                            <a:pos x="T2" y="T3"/>
                          </a:cxn>
                          <a:cxn ang="T12">
                            <a:pos x="T4" y="T5"/>
                          </a:cxn>
                          <a:cxn ang="T13">
                            <a:pos x="T6" y="T7"/>
                          </a:cxn>
                          <a:cxn ang="T14">
                            <a:pos x="T8" y="T9"/>
                          </a:cxn>
                        </a:cxnLst>
                        <a:rect l="T15" t="T16" r="T17" b="T18"/>
                        <a:pathLst>
                          <a:path w="3803" h="108">
                            <a:moveTo>
                              <a:pt x="0" y="108"/>
                            </a:moveTo>
                            <a:lnTo>
                              <a:pt x="3803" y="108"/>
                            </a:lnTo>
                            <a:lnTo>
                              <a:pt x="3715" y="0"/>
                            </a:lnTo>
                            <a:lnTo>
                              <a:pt x="85"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grpSp>
              <p:pic>
                <p:nvPicPr>
                  <p:cNvPr id="1933" name="Grafik 707">
                    <a:extLst>
                      <a:ext uri="{FF2B5EF4-FFF2-40B4-BE49-F238E27FC236}">
                        <a16:creationId xmlns:a16="http://schemas.microsoft.com/office/drawing/2014/main" xmlns="" id="{C0473D2E-EFCB-4D12-BD55-C87C3F67BBF4}"/>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bwMode="gray">
                  <a:xfrm>
                    <a:off x="6313762" y="5204222"/>
                    <a:ext cx="328998" cy="160719"/>
                  </a:xfrm>
                  <a:prstGeom prst="rect">
                    <a:avLst/>
                  </a:prstGeom>
                </p:spPr>
              </p:pic>
            </p:grpSp>
            <p:grpSp>
              <p:nvGrpSpPr>
                <p:cNvPr id="1921" name="Gruppieren 984">
                  <a:extLst>
                    <a:ext uri="{FF2B5EF4-FFF2-40B4-BE49-F238E27FC236}">
                      <a16:creationId xmlns:a16="http://schemas.microsoft.com/office/drawing/2014/main" xmlns="" id="{C5D404EA-71CC-49B5-8E21-CD5591D0ABE8}"/>
                    </a:ext>
                  </a:extLst>
                </p:cNvPr>
                <p:cNvGrpSpPr/>
                <p:nvPr/>
              </p:nvGrpSpPr>
              <p:grpSpPr bwMode="gray">
                <a:xfrm>
                  <a:off x="7394530" y="2635408"/>
                  <a:ext cx="659554" cy="428932"/>
                  <a:chOff x="6222545" y="5181304"/>
                  <a:chExt cx="508589" cy="330754"/>
                </a:xfrm>
              </p:grpSpPr>
              <p:grpSp>
                <p:nvGrpSpPr>
                  <p:cNvPr id="1922" name="Gruppieren 985">
                    <a:extLst>
                      <a:ext uri="{FF2B5EF4-FFF2-40B4-BE49-F238E27FC236}">
                        <a16:creationId xmlns:a16="http://schemas.microsoft.com/office/drawing/2014/main" xmlns="" id="{F2E2E4A3-E487-4619-AA97-8BF4EC615041}"/>
                      </a:ext>
                    </a:extLst>
                  </p:cNvPr>
                  <p:cNvGrpSpPr/>
                  <p:nvPr/>
                </p:nvGrpSpPr>
                <p:grpSpPr bwMode="gray">
                  <a:xfrm>
                    <a:off x="6222545" y="5181304"/>
                    <a:ext cx="508589" cy="330754"/>
                    <a:chOff x="6222545" y="5181304"/>
                    <a:chExt cx="508589" cy="330754"/>
                  </a:xfrm>
                </p:grpSpPr>
                <p:sp>
                  <p:nvSpPr>
                    <p:cNvPr id="1924" name="Rectangle 529">
                      <a:extLst>
                        <a:ext uri="{FF2B5EF4-FFF2-40B4-BE49-F238E27FC236}">
                          <a16:creationId xmlns:a16="http://schemas.microsoft.com/office/drawing/2014/main" xmlns="" id="{3CCB1636-DDE2-4E29-84CE-B58D81AFED0C}"/>
                        </a:ext>
                      </a:extLst>
                    </p:cNvPr>
                    <p:cNvSpPr>
                      <a:spLocks noChangeArrowheads="1"/>
                    </p:cNvSpPr>
                    <p:nvPr/>
                  </p:nvSpPr>
                  <p:spPr bwMode="gray">
                    <a:xfrm>
                      <a:off x="6292021" y="5181304"/>
                      <a:ext cx="369639" cy="206555"/>
                    </a:xfrm>
                    <a:prstGeom prst="rect">
                      <a:avLst/>
                    </a:prstGeom>
                    <a:solidFill>
                      <a:srgbClr val="000000"/>
                    </a:solidFill>
                    <a:ln w="15875" algn="ctr">
                      <a:solidFill>
                        <a:srgbClr val="000000"/>
                      </a:solidFill>
                      <a:miter lim="800000"/>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nvGrpSpPr>
                    <p:cNvPr id="1925" name="Group 537">
                      <a:extLst>
                        <a:ext uri="{FF2B5EF4-FFF2-40B4-BE49-F238E27FC236}">
                          <a16:creationId xmlns:a16="http://schemas.microsoft.com/office/drawing/2014/main" xmlns="" id="{A7E1CEC9-1BAC-4189-94AE-68983DC89263}"/>
                        </a:ext>
                      </a:extLst>
                    </p:cNvPr>
                    <p:cNvGrpSpPr>
                      <a:grpSpLocks/>
                    </p:cNvGrpSpPr>
                    <p:nvPr/>
                  </p:nvGrpSpPr>
                  <p:grpSpPr bwMode="gray">
                    <a:xfrm>
                      <a:off x="6222545" y="5418127"/>
                      <a:ext cx="508589" cy="93931"/>
                      <a:chOff x="408" y="2150"/>
                      <a:chExt cx="1789" cy="407"/>
                    </a:xfrm>
                  </p:grpSpPr>
                  <p:sp>
                    <p:nvSpPr>
                      <p:cNvPr id="1926" name="Freeform 538">
                        <a:extLst>
                          <a:ext uri="{FF2B5EF4-FFF2-40B4-BE49-F238E27FC236}">
                            <a16:creationId xmlns:a16="http://schemas.microsoft.com/office/drawing/2014/main" xmlns="" id="{C1F9D190-A122-4949-82AE-826F20DCABC6}"/>
                          </a:ext>
                        </a:extLst>
                      </p:cNvPr>
                      <p:cNvSpPr>
                        <a:spLocks/>
                      </p:cNvSpPr>
                      <p:nvPr/>
                    </p:nvSpPr>
                    <p:spPr bwMode="gray">
                      <a:xfrm>
                        <a:off x="408" y="2150"/>
                        <a:ext cx="1789" cy="298"/>
                      </a:xfrm>
                      <a:custGeom>
                        <a:avLst/>
                        <a:gdLst>
                          <a:gd name="T0" fmla="*/ 0 w 5244"/>
                          <a:gd name="T1" fmla="*/ 876 h 876"/>
                          <a:gd name="T2" fmla="*/ 5244 w 5244"/>
                          <a:gd name="T3" fmla="*/ 876 h 876"/>
                          <a:gd name="T4" fmla="*/ 4446 w 5244"/>
                          <a:gd name="T5" fmla="*/ 0 h 876"/>
                          <a:gd name="T6" fmla="*/ 816 w 5244"/>
                          <a:gd name="T7" fmla="*/ 0 h 876"/>
                          <a:gd name="T8" fmla="*/ 0 w 5244"/>
                          <a:gd name="T9" fmla="*/ 876 h 876"/>
                          <a:gd name="T10" fmla="*/ 0 60000 65536"/>
                          <a:gd name="T11" fmla="*/ 0 60000 65536"/>
                          <a:gd name="T12" fmla="*/ 0 60000 65536"/>
                          <a:gd name="T13" fmla="*/ 0 60000 65536"/>
                          <a:gd name="T14" fmla="*/ 0 60000 65536"/>
                          <a:gd name="T15" fmla="*/ 0 w 5244"/>
                          <a:gd name="T16" fmla="*/ 0 h 876"/>
                          <a:gd name="T17" fmla="*/ 5244 w 5244"/>
                          <a:gd name="T18" fmla="*/ 876 h 876"/>
                        </a:gdLst>
                        <a:ahLst/>
                        <a:cxnLst>
                          <a:cxn ang="T10">
                            <a:pos x="T0" y="T1"/>
                          </a:cxn>
                          <a:cxn ang="T11">
                            <a:pos x="T2" y="T3"/>
                          </a:cxn>
                          <a:cxn ang="T12">
                            <a:pos x="T4" y="T5"/>
                          </a:cxn>
                          <a:cxn ang="T13">
                            <a:pos x="T6" y="T7"/>
                          </a:cxn>
                          <a:cxn ang="T14">
                            <a:pos x="T8" y="T9"/>
                          </a:cxn>
                        </a:cxnLst>
                        <a:rect l="T15" t="T16" r="T17" b="T18"/>
                        <a:pathLst>
                          <a:path w="5244" h="876">
                            <a:moveTo>
                              <a:pt x="0" y="876"/>
                            </a:moveTo>
                            <a:lnTo>
                              <a:pt x="5244" y="876"/>
                            </a:lnTo>
                            <a:lnTo>
                              <a:pt x="4446" y="0"/>
                            </a:lnTo>
                            <a:lnTo>
                              <a:pt x="816" y="0"/>
                            </a:lnTo>
                            <a:lnTo>
                              <a:pt x="0" y="876"/>
                            </a:lnTo>
                            <a:close/>
                          </a:path>
                        </a:pathLst>
                      </a:custGeom>
                      <a:gradFill rotWithShape="1">
                        <a:gsLst>
                          <a:gs pos="0">
                            <a:srgbClr val="292929"/>
                          </a:gs>
                          <a:gs pos="100000">
                            <a:srgbClr val="969696"/>
                          </a:gs>
                        </a:gsLst>
                        <a:lin ang="5400000" scaled="1"/>
                      </a:gradFill>
                      <a:ln w="9525" cap="flat" cmpd="sng">
                        <a:noFill/>
                        <a:prstDash val="solid"/>
                        <a:round/>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27" name="Rectangle 539">
                        <a:extLst>
                          <a:ext uri="{FF2B5EF4-FFF2-40B4-BE49-F238E27FC236}">
                            <a16:creationId xmlns:a16="http://schemas.microsoft.com/office/drawing/2014/main" xmlns="" id="{3B3BFE9C-0DAA-4AC9-9C7B-B27656DD8238}"/>
                          </a:ext>
                        </a:extLst>
                      </p:cNvPr>
                      <p:cNvSpPr>
                        <a:spLocks noChangeArrowheads="1"/>
                      </p:cNvSpPr>
                      <p:nvPr/>
                    </p:nvSpPr>
                    <p:spPr bwMode="gray">
                      <a:xfrm>
                        <a:off x="410" y="2451"/>
                        <a:ext cx="1787" cy="106"/>
                      </a:xfrm>
                      <a:prstGeom prst="rect">
                        <a:avLst/>
                      </a:prstGeom>
                      <a:solidFill>
                        <a:schemeClr val="bg1">
                          <a:lumMod val="65000"/>
                        </a:schemeClr>
                      </a:solidFill>
                      <a:ln w="9525">
                        <a:noFill/>
                        <a:miter lim="800000"/>
                        <a:headEnd/>
                        <a:tailEnd/>
                      </a:ln>
                    </p:spPr>
                    <p:txBody>
                      <a:bodyPr wrap="none" lIns="0" tIns="0" rIns="0" bIns="0" anchor="ctr"/>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28" name="Freeform 540">
                        <a:extLst>
                          <a:ext uri="{FF2B5EF4-FFF2-40B4-BE49-F238E27FC236}">
                            <a16:creationId xmlns:a16="http://schemas.microsoft.com/office/drawing/2014/main" xmlns="" id="{596F1CD1-F0D7-40EA-BC1D-08A9542B97BA}"/>
                          </a:ext>
                        </a:extLst>
                      </p:cNvPr>
                      <p:cNvSpPr>
                        <a:spLocks/>
                      </p:cNvSpPr>
                      <p:nvPr/>
                    </p:nvSpPr>
                    <p:spPr bwMode="gray">
                      <a:xfrm>
                        <a:off x="903" y="2351"/>
                        <a:ext cx="815" cy="37"/>
                      </a:xfrm>
                      <a:custGeom>
                        <a:avLst/>
                        <a:gdLst>
                          <a:gd name="T0" fmla="*/ 0 w 2388"/>
                          <a:gd name="T1" fmla="*/ 108 h 108"/>
                          <a:gd name="T2" fmla="*/ 2388 w 2388"/>
                          <a:gd name="T3" fmla="*/ 108 h 108"/>
                          <a:gd name="T4" fmla="*/ 2316 w 2388"/>
                          <a:gd name="T5" fmla="*/ 0 h 108"/>
                          <a:gd name="T6" fmla="*/ 64 w 2388"/>
                          <a:gd name="T7" fmla="*/ 0 h 108"/>
                          <a:gd name="T8" fmla="*/ 0 w 2388"/>
                          <a:gd name="T9" fmla="*/ 108 h 108"/>
                          <a:gd name="T10" fmla="*/ 0 60000 65536"/>
                          <a:gd name="T11" fmla="*/ 0 60000 65536"/>
                          <a:gd name="T12" fmla="*/ 0 60000 65536"/>
                          <a:gd name="T13" fmla="*/ 0 60000 65536"/>
                          <a:gd name="T14" fmla="*/ 0 60000 65536"/>
                          <a:gd name="T15" fmla="*/ 0 w 2388"/>
                          <a:gd name="T16" fmla="*/ 0 h 108"/>
                          <a:gd name="T17" fmla="*/ 2388 w 2388"/>
                          <a:gd name="T18" fmla="*/ 108 h 108"/>
                        </a:gdLst>
                        <a:ahLst/>
                        <a:cxnLst>
                          <a:cxn ang="T10">
                            <a:pos x="T0" y="T1"/>
                          </a:cxn>
                          <a:cxn ang="T11">
                            <a:pos x="T2" y="T3"/>
                          </a:cxn>
                          <a:cxn ang="T12">
                            <a:pos x="T4" y="T5"/>
                          </a:cxn>
                          <a:cxn ang="T13">
                            <a:pos x="T6" y="T7"/>
                          </a:cxn>
                          <a:cxn ang="T14">
                            <a:pos x="T8" y="T9"/>
                          </a:cxn>
                        </a:cxnLst>
                        <a:rect l="T15" t="T16" r="T17" b="T18"/>
                        <a:pathLst>
                          <a:path w="2388" h="108">
                            <a:moveTo>
                              <a:pt x="0" y="108"/>
                            </a:moveTo>
                            <a:lnTo>
                              <a:pt x="2388" y="108"/>
                            </a:lnTo>
                            <a:lnTo>
                              <a:pt x="2316" y="0"/>
                            </a:lnTo>
                            <a:lnTo>
                              <a:pt x="64"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29" name="Freeform 541">
                        <a:extLst>
                          <a:ext uri="{FF2B5EF4-FFF2-40B4-BE49-F238E27FC236}">
                            <a16:creationId xmlns:a16="http://schemas.microsoft.com/office/drawing/2014/main" xmlns="" id="{D095EFA2-A881-47E3-AB19-AE8C105E6F2D}"/>
                          </a:ext>
                        </a:extLst>
                      </p:cNvPr>
                      <p:cNvSpPr>
                        <a:spLocks/>
                      </p:cNvSpPr>
                      <p:nvPr/>
                    </p:nvSpPr>
                    <p:spPr bwMode="gray">
                      <a:xfrm>
                        <a:off x="566" y="2292"/>
                        <a:ext cx="1484" cy="37"/>
                      </a:xfrm>
                      <a:custGeom>
                        <a:avLst/>
                        <a:gdLst>
                          <a:gd name="T0" fmla="*/ 0 w 4350"/>
                          <a:gd name="T1" fmla="*/ 110 h 111"/>
                          <a:gd name="T2" fmla="*/ 4350 w 4350"/>
                          <a:gd name="T3" fmla="*/ 111 h 111"/>
                          <a:gd name="T4" fmla="*/ 4264 w 4350"/>
                          <a:gd name="T5" fmla="*/ 3 h 111"/>
                          <a:gd name="T6" fmla="*/ 85 w 4350"/>
                          <a:gd name="T7" fmla="*/ 0 h 111"/>
                          <a:gd name="T8" fmla="*/ 0 w 4350"/>
                          <a:gd name="T9" fmla="*/ 110 h 111"/>
                          <a:gd name="T10" fmla="*/ 0 60000 65536"/>
                          <a:gd name="T11" fmla="*/ 0 60000 65536"/>
                          <a:gd name="T12" fmla="*/ 0 60000 65536"/>
                          <a:gd name="T13" fmla="*/ 0 60000 65536"/>
                          <a:gd name="T14" fmla="*/ 0 60000 65536"/>
                          <a:gd name="T15" fmla="*/ 0 w 4350"/>
                          <a:gd name="T16" fmla="*/ 0 h 111"/>
                          <a:gd name="T17" fmla="*/ 4350 w 4350"/>
                          <a:gd name="T18" fmla="*/ 111 h 111"/>
                        </a:gdLst>
                        <a:ahLst/>
                        <a:cxnLst>
                          <a:cxn ang="T10">
                            <a:pos x="T0" y="T1"/>
                          </a:cxn>
                          <a:cxn ang="T11">
                            <a:pos x="T2" y="T3"/>
                          </a:cxn>
                          <a:cxn ang="T12">
                            <a:pos x="T4" y="T5"/>
                          </a:cxn>
                          <a:cxn ang="T13">
                            <a:pos x="T6" y="T7"/>
                          </a:cxn>
                          <a:cxn ang="T14">
                            <a:pos x="T8" y="T9"/>
                          </a:cxn>
                        </a:cxnLst>
                        <a:rect l="T15" t="T16" r="T17" b="T18"/>
                        <a:pathLst>
                          <a:path w="4350" h="111">
                            <a:moveTo>
                              <a:pt x="0" y="110"/>
                            </a:moveTo>
                            <a:lnTo>
                              <a:pt x="4350" y="111"/>
                            </a:lnTo>
                            <a:lnTo>
                              <a:pt x="4264" y="3"/>
                            </a:lnTo>
                            <a:lnTo>
                              <a:pt x="85" y="0"/>
                            </a:lnTo>
                            <a:lnTo>
                              <a:pt x="0" y="110"/>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30" name="Freeform 542">
                        <a:extLst>
                          <a:ext uri="{FF2B5EF4-FFF2-40B4-BE49-F238E27FC236}">
                            <a16:creationId xmlns:a16="http://schemas.microsoft.com/office/drawing/2014/main" xmlns="" id="{2EB77D0C-6860-4E6C-B3BF-027CDB36DDFA}"/>
                          </a:ext>
                        </a:extLst>
                      </p:cNvPr>
                      <p:cNvSpPr>
                        <a:spLocks/>
                      </p:cNvSpPr>
                      <p:nvPr/>
                    </p:nvSpPr>
                    <p:spPr bwMode="gray">
                      <a:xfrm>
                        <a:off x="610" y="2237"/>
                        <a:ext cx="1395" cy="37"/>
                      </a:xfrm>
                      <a:custGeom>
                        <a:avLst/>
                        <a:gdLst>
                          <a:gd name="T0" fmla="*/ 0 w 4088"/>
                          <a:gd name="T1" fmla="*/ 109 h 109"/>
                          <a:gd name="T2" fmla="*/ 4088 w 4088"/>
                          <a:gd name="T3" fmla="*/ 109 h 109"/>
                          <a:gd name="T4" fmla="*/ 4001 w 4088"/>
                          <a:gd name="T5" fmla="*/ 1 h 109"/>
                          <a:gd name="T6" fmla="*/ 91 w 4088"/>
                          <a:gd name="T7" fmla="*/ 0 h 109"/>
                          <a:gd name="T8" fmla="*/ 0 w 4088"/>
                          <a:gd name="T9" fmla="*/ 109 h 109"/>
                          <a:gd name="T10" fmla="*/ 0 60000 65536"/>
                          <a:gd name="T11" fmla="*/ 0 60000 65536"/>
                          <a:gd name="T12" fmla="*/ 0 60000 65536"/>
                          <a:gd name="T13" fmla="*/ 0 60000 65536"/>
                          <a:gd name="T14" fmla="*/ 0 60000 65536"/>
                          <a:gd name="T15" fmla="*/ 0 w 4088"/>
                          <a:gd name="T16" fmla="*/ 0 h 109"/>
                          <a:gd name="T17" fmla="*/ 4088 w 4088"/>
                          <a:gd name="T18" fmla="*/ 109 h 109"/>
                        </a:gdLst>
                        <a:ahLst/>
                        <a:cxnLst>
                          <a:cxn ang="T10">
                            <a:pos x="T0" y="T1"/>
                          </a:cxn>
                          <a:cxn ang="T11">
                            <a:pos x="T2" y="T3"/>
                          </a:cxn>
                          <a:cxn ang="T12">
                            <a:pos x="T4" y="T5"/>
                          </a:cxn>
                          <a:cxn ang="T13">
                            <a:pos x="T6" y="T7"/>
                          </a:cxn>
                          <a:cxn ang="T14">
                            <a:pos x="T8" y="T9"/>
                          </a:cxn>
                        </a:cxnLst>
                        <a:rect l="T15" t="T16" r="T17" b="T18"/>
                        <a:pathLst>
                          <a:path w="4088" h="109">
                            <a:moveTo>
                              <a:pt x="0" y="109"/>
                            </a:moveTo>
                            <a:lnTo>
                              <a:pt x="4088" y="109"/>
                            </a:lnTo>
                            <a:lnTo>
                              <a:pt x="4001" y="1"/>
                            </a:lnTo>
                            <a:lnTo>
                              <a:pt x="91" y="0"/>
                            </a:lnTo>
                            <a:lnTo>
                              <a:pt x="0" y="109"/>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sp>
                    <p:nvSpPr>
                      <p:cNvPr id="1931" name="Freeform 543">
                        <a:extLst>
                          <a:ext uri="{FF2B5EF4-FFF2-40B4-BE49-F238E27FC236}">
                            <a16:creationId xmlns:a16="http://schemas.microsoft.com/office/drawing/2014/main" xmlns="" id="{655201F5-154D-4912-9606-ED43B0F575CD}"/>
                          </a:ext>
                        </a:extLst>
                      </p:cNvPr>
                      <p:cNvSpPr>
                        <a:spLocks/>
                      </p:cNvSpPr>
                      <p:nvPr/>
                    </p:nvSpPr>
                    <p:spPr bwMode="gray">
                      <a:xfrm>
                        <a:off x="661" y="2179"/>
                        <a:ext cx="1297" cy="37"/>
                      </a:xfrm>
                      <a:custGeom>
                        <a:avLst/>
                        <a:gdLst>
                          <a:gd name="T0" fmla="*/ 0 w 3803"/>
                          <a:gd name="T1" fmla="*/ 108 h 108"/>
                          <a:gd name="T2" fmla="*/ 3803 w 3803"/>
                          <a:gd name="T3" fmla="*/ 108 h 108"/>
                          <a:gd name="T4" fmla="*/ 3715 w 3803"/>
                          <a:gd name="T5" fmla="*/ 0 h 108"/>
                          <a:gd name="T6" fmla="*/ 85 w 3803"/>
                          <a:gd name="T7" fmla="*/ 0 h 108"/>
                          <a:gd name="T8" fmla="*/ 0 w 3803"/>
                          <a:gd name="T9" fmla="*/ 108 h 108"/>
                          <a:gd name="T10" fmla="*/ 0 60000 65536"/>
                          <a:gd name="T11" fmla="*/ 0 60000 65536"/>
                          <a:gd name="T12" fmla="*/ 0 60000 65536"/>
                          <a:gd name="T13" fmla="*/ 0 60000 65536"/>
                          <a:gd name="T14" fmla="*/ 0 60000 65536"/>
                          <a:gd name="T15" fmla="*/ 0 w 3803"/>
                          <a:gd name="T16" fmla="*/ 0 h 108"/>
                          <a:gd name="T17" fmla="*/ 3803 w 3803"/>
                          <a:gd name="T18" fmla="*/ 108 h 108"/>
                        </a:gdLst>
                        <a:ahLst/>
                        <a:cxnLst>
                          <a:cxn ang="T10">
                            <a:pos x="T0" y="T1"/>
                          </a:cxn>
                          <a:cxn ang="T11">
                            <a:pos x="T2" y="T3"/>
                          </a:cxn>
                          <a:cxn ang="T12">
                            <a:pos x="T4" y="T5"/>
                          </a:cxn>
                          <a:cxn ang="T13">
                            <a:pos x="T6" y="T7"/>
                          </a:cxn>
                          <a:cxn ang="T14">
                            <a:pos x="T8" y="T9"/>
                          </a:cxn>
                        </a:cxnLst>
                        <a:rect l="T15" t="T16" r="T17" b="T18"/>
                        <a:pathLst>
                          <a:path w="3803" h="108">
                            <a:moveTo>
                              <a:pt x="0" y="108"/>
                            </a:moveTo>
                            <a:lnTo>
                              <a:pt x="3803" y="108"/>
                            </a:lnTo>
                            <a:lnTo>
                              <a:pt x="3715" y="0"/>
                            </a:lnTo>
                            <a:lnTo>
                              <a:pt x="85" y="0"/>
                            </a:lnTo>
                            <a:lnTo>
                              <a:pt x="0" y="108"/>
                            </a:lnTo>
                            <a:close/>
                          </a:path>
                        </a:pathLst>
                      </a:custGeom>
                      <a:solidFill>
                        <a:srgbClr val="C0C0C0"/>
                      </a:solidFill>
                      <a:ln w="9525">
                        <a:solidFill>
                          <a:srgbClr val="000000"/>
                        </a:solidFill>
                        <a:round/>
                        <a:headEnd/>
                        <a:tailEnd/>
                      </a:ln>
                    </p:spPr>
                    <p:txBody>
                      <a:bodyPr wrap="none" lIns="0" tIns="0" rIns="0" bIns="0"/>
                      <a:lstStyle/>
                      <a:p>
                        <a:pPr defTabSz="913943" fontAlgn="base">
                          <a:spcAft>
                            <a:spcPct val="0"/>
                          </a:spcAft>
                          <a:defRPr/>
                        </a:pPr>
                        <a:endParaRPr lang="en-US" sz="1099" dirty="0">
                          <a:solidFill>
                            <a:srgbClr val="000000"/>
                          </a:solidFill>
                          <a:latin typeface="Arial" pitchFamily="34" charset="0"/>
                          <a:ea typeface="ＭＳ Ｐゴシック" charset="-128"/>
                        </a:endParaRPr>
                      </a:p>
                    </p:txBody>
                  </p:sp>
                </p:grpSp>
              </p:grpSp>
              <p:pic>
                <p:nvPicPr>
                  <p:cNvPr id="1923" name="Grafik 707">
                    <a:extLst>
                      <a:ext uri="{FF2B5EF4-FFF2-40B4-BE49-F238E27FC236}">
                        <a16:creationId xmlns:a16="http://schemas.microsoft.com/office/drawing/2014/main" xmlns="" id="{7C41C732-AC87-46EB-890D-5E48D15D2A8B}"/>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bwMode="gray">
                  <a:xfrm>
                    <a:off x="6313762" y="5204222"/>
                    <a:ext cx="328998" cy="160719"/>
                  </a:xfrm>
                  <a:prstGeom prst="rect">
                    <a:avLst/>
                  </a:prstGeom>
                </p:spPr>
              </p:pic>
            </p:grpSp>
          </p:grpSp>
          <p:sp>
            <p:nvSpPr>
              <p:cNvPr id="1903" name="Fumetto: rettangolo 1902">
                <a:extLst>
                  <a:ext uri="{FF2B5EF4-FFF2-40B4-BE49-F238E27FC236}">
                    <a16:creationId xmlns:a16="http://schemas.microsoft.com/office/drawing/2014/main" xmlns="" id="{484ECD84-3514-4FAF-AF02-EE134C16D240}"/>
                  </a:ext>
                </a:extLst>
              </p:cNvPr>
              <p:cNvSpPr/>
              <p:nvPr/>
            </p:nvSpPr>
            <p:spPr bwMode="auto">
              <a:xfrm>
                <a:off x="6025116" y="2726314"/>
                <a:ext cx="2059879" cy="1062946"/>
              </a:xfrm>
              <a:prstGeom prst="wedgeRectCallout">
                <a:avLst>
                  <a:gd name="adj1" fmla="val -90296"/>
                  <a:gd name="adj2" fmla="val 7228"/>
                </a:avLst>
              </a:prstGeom>
              <a:solidFill>
                <a:schemeClr val="accent3">
                  <a:lumMod val="75000"/>
                </a:schemeClr>
              </a:solidFill>
              <a:ln w="9525">
                <a:solidFill>
                  <a:schemeClr val="tx1"/>
                </a:solidFill>
                <a:miter lim="800000"/>
                <a:headEnd/>
                <a:tailEnd/>
              </a:ln>
              <a:effectLs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sp>
            <p:nvSpPr>
              <p:cNvPr id="1904" name="TextBox 1238">
                <a:extLst>
                  <a:ext uri="{FF2B5EF4-FFF2-40B4-BE49-F238E27FC236}">
                    <a16:creationId xmlns:a16="http://schemas.microsoft.com/office/drawing/2014/main" xmlns="" id="{0AD75C2F-ECE0-45EA-912D-2BC450D8435B}"/>
                  </a:ext>
                </a:extLst>
              </p:cNvPr>
              <p:cNvSpPr txBox="1"/>
              <p:nvPr/>
            </p:nvSpPr>
            <p:spPr bwMode="gray">
              <a:xfrm>
                <a:off x="6094427" y="2688052"/>
                <a:ext cx="2010191" cy="257369"/>
              </a:xfrm>
              <a:prstGeom prst="rect">
                <a:avLst/>
              </a:prstGeom>
              <a:noFill/>
            </p:spPr>
            <p:txBody>
              <a:bodyPr wrap="square" lIns="0" tIns="71963" rIns="0" bIns="0" rtlCol="0">
                <a:spAutoFit/>
              </a:bodyPr>
              <a:lstStyle/>
              <a:p>
                <a:pPr defTabSz="913943" fontAlgn="base">
                  <a:spcAft>
                    <a:spcPct val="0"/>
                  </a:spcAft>
                  <a:defRPr/>
                </a:pPr>
                <a:r>
                  <a:rPr lang="en-US" sz="1199" b="1" dirty="0">
                    <a:solidFill>
                      <a:srgbClr val="FFFFFF"/>
                    </a:solidFill>
                    <a:latin typeface="Arial" pitchFamily="34" charset="0"/>
                    <a:ea typeface="ＭＳ Ｐゴシック" charset="-128"/>
                  </a:rPr>
                  <a:t>MES + Factory IT Interface</a:t>
                </a:r>
              </a:p>
            </p:txBody>
          </p:sp>
          <p:sp>
            <p:nvSpPr>
              <p:cNvPr id="1905" name="Rectangle 523">
                <a:extLst>
                  <a:ext uri="{FF2B5EF4-FFF2-40B4-BE49-F238E27FC236}">
                    <a16:creationId xmlns:a16="http://schemas.microsoft.com/office/drawing/2014/main" xmlns="" id="{E4594FFF-67DE-45A4-9524-24AA6A849BC8}"/>
                  </a:ext>
                </a:extLst>
              </p:cNvPr>
              <p:cNvSpPr>
                <a:spLocks noChangeArrowheads="1"/>
              </p:cNvSpPr>
              <p:nvPr/>
            </p:nvSpPr>
            <p:spPr bwMode="gray">
              <a:xfrm>
                <a:off x="6099575" y="2873413"/>
                <a:ext cx="1645003" cy="919089"/>
              </a:xfrm>
              <a:prstGeom prst="rect">
                <a:avLst/>
              </a:prstGeom>
              <a:noFill/>
              <a:ln w="9525" algn="ctr">
                <a:noFill/>
                <a:miter lim="800000"/>
                <a:headEnd/>
                <a:tailEnd/>
              </a:ln>
            </p:spPr>
            <p:txBody>
              <a:bodyPr wrap="square" lIns="0" tIns="71963" rIns="0" bIns="0">
                <a:spAutoFit/>
              </a:bodyPr>
              <a:lstStyle/>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Plant </a:t>
                </a:r>
                <a:r>
                  <a:rPr lang="en-US" sz="999" dirty="0" err="1">
                    <a:solidFill>
                      <a:srgbClr val="FFFFFF"/>
                    </a:solidFill>
                    <a:latin typeface="Arial" pitchFamily="34" charset="0"/>
                    <a:ea typeface="ＭＳ Ｐゴシック" charset="-128"/>
                  </a:rPr>
                  <a:t>KPIs</a:t>
                </a:r>
                <a:endParaRPr lang="en-US" sz="999" dirty="0">
                  <a:solidFill>
                    <a:srgbClr val="FFFFFF"/>
                  </a:solidFill>
                  <a:latin typeface="Arial" pitchFamily="34" charset="0"/>
                  <a:ea typeface="ＭＳ Ｐゴシック" charset="-128"/>
                </a:endParaRP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Manufact. Order </a:t>
                </a:r>
                <a:r>
                  <a:rPr lang="en-US" sz="999" dirty="0" err="1">
                    <a:solidFill>
                      <a:srgbClr val="FFFFFF"/>
                    </a:solidFill>
                    <a:latin typeface="Arial" pitchFamily="34" charset="0"/>
                    <a:ea typeface="ＭＳ Ｐゴシック" charset="-128"/>
                  </a:rPr>
                  <a:t>Manag</a:t>
                </a:r>
                <a:r>
                  <a:rPr lang="en-US" sz="999" dirty="0">
                    <a:solidFill>
                      <a:srgbClr val="FFFFFF"/>
                    </a:solidFill>
                    <a:latin typeface="Arial" pitchFamily="34" charset="0"/>
                    <a:ea typeface="ＭＳ Ｐゴシック" charset="-128"/>
                  </a:rPr>
                  <a:t>.</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Scheduling</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Resource Management</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Quality Management</a:t>
                </a:r>
              </a:p>
              <a:p>
                <a:pPr marL="171364" indent="-107946" defTabSz="913943" fontAlgn="base">
                  <a:lnSpc>
                    <a:spcPts val="1099"/>
                  </a:lnSpc>
                  <a:spcAft>
                    <a:spcPct val="0"/>
                  </a:spcAft>
                  <a:buClr>
                    <a:srgbClr val="FFFFFF"/>
                  </a:buClr>
                  <a:buFont typeface="Arial" pitchFamily="34" charset="0"/>
                  <a:buChar char="•"/>
                  <a:defRPr/>
                </a:pPr>
                <a:r>
                  <a:rPr lang="en-US" sz="999" dirty="0">
                    <a:solidFill>
                      <a:srgbClr val="FFFFFF"/>
                    </a:solidFill>
                    <a:latin typeface="Arial" pitchFamily="34" charset="0"/>
                    <a:ea typeface="ＭＳ Ｐゴシック" charset="-128"/>
                  </a:rPr>
                  <a:t>Working instructions</a:t>
                </a:r>
              </a:p>
            </p:txBody>
          </p:sp>
          <p:sp>
            <p:nvSpPr>
              <p:cNvPr id="1906" name="TextBox 1238">
                <a:extLst>
                  <a:ext uri="{FF2B5EF4-FFF2-40B4-BE49-F238E27FC236}">
                    <a16:creationId xmlns:a16="http://schemas.microsoft.com/office/drawing/2014/main" xmlns="" id="{264CE6F8-3971-4428-A02B-67B43519BED8}"/>
                  </a:ext>
                </a:extLst>
              </p:cNvPr>
              <p:cNvSpPr txBox="1"/>
              <p:nvPr/>
            </p:nvSpPr>
            <p:spPr bwMode="gray">
              <a:xfrm>
                <a:off x="4472421" y="3465004"/>
                <a:ext cx="1035507" cy="380480"/>
              </a:xfrm>
              <a:prstGeom prst="rect">
                <a:avLst/>
              </a:prstGeom>
              <a:noFill/>
            </p:spPr>
            <p:txBody>
              <a:bodyPr wrap="square" lIns="0" tIns="71963" rIns="0" bIns="0" rtlCol="0">
                <a:spAutoFit/>
              </a:bodyPr>
              <a:lstStyle/>
              <a:p>
                <a:pPr defTabSz="913943" fontAlgn="base">
                  <a:lnSpc>
                    <a:spcPts val="1199"/>
                  </a:lnSpc>
                  <a:spcAft>
                    <a:spcPct val="0"/>
                  </a:spcAft>
                  <a:defRPr/>
                </a:pPr>
                <a:r>
                  <a:rPr lang="en-US" sz="1199" b="1" dirty="0">
                    <a:solidFill>
                      <a:srgbClr val="000000"/>
                    </a:solidFill>
                    <a:latin typeface="Arial" pitchFamily="34" charset="0"/>
                    <a:ea typeface="ＭＳ Ｐゴシック" charset="-128"/>
                  </a:rPr>
                  <a:t>Production Management</a:t>
                </a:r>
              </a:p>
            </p:txBody>
          </p:sp>
          <p:grpSp>
            <p:nvGrpSpPr>
              <p:cNvPr id="1907" name="Gruppieren 2362">
                <a:extLst>
                  <a:ext uri="{FF2B5EF4-FFF2-40B4-BE49-F238E27FC236}">
                    <a16:creationId xmlns:a16="http://schemas.microsoft.com/office/drawing/2014/main" xmlns="" id="{A7625EA3-6166-4DC2-B756-D7AA0966D601}"/>
                  </a:ext>
                </a:extLst>
              </p:cNvPr>
              <p:cNvGrpSpPr/>
              <p:nvPr/>
            </p:nvGrpSpPr>
            <p:grpSpPr bwMode="gray">
              <a:xfrm>
                <a:off x="5164354" y="3047602"/>
                <a:ext cx="286749" cy="489410"/>
                <a:chOff x="5915025" y="126206"/>
                <a:chExt cx="2590800" cy="5622133"/>
              </a:xfrm>
            </p:grpSpPr>
            <p:sp>
              <p:nvSpPr>
                <p:cNvPr id="1908" name="Freihandform 2363">
                  <a:extLst>
                    <a:ext uri="{FF2B5EF4-FFF2-40B4-BE49-F238E27FC236}">
                      <a16:creationId xmlns:a16="http://schemas.microsoft.com/office/drawing/2014/main" xmlns="" id="{BE8AC212-CE5E-4B8A-AD2F-67897B6C9593}"/>
                    </a:ext>
                  </a:extLst>
                </p:cNvPr>
                <p:cNvSpPr/>
                <p:nvPr/>
              </p:nvSpPr>
              <p:spPr bwMode="gray">
                <a:xfrm>
                  <a:off x="5915025" y="266702"/>
                  <a:ext cx="405863" cy="534638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182880 w 297180"/>
                    <a:gd name="connsiteY4" fmla="*/ 4770120 h 5346382"/>
                    <a:gd name="connsiteX5" fmla="*/ 297180 w 297180"/>
                    <a:gd name="connsiteY5" fmla="*/ 4732020 h 5346382"/>
                    <a:gd name="connsiteX6" fmla="*/ 220980 w 297180"/>
                    <a:gd name="connsiteY6" fmla="*/ 0 h 5346382"/>
                    <a:gd name="connsiteX0" fmla="*/ 220980 w 297180"/>
                    <a:gd name="connsiteY0" fmla="*/ 0 h 5346382"/>
                    <a:gd name="connsiteX1" fmla="*/ 0 w 297180"/>
                    <a:gd name="connsiteY1" fmla="*/ 0 h 5346382"/>
                    <a:gd name="connsiteX2" fmla="*/ 15240 w 297180"/>
                    <a:gd name="connsiteY2" fmla="*/ 5341620 h 5346382"/>
                    <a:gd name="connsiteX3" fmla="*/ 278919 w 297180"/>
                    <a:gd name="connsiteY3" fmla="*/ 5346382 h 5346382"/>
                    <a:gd name="connsiteX4" fmla="*/ 297180 w 297180"/>
                    <a:gd name="connsiteY4" fmla="*/ 4732020 h 5346382"/>
                    <a:gd name="connsiteX5" fmla="*/ 220980 w 297180"/>
                    <a:gd name="connsiteY5" fmla="*/ 0 h 5346382"/>
                    <a:gd name="connsiteX0" fmla="*/ 220980 w 278919"/>
                    <a:gd name="connsiteY0" fmla="*/ 0 h 5346382"/>
                    <a:gd name="connsiteX1" fmla="*/ 0 w 278919"/>
                    <a:gd name="connsiteY1" fmla="*/ 0 h 5346382"/>
                    <a:gd name="connsiteX2" fmla="*/ 15240 w 278919"/>
                    <a:gd name="connsiteY2" fmla="*/ 5341620 h 5346382"/>
                    <a:gd name="connsiteX3" fmla="*/ 278919 w 278919"/>
                    <a:gd name="connsiteY3" fmla="*/ 5346382 h 5346382"/>
                    <a:gd name="connsiteX4" fmla="*/ 220980 w 278919"/>
                    <a:gd name="connsiteY4" fmla="*/ 0 h 5346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19" h="5346382">
                      <a:moveTo>
                        <a:pt x="220980" y="0"/>
                      </a:moveTo>
                      <a:lnTo>
                        <a:pt x="0" y="0"/>
                      </a:lnTo>
                      <a:lnTo>
                        <a:pt x="15240" y="5341620"/>
                      </a:lnTo>
                      <a:lnTo>
                        <a:pt x="278919" y="5346382"/>
                      </a:lnTo>
                      <a:lnTo>
                        <a:pt x="22098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09" name="Freihandform 2364">
                  <a:extLst>
                    <a:ext uri="{FF2B5EF4-FFF2-40B4-BE49-F238E27FC236}">
                      <a16:creationId xmlns:a16="http://schemas.microsoft.com/office/drawing/2014/main" xmlns="" id="{AA9BEBB3-84EF-4CDB-8E80-6A7D2638B211}"/>
                    </a:ext>
                  </a:extLst>
                </p:cNvPr>
                <p:cNvSpPr/>
                <p:nvPr/>
              </p:nvSpPr>
              <p:spPr bwMode="gray">
                <a:xfrm>
                  <a:off x="6202682" y="259083"/>
                  <a:ext cx="297178" cy="5341620"/>
                </a:xfrm>
                <a:custGeom>
                  <a:avLst/>
                  <a:gdLst>
                    <a:gd name="connsiteX0" fmla="*/ 220980 w 297180"/>
                    <a:gd name="connsiteY0" fmla="*/ 0 h 5341620"/>
                    <a:gd name="connsiteX1" fmla="*/ 0 w 297180"/>
                    <a:gd name="connsiteY1" fmla="*/ 0 h 5341620"/>
                    <a:gd name="connsiteX2" fmla="*/ 15240 w 297180"/>
                    <a:gd name="connsiteY2" fmla="*/ 5341620 h 5341620"/>
                    <a:gd name="connsiteX3" fmla="*/ 167640 w 297180"/>
                    <a:gd name="connsiteY3" fmla="*/ 5341620 h 5341620"/>
                    <a:gd name="connsiteX4" fmla="*/ 182880 w 297180"/>
                    <a:gd name="connsiteY4" fmla="*/ 4770120 h 5341620"/>
                    <a:gd name="connsiteX5" fmla="*/ 297180 w 297180"/>
                    <a:gd name="connsiteY5" fmla="*/ 4732020 h 5341620"/>
                    <a:gd name="connsiteX6" fmla="*/ 220980 w 297180"/>
                    <a:gd name="connsiteY6" fmla="*/ 0 h 53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 h="5341620">
                      <a:moveTo>
                        <a:pt x="220980" y="0"/>
                      </a:moveTo>
                      <a:lnTo>
                        <a:pt x="0" y="0"/>
                      </a:lnTo>
                      <a:lnTo>
                        <a:pt x="15240" y="5341620"/>
                      </a:lnTo>
                      <a:lnTo>
                        <a:pt x="167640" y="5341620"/>
                      </a:lnTo>
                      <a:lnTo>
                        <a:pt x="182880" y="4770120"/>
                      </a:lnTo>
                      <a:lnTo>
                        <a:pt x="297180" y="4732020"/>
                      </a:lnTo>
                      <a:lnTo>
                        <a:pt x="220980" y="0"/>
                      </a:lnTo>
                      <a:close/>
                    </a:path>
                  </a:pathLst>
                </a:custGeom>
                <a:gradFill flip="none" rotWithShape="1">
                  <a:gsLst>
                    <a:gs pos="0">
                      <a:srgbClr val="969696"/>
                    </a:gs>
                    <a:gs pos="50000">
                      <a:schemeClr val="tx1">
                        <a:lumMod val="65000"/>
                        <a:lumOff val="35000"/>
                      </a:schemeClr>
                    </a:gs>
                  </a:gsLst>
                  <a:lin ang="54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0" name="Rechteck 2365">
                  <a:extLst>
                    <a:ext uri="{FF2B5EF4-FFF2-40B4-BE49-F238E27FC236}">
                      <a16:creationId xmlns:a16="http://schemas.microsoft.com/office/drawing/2014/main" xmlns="" id="{1C11D7F3-4534-42DE-B96E-8CCC2FF8CE2B}"/>
                    </a:ext>
                  </a:extLst>
                </p:cNvPr>
                <p:cNvSpPr/>
                <p:nvPr/>
              </p:nvSpPr>
              <p:spPr bwMode="gray">
                <a:xfrm>
                  <a:off x="6416040" y="228598"/>
                  <a:ext cx="160021" cy="4770121"/>
                </a:xfrm>
                <a:prstGeom prst="rect">
                  <a:avLst/>
                </a:prstGeom>
                <a:solidFill>
                  <a:srgbClr val="BEC32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1" name="Freihandform 2366">
                  <a:extLst>
                    <a:ext uri="{FF2B5EF4-FFF2-40B4-BE49-F238E27FC236}">
                      <a16:creationId xmlns:a16="http://schemas.microsoft.com/office/drawing/2014/main" xmlns="" id="{5DB46768-B3F4-489B-8879-47D2B582733D}"/>
                    </a:ext>
                  </a:extLst>
                </p:cNvPr>
                <p:cNvSpPr/>
                <p:nvPr/>
              </p:nvSpPr>
              <p:spPr bwMode="gray">
                <a:xfrm>
                  <a:off x="7928610" y="167641"/>
                  <a:ext cx="577215" cy="5509263"/>
                </a:xfrm>
                <a:custGeom>
                  <a:avLst/>
                  <a:gdLst>
                    <a:gd name="connsiteX0" fmla="*/ 0 w 561975"/>
                    <a:gd name="connsiteY0" fmla="*/ 0 h 5486400"/>
                    <a:gd name="connsiteX1" fmla="*/ 9525 w 561975"/>
                    <a:gd name="connsiteY1" fmla="*/ 5486400 h 5486400"/>
                    <a:gd name="connsiteX2" fmla="*/ 561975 w 561975"/>
                    <a:gd name="connsiteY2" fmla="*/ 4733925 h 5486400"/>
                    <a:gd name="connsiteX3" fmla="*/ 552450 w 561975"/>
                    <a:gd name="connsiteY3" fmla="*/ 590550 h 5486400"/>
                    <a:gd name="connsiteX4" fmla="*/ 0 w 561975"/>
                    <a:gd name="connsiteY4" fmla="*/ 0 h 5486400"/>
                    <a:gd name="connsiteX0" fmla="*/ 0 w 577215"/>
                    <a:gd name="connsiteY0" fmla="*/ 0 h 5509260"/>
                    <a:gd name="connsiteX1" fmla="*/ 24765 w 577215"/>
                    <a:gd name="connsiteY1" fmla="*/ 5509260 h 5509260"/>
                    <a:gd name="connsiteX2" fmla="*/ 577215 w 577215"/>
                    <a:gd name="connsiteY2" fmla="*/ 4756785 h 5509260"/>
                    <a:gd name="connsiteX3" fmla="*/ 567690 w 577215"/>
                    <a:gd name="connsiteY3" fmla="*/ 613410 h 5509260"/>
                    <a:gd name="connsiteX4" fmla="*/ 0 w 577215"/>
                    <a:gd name="connsiteY4" fmla="*/ 0 h 5509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215" h="5509260">
                      <a:moveTo>
                        <a:pt x="0" y="0"/>
                      </a:moveTo>
                      <a:lnTo>
                        <a:pt x="24765" y="5509260"/>
                      </a:lnTo>
                      <a:lnTo>
                        <a:pt x="577215" y="4756785"/>
                      </a:lnTo>
                      <a:lnTo>
                        <a:pt x="567690" y="613410"/>
                      </a:lnTo>
                      <a:lnTo>
                        <a:pt x="0" y="0"/>
                      </a:ln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2" name="Freihandform 2367">
                  <a:extLst>
                    <a:ext uri="{FF2B5EF4-FFF2-40B4-BE49-F238E27FC236}">
                      <a16:creationId xmlns:a16="http://schemas.microsoft.com/office/drawing/2014/main" xmlns="" id="{7CACE008-CBC5-4E20-847D-D7C4F3CF595C}"/>
                    </a:ext>
                  </a:extLst>
                </p:cNvPr>
                <p:cNvSpPr/>
                <p:nvPr/>
              </p:nvSpPr>
              <p:spPr bwMode="gray">
                <a:xfrm>
                  <a:off x="6720842" y="173989"/>
                  <a:ext cx="1242058" cy="5510528"/>
                </a:xfrm>
                <a:custGeom>
                  <a:avLst/>
                  <a:gdLst>
                    <a:gd name="connsiteX0" fmla="*/ 1196340 w 1242060"/>
                    <a:gd name="connsiteY0" fmla="*/ 0 h 5516880"/>
                    <a:gd name="connsiteX1" fmla="*/ 0 w 1242060"/>
                    <a:gd name="connsiteY1" fmla="*/ 106680 h 5516880"/>
                    <a:gd name="connsiteX2" fmla="*/ 121920 w 1242060"/>
                    <a:gd name="connsiteY2" fmla="*/ 5387340 h 5516880"/>
                    <a:gd name="connsiteX3" fmla="*/ 1242060 w 1242060"/>
                    <a:gd name="connsiteY3" fmla="*/ 5516880 h 5516880"/>
                    <a:gd name="connsiteX4" fmla="*/ 1196340 w 1242060"/>
                    <a:gd name="connsiteY4" fmla="*/ 0 h 5516880"/>
                    <a:gd name="connsiteX0" fmla="*/ 1209040 w 1242060"/>
                    <a:gd name="connsiteY0" fmla="*/ 0 h 5510530"/>
                    <a:gd name="connsiteX1" fmla="*/ 0 w 1242060"/>
                    <a:gd name="connsiteY1" fmla="*/ 100330 h 5510530"/>
                    <a:gd name="connsiteX2" fmla="*/ 121920 w 1242060"/>
                    <a:gd name="connsiteY2" fmla="*/ 5380990 h 5510530"/>
                    <a:gd name="connsiteX3" fmla="*/ 1242060 w 1242060"/>
                    <a:gd name="connsiteY3" fmla="*/ 5510530 h 5510530"/>
                    <a:gd name="connsiteX4" fmla="*/ 1209040 w 1242060"/>
                    <a:gd name="connsiteY4" fmla="*/ 0 h 5510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2060" h="5510530">
                      <a:moveTo>
                        <a:pt x="1209040" y="0"/>
                      </a:moveTo>
                      <a:lnTo>
                        <a:pt x="0" y="100330"/>
                      </a:lnTo>
                      <a:lnTo>
                        <a:pt x="121920" y="5380990"/>
                      </a:lnTo>
                      <a:lnTo>
                        <a:pt x="1242060" y="5510530"/>
                      </a:lnTo>
                      <a:lnTo>
                        <a:pt x="1209040" y="0"/>
                      </a:lnTo>
                      <a:close/>
                    </a:path>
                  </a:pathLst>
                </a:custGeom>
                <a:solidFill>
                  <a:srgbClr val="96969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3" name="Freihandform 2368">
                  <a:extLst>
                    <a:ext uri="{FF2B5EF4-FFF2-40B4-BE49-F238E27FC236}">
                      <a16:creationId xmlns:a16="http://schemas.microsoft.com/office/drawing/2014/main" xmlns="" id="{DCDCB7A0-2E28-43D8-97C9-9240DAABC10D}"/>
                    </a:ext>
                  </a:extLst>
                </p:cNvPr>
                <p:cNvSpPr/>
                <p:nvPr/>
              </p:nvSpPr>
              <p:spPr bwMode="gray">
                <a:xfrm>
                  <a:off x="7519990" y="126206"/>
                  <a:ext cx="73819" cy="197642"/>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197644">
                      <a:moveTo>
                        <a:pt x="0" y="0"/>
                      </a:moveTo>
                      <a:lnTo>
                        <a:pt x="73818" y="71438"/>
                      </a:lnTo>
                      <a:lnTo>
                        <a:pt x="73818" y="197644"/>
                      </a:lnTo>
                      <a:lnTo>
                        <a:pt x="0" y="166688"/>
                      </a:lnTo>
                      <a:cubicBezTo>
                        <a:pt x="794" y="114300"/>
                        <a:pt x="1587" y="61913"/>
                        <a:pt x="0" y="0"/>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4" name="Freihandform 2369">
                  <a:extLst>
                    <a:ext uri="{FF2B5EF4-FFF2-40B4-BE49-F238E27FC236}">
                      <a16:creationId xmlns:a16="http://schemas.microsoft.com/office/drawing/2014/main" xmlns="" id="{61AF201E-05B7-47E2-87BD-2BA66B86E354}"/>
                    </a:ext>
                  </a:extLst>
                </p:cNvPr>
                <p:cNvSpPr/>
                <p:nvPr/>
              </p:nvSpPr>
              <p:spPr bwMode="gray">
                <a:xfrm>
                  <a:off x="7517604" y="288131"/>
                  <a:ext cx="80963"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Lst>
                  <a:ahLst/>
                  <a:cxnLst>
                    <a:cxn ang="0">
                      <a:pos x="connsiteX0" y="connsiteY0"/>
                    </a:cxn>
                    <a:cxn ang="0">
                      <a:pos x="connsiteX1" y="connsiteY1"/>
                    </a:cxn>
                    <a:cxn ang="0">
                      <a:pos x="connsiteX2" y="connsiteY2"/>
                    </a:cxn>
                    <a:cxn ang="0">
                      <a:pos x="connsiteX3" y="connsiteY3"/>
                    </a:cxn>
                  </a:cxnLst>
                  <a:rect l="l" t="t" r="r" b="b"/>
                  <a:pathLst>
                    <a:path w="80963" h="90488">
                      <a:moveTo>
                        <a:pt x="2382" y="0"/>
                      </a:moveTo>
                      <a:lnTo>
                        <a:pt x="80963" y="40482"/>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5" name="Freihandform 2370">
                  <a:extLst>
                    <a:ext uri="{FF2B5EF4-FFF2-40B4-BE49-F238E27FC236}">
                      <a16:creationId xmlns:a16="http://schemas.microsoft.com/office/drawing/2014/main" xmlns="" id="{4359054D-B9EA-48F2-AC59-38C05434863E}"/>
                    </a:ext>
                  </a:extLst>
                </p:cNvPr>
                <p:cNvSpPr/>
                <p:nvPr/>
              </p:nvSpPr>
              <p:spPr bwMode="gray">
                <a:xfrm>
                  <a:off x="7529511" y="5514979"/>
                  <a:ext cx="64293" cy="233360"/>
                </a:xfrm>
                <a:custGeom>
                  <a:avLst/>
                  <a:gdLst>
                    <a:gd name="connsiteX0" fmla="*/ 0 w 73818"/>
                    <a:gd name="connsiteY0" fmla="*/ 0 h 197644"/>
                    <a:gd name="connsiteX1" fmla="*/ 73818 w 73818"/>
                    <a:gd name="connsiteY1" fmla="*/ 71438 h 197644"/>
                    <a:gd name="connsiteX2" fmla="*/ 73818 w 73818"/>
                    <a:gd name="connsiteY2" fmla="*/ 197644 h 197644"/>
                    <a:gd name="connsiteX3" fmla="*/ 0 w 73818"/>
                    <a:gd name="connsiteY3" fmla="*/ 166688 h 197644"/>
                    <a:gd name="connsiteX4" fmla="*/ 0 w 73818"/>
                    <a:gd name="connsiteY4" fmla="*/ 0 h 197644"/>
                    <a:gd name="connsiteX0" fmla="*/ 0 w 73818"/>
                    <a:gd name="connsiteY0" fmla="*/ 66674 h 264318"/>
                    <a:gd name="connsiteX1" fmla="*/ 64293 w 73818"/>
                    <a:gd name="connsiteY1" fmla="*/ 0 h 264318"/>
                    <a:gd name="connsiteX2" fmla="*/ 73818 w 73818"/>
                    <a:gd name="connsiteY2" fmla="*/ 264318 h 264318"/>
                    <a:gd name="connsiteX3" fmla="*/ 0 w 73818"/>
                    <a:gd name="connsiteY3" fmla="*/ 233362 h 264318"/>
                    <a:gd name="connsiteX4" fmla="*/ 0 w 73818"/>
                    <a:gd name="connsiteY4" fmla="*/ 66674 h 264318"/>
                    <a:gd name="connsiteX0" fmla="*/ 0 w 64293"/>
                    <a:gd name="connsiteY0" fmla="*/ 66674 h 233362"/>
                    <a:gd name="connsiteX1" fmla="*/ 64293 w 64293"/>
                    <a:gd name="connsiteY1" fmla="*/ 0 h 233362"/>
                    <a:gd name="connsiteX2" fmla="*/ 64293 w 64293"/>
                    <a:gd name="connsiteY2" fmla="*/ 159543 h 233362"/>
                    <a:gd name="connsiteX3" fmla="*/ 0 w 64293"/>
                    <a:gd name="connsiteY3" fmla="*/ 233362 h 233362"/>
                    <a:gd name="connsiteX4" fmla="*/ 0 w 64293"/>
                    <a:gd name="connsiteY4" fmla="*/ 66674 h 233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233362">
                      <a:moveTo>
                        <a:pt x="0" y="66674"/>
                      </a:moveTo>
                      <a:lnTo>
                        <a:pt x="64293" y="0"/>
                      </a:lnTo>
                      <a:lnTo>
                        <a:pt x="64293" y="159543"/>
                      </a:lnTo>
                      <a:lnTo>
                        <a:pt x="0" y="233362"/>
                      </a:lnTo>
                      <a:cubicBezTo>
                        <a:pt x="794" y="180974"/>
                        <a:pt x="1587" y="128587"/>
                        <a:pt x="0" y="66674"/>
                      </a:cubicBezTo>
                      <a:close/>
                    </a:path>
                  </a:pathLst>
                </a:custGeom>
                <a:gradFill flip="none" rotWithShape="1">
                  <a:gsLst>
                    <a:gs pos="0">
                      <a:schemeClr val="tx2">
                        <a:lumMod val="50000"/>
                        <a:lumOff val="50000"/>
                      </a:schemeClr>
                    </a:gs>
                    <a:gs pos="50000">
                      <a:schemeClr val="tx1">
                        <a:lumMod val="85000"/>
                        <a:lumOff val="15000"/>
                      </a:schemeClr>
                    </a:gs>
                  </a:gsLst>
                  <a:lin ang="10800000" scaled="1"/>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6" name="Freihandform 2371">
                  <a:extLst>
                    <a:ext uri="{FF2B5EF4-FFF2-40B4-BE49-F238E27FC236}">
                      <a16:creationId xmlns:a16="http://schemas.microsoft.com/office/drawing/2014/main" xmlns="" id="{B21FA3E1-C49F-42F9-8F73-1F6D53AD1B2B}"/>
                    </a:ext>
                  </a:extLst>
                </p:cNvPr>
                <p:cNvSpPr/>
                <p:nvPr/>
              </p:nvSpPr>
              <p:spPr bwMode="gray">
                <a:xfrm>
                  <a:off x="7527129" y="5503071"/>
                  <a:ext cx="73819" cy="90490"/>
                </a:xfrm>
                <a:custGeom>
                  <a:avLst/>
                  <a:gdLst>
                    <a:gd name="connsiteX0" fmla="*/ 2382 w 80963"/>
                    <a:gd name="connsiteY0" fmla="*/ 0 h 90488"/>
                    <a:gd name="connsiteX1" fmla="*/ 80963 w 80963"/>
                    <a:gd name="connsiteY1" fmla="*/ 40482 h 90488"/>
                    <a:gd name="connsiteX2" fmla="*/ 0 w 80963"/>
                    <a:gd name="connsiteY2" fmla="*/ 90488 h 90488"/>
                    <a:gd name="connsiteX3" fmla="*/ 2382 w 80963"/>
                    <a:gd name="connsiteY3" fmla="*/ 0 h 90488"/>
                    <a:gd name="connsiteX0" fmla="*/ 2382 w 64294"/>
                    <a:gd name="connsiteY0" fmla="*/ 0 h 90488"/>
                    <a:gd name="connsiteX1" fmla="*/ 64294 w 64294"/>
                    <a:gd name="connsiteY1" fmla="*/ 16669 h 90488"/>
                    <a:gd name="connsiteX2" fmla="*/ 0 w 64294"/>
                    <a:gd name="connsiteY2" fmla="*/ 90488 h 90488"/>
                    <a:gd name="connsiteX3" fmla="*/ 2382 w 64294"/>
                    <a:gd name="connsiteY3" fmla="*/ 0 h 90488"/>
                    <a:gd name="connsiteX0" fmla="*/ 2382 w 73819"/>
                    <a:gd name="connsiteY0" fmla="*/ 0 h 90488"/>
                    <a:gd name="connsiteX1" fmla="*/ 73819 w 73819"/>
                    <a:gd name="connsiteY1" fmla="*/ 16669 h 90488"/>
                    <a:gd name="connsiteX2" fmla="*/ 0 w 73819"/>
                    <a:gd name="connsiteY2" fmla="*/ 90488 h 90488"/>
                    <a:gd name="connsiteX3" fmla="*/ 2382 w 73819"/>
                    <a:gd name="connsiteY3" fmla="*/ 0 h 90488"/>
                  </a:gdLst>
                  <a:ahLst/>
                  <a:cxnLst>
                    <a:cxn ang="0">
                      <a:pos x="connsiteX0" y="connsiteY0"/>
                    </a:cxn>
                    <a:cxn ang="0">
                      <a:pos x="connsiteX1" y="connsiteY1"/>
                    </a:cxn>
                    <a:cxn ang="0">
                      <a:pos x="connsiteX2" y="connsiteY2"/>
                    </a:cxn>
                    <a:cxn ang="0">
                      <a:pos x="connsiteX3" y="connsiteY3"/>
                    </a:cxn>
                  </a:cxnLst>
                  <a:rect l="l" t="t" r="r" b="b"/>
                  <a:pathLst>
                    <a:path w="73819" h="90488">
                      <a:moveTo>
                        <a:pt x="2382" y="0"/>
                      </a:moveTo>
                      <a:lnTo>
                        <a:pt x="73819" y="16669"/>
                      </a:lnTo>
                      <a:lnTo>
                        <a:pt x="0" y="90488"/>
                      </a:lnTo>
                      <a:lnTo>
                        <a:pt x="2382" y="0"/>
                      </a:lnTo>
                      <a:close/>
                    </a:path>
                  </a:pathLst>
                </a:cu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7" name="Rechteck 2372">
                  <a:extLst>
                    <a:ext uri="{FF2B5EF4-FFF2-40B4-BE49-F238E27FC236}">
                      <a16:creationId xmlns:a16="http://schemas.microsoft.com/office/drawing/2014/main" xmlns="" id="{98D5812F-242B-40E7-87E2-4A101A0159BA}"/>
                    </a:ext>
                  </a:extLst>
                </p:cNvPr>
                <p:cNvSpPr/>
                <p:nvPr/>
              </p:nvSpPr>
              <p:spPr bwMode="gray">
                <a:xfrm>
                  <a:off x="7516368" y="402335"/>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8" name="Rechteck 2373">
                  <a:extLst>
                    <a:ext uri="{FF2B5EF4-FFF2-40B4-BE49-F238E27FC236}">
                      <a16:creationId xmlns:a16="http://schemas.microsoft.com/office/drawing/2014/main" xmlns="" id="{10963EA3-7AAC-431D-BD1A-C1C08374FE9B}"/>
                    </a:ext>
                  </a:extLst>
                </p:cNvPr>
                <p:cNvSpPr/>
                <p:nvPr/>
              </p:nvSpPr>
              <p:spPr bwMode="gray">
                <a:xfrm>
                  <a:off x="7516368" y="3831338"/>
                  <a:ext cx="237742" cy="1609347"/>
                </a:xfrm>
                <a:prstGeom prst="rect">
                  <a:avLst/>
                </a:prstGeom>
                <a:solidFill>
                  <a:srgbClr val="77777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sp>
              <p:nvSpPr>
                <p:cNvPr id="1919" name="Freihandform 2374">
                  <a:extLst>
                    <a:ext uri="{FF2B5EF4-FFF2-40B4-BE49-F238E27FC236}">
                      <a16:creationId xmlns:a16="http://schemas.microsoft.com/office/drawing/2014/main" xmlns="" id="{AEBAB94D-FECD-45CE-B84C-2A0A7E790CB7}"/>
                    </a:ext>
                  </a:extLst>
                </p:cNvPr>
                <p:cNvSpPr/>
                <p:nvPr/>
              </p:nvSpPr>
              <p:spPr bwMode="gray">
                <a:xfrm>
                  <a:off x="6268401" y="129537"/>
                  <a:ext cx="1264922" cy="5615942"/>
                </a:xfrm>
                <a:custGeom>
                  <a:avLst/>
                  <a:gdLst>
                    <a:gd name="connsiteX0" fmla="*/ 182880 w 1264920"/>
                    <a:gd name="connsiteY0" fmla="*/ 60960 h 5615940"/>
                    <a:gd name="connsiteX1" fmla="*/ 190500 w 1264920"/>
                    <a:gd name="connsiteY1" fmla="*/ 4777740 h 5615940"/>
                    <a:gd name="connsiteX2" fmla="*/ 7620 w 1264920"/>
                    <a:gd name="connsiteY2" fmla="*/ 4899660 h 5615940"/>
                    <a:gd name="connsiteX3" fmla="*/ 0 w 1264920"/>
                    <a:gd name="connsiteY3" fmla="*/ 5509260 h 5615940"/>
                    <a:gd name="connsiteX4" fmla="*/ 1264920 w 1264920"/>
                    <a:gd name="connsiteY4" fmla="*/ 5615940 h 5615940"/>
                    <a:gd name="connsiteX5" fmla="*/ 1257300 w 1264920"/>
                    <a:gd name="connsiteY5" fmla="*/ 0 h 5615940"/>
                    <a:gd name="connsiteX6" fmla="*/ 182880 w 1264920"/>
                    <a:gd name="connsiteY6" fmla="*/ 60960 h 5615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920" h="5615940">
                      <a:moveTo>
                        <a:pt x="182880" y="60960"/>
                      </a:moveTo>
                      <a:lnTo>
                        <a:pt x="190500" y="4777740"/>
                      </a:lnTo>
                      <a:lnTo>
                        <a:pt x="7620" y="4899660"/>
                      </a:lnTo>
                      <a:lnTo>
                        <a:pt x="0" y="5509260"/>
                      </a:lnTo>
                      <a:lnTo>
                        <a:pt x="1264920" y="5615940"/>
                      </a:lnTo>
                      <a:lnTo>
                        <a:pt x="1257300" y="0"/>
                      </a:lnTo>
                      <a:lnTo>
                        <a:pt x="182880" y="60960"/>
                      </a:lnTo>
                      <a:close/>
                    </a:path>
                  </a:pathLst>
                </a:custGeom>
                <a:gradFill flip="none" rotWithShape="1">
                  <a:gsLst>
                    <a:gs pos="0">
                      <a:schemeClr val="tx2">
                        <a:lumMod val="50000"/>
                        <a:lumOff val="50000"/>
                      </a:schemeClr>
                    </a:gs>
                    <a:gs pos="50000">
                      <a:schemeClr val="tx1">
                        <a:lumMod val="85000"/>
                        <a:lumOff val="15000"/>
                      </a:schemeClr>
                    </a:gs>
                  </a:gsLst>
                  <a:path path="circle">
                    <a:fillToRect l="50000" t="50000" r="50000" b="50000"/>
                  </a:path>
                  <a:tileRect/>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spcAft>
                      <a:spcPct val="0"/>
                    </a:spcAft>
                    <a:defRPr/>
                  </a:pPr>
                  <a:endParaRPr lang="en-US" sz="1099" b="1" dirty="0" err="1">
                    <a:solidFill>
                      <a:srgbClr val="000000"/>
                    </a:solidFill>
                    <a:latin typeface="Arial" pitchFamily="34" charset="0"/>
                    <a:ea typeface="ＭＳ Ｐゴシック" charset="-128"/>
                  </a:endParaRPr>
                </a:p>
              </p:txBody>
            </p:sp>
          </p:grpSp>
        </p:grpSp>
        <p:grpSp>
          <p:nvGrpSpPr>
            <p:cNvPr id="1895" name="Gruppo 1894">
              <a:extLst>
                <a:ext uri="{FF2B5EF4-FFF2-40B4-BE49-F238E27FC236}">
                  <a16:creationId xmlns:a16="http://schemas.microsoft.com/office/drawing/2014/main" xmlns="" id="{F1139778-4236-4851-BA3B-EF07A459A0BD}"/>
                </a:ext>
              </a:extLst>
            </p:cNvPr>
            <p:cNvGrpSpPr/>
            <p:nvPr/>
          </p:nvGrpSpPr>
          <p:grpSpPr>
            <a:xfrm>
              <a:off x="5202939" y="2326357"/>
              <a:ext cx="176156" cy="566680"/>
              <a:chOff x="4169548" y="2335074"/>
              <a:chExt cx="176156" cy="566680"/>
            </a:xfrm>
          </p:grpSpPr>
          <p:cxnSp>
            <p:nvCxnSpPr>
              <p:cNvPr id="1896" name="Gerade Verbindung 264">
                <a:extLst>
                  <a:ext uri="{FF2B5EF4-FFF2-40B4-BE49-F238E27FC236}">
                    <a16:creationId xmlns:a16="http://schemas.microsoft.com/office/drawing/2014/main" xmlns="" id="{70E8D504-6CA1-45E2-A9F4-13EA1C84BC5F}"/>
                  </a:ext>
                </a:extLst>
              </p:cNvPr>
              <p:cNvCxnSpPr>
                <a:cxnSpLocks/>
              </p:cNvCxnSpPr>
              <p:nvPr/>
            </p:nvCxnSpPr>
            <p:spPr bwMode="auto">
              <a:xfrm flipV="1">
                <a:off x="4257626" y="2359384"/>
                <a:ext cx="0" cy="542370"/>
              </a:xfrm>
              <a:prstGeom prst="line">
                <a:avLst/>
              </a:prstGeom>
              <a:solidFill>
                <a:schemeClr val="tx2"/>
              </a:solidFill>
              <a:ln w="28575"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1897" name="Gruppo 1896">
                <a:extLst>
                  <a:ext uri="{FF2B5EF4-FFF2-40B4-BE49-F238E27FC236}">
                    <a16:creationId xmlns:a16="http://schemas.microsoft.com/office/drawing/2014/main" xmlns="" id="{1B7BDC63-CE35-4992-89A0-496B1E1B2E3E}"/>
                  </a:ext>
                </a:extLst>
              </p:cNvPr>
              <p:cNvGrpSpPr/>
              <p:nvPr/>
            </p:nvGrpSpPr>
            <p:grpSpPr>
              <a:xfrm>
                <a:off x="4169548" y="2335074"/>
                <a:ext cx="176156" cy="140152"/>
                <a:chOff x="8174322" y="822225"/>
                <a:chExt cx="176156" cy="140152"/>
              </a:xfrm>
            </p:grpSpPr>
            <p:cxnSp>
              <p:nvCxnSpPr>
                <p:cNvPr id="1898" name="Gerade Verbindung 264">
                  <a:extLst>
                    <a:ext uri="{FF2B5EF4-FFF2-40B4-BE49-F238E27FC236}">
                      <a16:creationId xmlns:a16="http://schemas.microsoft.com/office/drawing/2014/main" xmlns="" id="{ABEE237C-B687-4E3C-BDEA-CF93A1C6B25D}"/>
                    </a:ext>
                  </a:extLst>
                </p:cNvPr>
                <p:cNvCxnSpPr>
                  <a:cxnSpLocks/>
                </p:cNvCxnSpPr>
                <p:nvPr/>
              </p:nvCxnSpPr>
              <p:spPr bwMode="auto">
                <a:xfrm flipV="1">
                  <a:off x="8262400" y="822225"/>
                  <a:ext cx="0" cy="140152"/>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99" name="Gerade Verbindung 264">
                  <a:extLst>
                    <a:ext uri="{FF2B5EF4-FFF2-40B4-BE49-F238E27FC236}">
                      <a16:creationId xmlns:a16="http://schemas.microsoft.com/office/drawing/2014/main" xmlns="" id="{6EF80351-C6AC-4082-A6E8-4902C8E6642B}"/>
                    </a:ext>
                  </a:extLst>
                </p:cNvPr>
                <p:cNvCxnSpPr>
                  <a:cxnSpLocks/>
                </p:cNvCxnSpPr>
                <p:nvPr/>
              </p:nvCxnSpPr>
              <p:spPr bwMode="auto">
                <a:xfrm rot="16200000" flipH="1" flipV="1">
                  <a:off x="8262400" y="734147"/>
                  <a:ext cx="0" cy="176156"/>
                </a:xfrm>
                <a:prstGeom prst="line">
                  <a:avLst/>
                </a:prstGeom>
                <a:solidFill>
                  <a:schemeClr val="tx2"/>
                </a:solidFill>
                <a:ln w="57150" cap="flat" cmpd="sng" algn="ctr">
                  <a:solidFill>
                    <a:srgbClr val="647D2D"/>
                  </a:solidFill>
                  <a:prstDash val="solid"/>
                  <a:round/>
                  <a:headEnd type="none" w="med" len="med"/>
                  <a:tailEnd type="none" w="med" len="lg"/>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grpSp>
      </p:grpSp>
      <p:pic>
        <p:nvPicPr>
          <p:cNvPr id="447" name="Immagine 446">
            <a:extLst>
              <a:ext uri="{FF2B5EF4-FFF2-40B4-BE49-F238E27FC236}">
                <a16:creationId xmlns:a16="http://schemas.microsoft.com/office/drawing/2014/main" xmlns="" id="{F52254B7-C162-4726-94F3-E4A066687C0A}"/>
              </a:ext>
            </a:extLst>
          </p:cNvPr>
          <p:cNvPicPr>
            <a:picLocks noChangeAspect="1"/>
          </p:cNvPicPr>
          <p:nvPr/>
        </p:nvPicPr>
        <p:blipFill>
          <a:blip r:embed="rId37">
            <a:clrChange>
              <a:clrFrom>
                <a:srgbClr val="FCD5B5"/>
              </a:clrFrom>
              <a:clrTo>
                <a:srgbClr val="FCD5B5">
                  <a:alpha val="0"/>
                </a:srgbClr>
              </a:clrTo>
            </a:clrChange>
          </a:blip>
          <a:stretch>
            <a:fillRect/>
          </a:stretch>
        </p:blipFill>
        <p:spPr>
          <a:xfrm>
            <a:off x="3557497" y="2557120"/>
            <a:ext cx="506012" cy="914479"/>
          </a:xfrm>
          <a:prstGeom prst="rect">
            <a:avLst/>
          </a:prstGeom>
        </p:spPr>
      </p:pic>
      <p:grpSp>
        <p:nvGrpSpPr>
          <p:cNvPr id="456" name="Gruppo 455">
            <a:extLst>
              <a:ext uri="{FF2B5EF4-FFF2-40B4-BE49-F238E27FC236}">
                <a16:creationId xmlns:a16="http://schemas.microsoft.com/office/drawing/2014/main" xmlns="" id="{990E51D7-BCAE-42A0-BEBB-0332FDC2FD4C}"/>
              </a:ext>
            </a:extLst>
          </p:cNvPr>
          <p:cNvGrpSpPr/>
          <p:nvPr/>
        </p:nvGrpSpPr>
        <p:grpSpPr>
          <a:xfrm>
            <a:off x="5778564" y="1025056"/>
            <a:ext cx="3150001" cy="2337799"/>
            <a:chOff x="3466700" y="2180178"/>
            <a:chExt cx="3150001" cy="2337799"/>
          </a:xfrm>
        </p:grpSpPr>
        <p:grpSp>
          <p:nvGrpSpPr>
            <p:cNvPr id="457" name="Gruppo 456">
              <a:extLst>
                <a:ext uri="{FF2B5EF4-FFF2-40B4-BE49-F238E27FC236}">
                  <a16:creationId xmlns:a16="http://schemas.microsoft.com/office/drawing/2014/main" xmlns="" id="{1B381910-5378-4C67-AC69-846D14B0987B}"/>
                </a:ext>
              </a:extLst>
            </p:cNvPr>
            <p:cNvGrpSpPr/>
            <p:nvPr/>
          </p:nvGrpSpPr>
          <p:grpSpPr>
            <a:xfrm>
              <a:off x="3466700" y="2180178"/>
              <a:ext cx="2855714" cy="1071080"/>
              <a:chOff x="6332324" y="1195062"/>
              <a:chExt cx="2857201" cy="1071638"/>
            </a:xfrm>
            <a:solidFill>
              <a:schemeClr val="accent3">
                <a:lumMod val="40000"/>
                <a:lumOff val="60000"/>
              </a:schemeClr>
            </a:solidFill>
          </p:grpSpPr>
          <p:sp>
            <p:nvSpPr>
              <p:cNvPr id="459" name="Fumetto: rettangolo con angoli arrotondati 458">
                <a:extLst>
                  <a:ext uri="{FF2B5EF4-FFF2-40B4-BE49-F238E27FC236}">
                    <a16:creationId xmlns:a16="http://schemas.microsoft.com/office/drawing/2014/main" xmlns="" id="{5798D7C6-E0CA-4D1B-B9EA-B103FE39C8C1}"/>
                  </a:ext>
                </a:extLst>
              </p:cNvPr>
              <p:cNvSpPr/>
              <p:nvPr/>
            </p:nvSpPr>
            <p:spPr bwMode="auto">
              <a:xfrm>
                <a:off x="6359078" y="1195062"/>
                <a:ext cx="2374564" cy="1071638"/>
              </a:xfrm>
              <a:prstGeom prst="wedgeRoundRectCallout">
                <a:avLst>
                  <a:gd name="adj1" fmla="val 68331"/>
                  <a:gd name="adj2" fmla="val -10210"/>
                  <a:gd name="adj3" fmla="val 16667"/>
                </a:avLst>
              </a:prstGeom>
              <a:gr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fontAlgn="base">
                  <a:lnSpc>
                    <a:spcPct val="110000"/>
                  </a:lnSpc>
                  <a:spcBef>
                    <a:spcPct val="0"/>
                  </a:spcBef>
                  <a:spcAft>
                    <a:spcPct val="0"/>
                  </a:spcAft>
                  <a:defRPr/>
                </a:pPr>
                <a:endParaRPr lang="it-IT" sz="1799" dirty="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460" name="Gruppo 459">
                <a:extLst>
                  <a:ext uri="{FF2B5EF4-FFF2-40B4-BE49-F238E27FC236}">
                    <a16:creationId xmlns:a16="http://schemas.microsoft.com/office/drawing/2014/main" xmlns="" id="{A64FBD0B-F69F-47E5-B4C9-3F2205086776}"/>
                  </a:ext>
                </a:extLst>
              </p:cNvPr>
              <p:cNvGrpSpPr/>
              <p:nvPr/>
            </p:nvGrpSpPr>
            <p:grpSpPr>
              <a:xfrm flipH="1">
                <a:off x="6332324" y="1203249"/>
                <a:ext cx="2857201" cy="1004492"/>
                <a:chOff x="12141327" y="1050629"/>
                <a:chExt cx="2857201" cy="1004492"/>
              </a:xfrm>
              <a:grpFill/>
            </p:grpSpPr>
            <p:sp>
              <p:nvSpPr>
                <p:cNvPr id="461" name="Rectangle 5">
                  <a:extLst>
                    <a:ext uri="{FF2B5EF4-FFF2-40B4-BE49-F238E27FC236}">
                      <a16:creationId xmlns:a16="http://schemas.microsoft.com/office/drawing/2014/main" xmlns="" id="{D96C1580-3C61-49D0-92BC-155EEDC82849}"/>
                    </a:ext>
                  </a:extLst>
                </p:cNvPr>
                <p:cNvSpPr/>
                <p:nvPr/>
              </p:nvSpPr>
              <p:spPr>
                <a:xfrm>
                  <a:off x="12632792" y="1050629"/>
                  <a:ext cx="2365736" cy="400110"/>
                </a:xfrm>
                <a:prstGeom prst="rect">
                  <a:avLst/>
                </a:prstGeom>
                <a:noFill/>
              </p:spPr>
              <p:txBody>
                <a:bodyPr wrap="square">
                  <a:spAutoFit/>
                </a:bodyPr>
                <a:lstStyle/>
                <a:p>
                  <a:pPr defTabSz="913943" fontAlgn="base">
                    <a:lnSpc>
                      <a:spcPts val="1199"/>
                    </a:lnSpc>
                    <a:spcBef>
                      <a:spcPct val="50000"/>
                    </a:spcBef>
                    <a:spcAft>
                      <a:spcPct val="0"/>
                    </a:spcAft>
                    <a:defRPr/>
                  </a:pPr>
                  <a:r>
                    <a:rPr lang="en-US" sz="1099" b="1" dirty="0">
                      <a:solidFill>
                        <a:srgbClr val="008000"/>
                      </a:solidFill>
                      <a:latin typeface="Arial" pitchFamily="34" charset="0"/>
                      <a:ea typeface="ＭＳ Ｐゴシック" charset="-128"/>
                    </a:rPr>
                    <a:t>How to secure users, devices &amp; applications?</a:t>
                  </a:r>
                </a:p>
              </p:txBody>
            </p:sp>
            <p:sp>
              <p:nvSpPr>
                <p:cNvPr id="462" name="Rectangle 10">
                  <a:extLst>
                    <a:ext uri="{FF2B5EF4-FFF2-40B4-BE49-F238E27FC236}">
                      <a16:creationId xmlns:a16="http://schemas.microsoft.com/office/drawing/2014/main" xmlns="" id="{BEA64165-6D63-40BB-B012-D9EB7C9F549C}"/>
                    </a:ext>
                  </a:extLst>
                </p:cNvPr>
                <p:cNvSpPr/>
                <p:nvPr/>
              </p:nvSpPr>
              <p:spPr>
                <a:xfrm>
                  <a:off x="12603741" y="1655011"/>
                  <a:ext cx="2394787" cy="400110"/>
                </a:xfrm>
                <a:prstGeom prst="rect">
                  <a:avLst/>
                </a:prstGeom>
                <a:noFill/>
              </p:spPr>
              <p:txBody>
                <a:bodyPr wrap="square">
                  <a:spAutoFit/>
                </a:bodyPr>
                <a:lstStyle/>
                <a:p>
                  <a:pPr defTabSz="913943" fontAlgn="base">
                    <a:lnSpc>
                      <a:spcPts val="1199"/>
                    </a:lnSpc>
                    <a:spcBef>
                      <a:spcPct val="50000"/>
                    </a:spcBef>
                    <a:spcAft>
                      <a:spcPct val="0"/>
                    </a:spcAft>
                    <a:defRPr/>
                  </a:pPr>
                  <a:r>
                    <a:rPr lang="en-US" sz="1099" dirty="0">
                      <a:solidFill>
                        <a:srgbClr val="008000"/>
                      </a:solidFill>
                      <a:latin typeface="Arial" pitchFamily="34" charset="0"/>
                      <a:ea typeface="ＭＳ Ｐゴシック" charset="-128"/>
                    </a:rPr>
                    <a:t>How to get end-to-end user, device, and application visibility? </a:t>
                  </a:r>
                </a:p>
              </p:txBody>
            </p:sp>
            <p:sp>
              <p:nvSpPr>
                <p:cNvPr id="463" name="Rectangle 9">
                  <a:extLst>
                    <a:ext uri="{FF2B5EF4-FFF2-40B4-BE49-F238E27FC236}">
                      <a16:creationId xmlns:a16="http://schemas.microsoft.com/office/drawing/2014/main" xmlns="" id="{A710F2B3-FED5-4D7E-9A59-C16959D7E92F}"/>
                    </a:ext>
                  </a:extLst>
                </p:cNvPr>
                <p:cNvSpPr/>
                <p:nvPr/>
              </p:nvSpPr>
              <p:spPr>
                <a:xfrm>
                  <a:off x="12141327" y="1416481"/>
                  <a:ext cx="2857201" cy="246221"/>
                </a:xfrm>
                <a:prstGeom prst="rect">
                  <a:avLst/>
                </a:prstGeom>
                <a:noFill/>
              </p:spPr>
              <p:txBody>
                <a:bodyPr wrap="square">
                  <a:spAutoFit/>
                </a:bodyPr>
                <a:lstStyle/>
                <a:p>
                  <a:pPr defTabSz="913943" fontAlgn="base">
                    <a:lnSpc>
                      <a:spcPts val="1199"/>
                    </a:lnSpc>
                    <a:spcBef>
                      <a:spcPct val="50000"/>
                    </a:spcBef>
                    <a:spcAft>
                      <a:spcPct val="0"/>
                    </a:spcAft>
                    <a:defRPr/>
                  </a:pPr>
                  <a:r>
                    <a:rPr lang="en-US" sz="1099" dirty="0">
                      <a:solidFill>
                        <a:srgbClr val="008000"/>
                      </a:solidFill>
                      <a:latin typeface="Arial" pitchFamily="34" charset="0"/>
                      <a:ea typeface="ＭＳ Ｐゴシック" charset="-128"/>
                    </a:rPr>
                    <a:t>How to improve the user experience?</a:t>
                  </a:r>
                </a:p>
              </p:txBody>
            </p:sp>
          </p:grpSp>
        </p:grpSp>
        <p:pic>
          <p:nvPicPr>
            <p:cNvPr id="458" name="Immagine 457">
              <a:extLst>
                <a:ext uri="{FF2B5EF4-FFF2-40B4-BE49-F238E27FC236}">
                  <a16:creationId xmlns:a16="http://schemas.microsoft.com/office/drawing/2014/main" xmlns="" id="{D5B78A03-9CDC-4238-835B-C978664E9F6A}"/>
                </a:ext>
              </a:extLst>
            </p:cNvPr>
            <p:cNvPicPr>
              <a:picLocks noChangeAspect="1"/>
            </p:cNvPicPr>
            <p:nvPr/>
          </p:nvPicPr>
          <p:blipFill>
            <a:blip r:embed="rId38">
              <a:clrChange>
                <a:clrFrom>
                  <a:srgbClr val="D7E4BD"/>
                </a:clrFrom>
                <a:clrTo>
                  <a:srgbClr val="D7E4BD">
                    <a:alpha val="0"/>
                  </a:srgbClr>
                </a:clrTo>
              </a:clrChange>
            </a:blip>
            <a:stretch>
              <a:fillRect/>
            </a:stretch>
          </p:blipFill>
          <p:spPr>
            <a:xfrm>
              <a:off x="6013145" y="2475640"/>
              <a:ext cx="603556" cy="2042337"/>
            </a:xfrm>
            <a:prstGeom prst="rect">
              <a:avLst/>
            </a:prstGeom>
          </p:spPr>
        </p:pic>
      </p:grpSp>
      <p:sp>
        <p:nvSpPr>
          <p:cNvPr id="446" name="TextBox 1238">
            <a:extLst>
              <a:ext uri="{FF2B5EF4-FFF2-40B4-BE49-F238E27FC236}">
                <a16:creationId xmlns:a16="http://schemas.microsoft.com/office/drawing/2014/main" xmlns="" id="{DE07883D-2C6B-4BAC-92CE-C0F8F721E505}"/>
              </a:ext>
            </a:extLst>
          </p:cNvPr>
          <p:cNvSpPr txBox="1"/>
          <p:nvPr/>
        </p:nvSpPr>
        <p:spPr bwMode="gray">
          <a:xfrm>
            <a:off x="10061011" y="3229435"/>
            <a:ext cx="1127600" cy="240660"/>
          </a:xfrm>
          <a:prstGeom prst="rect">
            <a:avLst/>
          </a:prstGeom>
          <a:solidFill>
            <a:schemeClr val="bg1"/>
          </a:solidFill>
        </p:spPr>
        <p:txBody>
          <a:bodyPr wrap="square" lIns="0" tIns="71963" rIns="0" bIns="0" rtlCol="0">
            <a:spAutoFit/>
          </a:bodyPr>
          <a:lstStyle/>
          <a:p>
            <a:pPr algn="ctr" defTabSz="913943" fontAlgn="base">
              <a:lnSpc>
                <a:spcPts val="1199"/>
              </a:lnSpc>
              <a:spcAft>
                <a:spcPct val="0"/>
              </a:spcAft>
              <a:defRPr/>
            </a:pPr>
            <a:r>
              <a:rPr lang="en-US" b="1" dirty="0">
                <a:solidFill>
                  <a:srgbClr val="000000"/>
                </a:solidFill>
                <a:latin typeface="Arial" pitchFamily="34" charset="0"/>
                <a:ea typeface="ＭＳ Ｐゴシック" charset="-128"/>
              </a:rPr>
              <a:t>CLOUD</a:t>
            </a:r>
          </a:p>
        </p:txBody>
      </p:sp>
      <p:sp>
        <p:nvSpPr>
          <p:cNvPr id="448" name="Ovale 447">
            <a:extLst>
              <a:ext uri="{FF2B5EF4-FFF2-40B4-BE49-F238E27FC236}">
                <a16:creationId xmlns:a16="http://schemas.microsoft.com/office/drawing/2014/main" xmlns="" id="{B290E612-F9E7-45BC-B464-353D44D9CF15}"/>
              </a:ext>
            </a:extLst>
          </p:cNvPr>
          <p:cNvSpPr/>
          <p:nvPr/>
        </p:nvSpPr>
        <p:spPr bwMode="auto">
          <a:xfrm>
            <a:off x="2453048" y="1277549"/>
            <a:ext cx="8728460" cy="4945455"/>
          </a:xfrm>
          <a:prstGeom prst="ellipse">
            <a:avLst/>
          </a:prstGeom>
          <a:solidFill>
            <a:srgbClr val="4BB9B9">
              <a:alpha val="4705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pPr>
            <a:r>
              <a:rPr lang="it-IT" sz="6000" dirty="0">
                <a:solidFill>
                  <a:srgbClr val="FFFFFF"/>
                </a:solidFill>
                <a:effectLst>
                  <a:outerShdw blurRad="38100" dist="38100" dir="2700000" algn="tl">
                    <a:srgbClr val="000000">
                      <a:alpha val="43137"/>
                    </a:srgbClr>
                  </a:outerShdw>
                </a:effectLst>
                <a:latin typeface="Siemens Logo" panose="00000000000000000003" pitchFamily="2" charset="0"/>
                <a:ea typeface="Arial Unicode MS" panose="020B0604020202020204" pitchFamily="34" charset="-128"/>
              </a:rPr>
              <a:t>COLLABORATION</a:t>
            </a:r>
          </a:p>
        </p:txBody>
      </p:sp>
      <p:sp>
        <p:nvSpPr>
          <p:cNvPr id="7" name="Rettangolo 6">
            <a:extLst>
              <a:ext uri="{FF2B5EF4-FFF2-40B4-BE49-F238E27FC236}">
                <a16:creationId xmlns:a16="http://schemas.microsoft.com/office/drawing/2014/main" xmlns="" id="{38183E15-C639-476F-A549-72F6F920C6C5}"/>
              </a:ext>
            </a:extLst>
          </p:cNvPr>
          <p:cNvSpPr/>
          <p:nvPr/>
        </p:nvSpPr>
        <p:spPr>
          <a:xfrm>
            <a:off x="2683885" y="655403"/>
            <a:ext cx="3809697" cy="369332"/>
          </a:xfrm>
          <a:prstGeom prst="rect">
            <a:avLst/>
          </a:prstGeom>
        </p:spPr>
        <p:txBody>
          <a:bodyPr wrap="none">
            <a:spAutoFit/>
          </a:bodyPr>
          <a:lstStyle/>
          <a:p>
            <a:r>
              <a:rPr lang="en-US" dirty="0" err="1">
                <a:latin typeface="ABBvoice"/>
              </a:rPr>
              <a:t>l’integrazione</a:t>
            </a:r>
            <a:r>
              <a:rPr lang="en-US" dirty="0">
                <a:latin typeface="ABBvoice"/>
              </a:rPr>
              <a:t> </a:t>
            </a:r>
            <a:r>
              <a:rPr lang="en-US" dirty="0" err="1">
                <a:latin typeface="ABBvoice"/>
              </a:rPr>
              <a:t>tra</a:t>
            </a:r>
            <a:r>
              <a:rPr lang="en-US" dirty="0">
                <a:latin typeface="ABBvoice"/>
              </a:rPr>
              <a:t> </a:t>
            </a:r>
            <a:r>
              <a:rPr lang="en-US" dirty="0" err="1">
                <a:latin typeface="ABBvoice"/>
              </a:rPr>
              <a:t>produzione</a:t>
            </a:r>
            <a:r>
              <a:rPr lang="en-US" dirty="0">
                <a:latin typeface="ABBvoice"/>
              </a:rPr>
              <a:t> e </a:t>
            </a:r>
            <a:r>
              <a:rPr lang="en-US" dirty="0" err="1" smtClean="0">
                <a:latin typeface="ABBvoice"/>
              </a:rPr>
              <a:t>uffici</a:t>
            </a:r>
            <a:endParaRPr lang="it-IT" dirty="0"/>
          </a:p>
        </p:txBody>
      </p:sp>
    </p:spTree>
    <p:custDataLst>
      <p:tags r:id="rId2"/>
    </p:custDataLst>
    <p:extLst>
      <p:ext uri="{BB962C8B-B14F-4D97-AF65-F5344CB8AC3E}">
        <p14:creationId xmlns:p14="http://schemas.microsoft.com/office/powerpoint/2010/main" xmlns="" val="3098327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48"/>
                                        </p:tgtEl>
                                        <p:attrNameLst>
                                          <p:attrName>style.visibility</p:attrName>
                                        </p:attrNameLst>
                                      </p:cBhvr>
                                      <p:to>
                                        <p:strVal val="visible"/>
                                      </p:to>
                                    </p:set>
                                    <p:animEffect transition="in" filter="fade">
                                      <p:cBhvr>
                                        <p:cTn id="7" dur="500"/>
                                        <p:tgtEl>
                                          <p:spTgt spid="16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7"/>
                                        </p:tgtEl>
                                        <p:attrNameLst>
                                          <p:attrName>style.visibility</p:attrName>
                                        </p:attrNameLst>
                                      </p:cBhvr>
                                      <p:to>
                                        <p:strVal val="visible"/>
                                      </p:to>
                                    </p:set>
                                    <p:animEffect transition="in" filter="fade">
                                      <p:cBhvr>
                                        <p:cTn id="12" dur="500"/>
                                        <p:tgtEl>
                                          <p:spTgt spid="16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05"/>
                                        </p:tgtEl>
                                        <p:attrNameLst>
                                          <p:attrName>style.visibility</p:attrName>
                                        </p:attrNameLst>
                                      </p:cBhvr>
                                      <p:to>
                                        <p:strVal val="visible"/>
                                      </p:to>
                                    </p:set>
                                    <p:animEffect transition="in" filter="fade">
                                      <p:cBhvr>
                                        <p:cTn id="17" dur="500"/>
                                        <p:tgtEl>
                                          <p:spTgt spid="1705"/>
                                        </p:tgtEl>
                                      </p:cBhvr>
                                    </p:animEffect>
                                  </p:childTnLst>
                                </p:cTn>
                              </p:par>
                              <p:par>
                                <p:cTn id="18" presetID="10" presetClass="entr" presetSubtype="0" fill="hold" nodeType="withEffect">
                                  <p:stCondLst>
                                    <p:cond delay="0"/>
                                  </p:stCondLst>
                                  <p:childTnLst>
                                    <p:set>
                                      <p:cBhvr>
                                        <p:cTn id="19" dur="1" fill="hold">
                                          <p:stCondLst>
                                            <p:cond delay="0"/>
                                          </p:stCondLst>
                                        </p:cTn>
                                        <p:tgtEl>
                                          <p:spTgt spid="447"/>
                                        </p:tgtEl>
                                        <p:attrNameLst>
                                          <p:attrName>style.visibility</p:attrName>
                                        </p:attrNameLst>
                                      </p:cBhvr>
                                      <p:to>
                                        <p:strVal val="visible"/>
                                      </p:to>
                                    </p:set>
                                    <p:animEffect transition="in" filter="fade">
                                      <p:cBhvr>
                                        <p:cTn id="20" dur="500"/>
                                        <p:tgtEl>
                                          <p:spTgt spid="44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93"/>
                                        </p:tgtEl>
                                        <p:attrNameLst>
                                          <p:attrName>style.visibility</p:attrName>
                                        </p:attrNameLst>
                                      </p:cBhvr>
                                      <p:to>
                                        <p:strVal val="visible"/>
                                      </p:to>
                                    </p:set>
                                    <p:animEffect transition="in" filter="fade">
                                      <p:cBhvr>
                                        <p:cTn id="25" dur="500"/>
                                        <p:tgtEl>
                                          <p:spTgt spid="189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56"/>
                                        </p:tgtEl>
                                        <p:attrNameLst>
                                          <p:attrName>style.visibility</p:attrName>
                                        </p:attrNameLst>
                                      </p:cBhvr>
                                      <p:to>
                                        <p:strVal val="visible"/>
                                      </p:to>
                                    </p:set>
                                    <p:animEffect transition="in" filter="fade">
                                      <p:cBhvr>
                                        <p:cTn id="30" dur="500"/>
                                        <p:tgtEl>
                                          <p:spTgt spid="456"/>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880"/>
                                        </p:tgtEl>
                                        <p:attrNameLst>
                                          <p:attrName>style.visibility</p:attrName>
                                        </p:attrNameLst>
                                      </p:cBhvr>
                                      <p:to>
                                        <p:strVal val="visible"/>
                                      </p:to>
                                    </p:set>
                                    <p:animEffect transition="in" filter="fade">
                                      <p:cBhvr>
                                        <p:cTn id="34" dur="500"/>
                                        <p:tgtEl>
                                          <p:spTgt spid="188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99"/>
                                        </p:tgtEl>
                                        <p:attrNameLst>
                                          <p:attrName>style.visibility</p:attrName>
                                        </p:attrNameLst>
                                      </p:cBhvr>
                                      <p:to>
                                        <p:strVal val="visible"/>
                                      </p:to>
                                    </p:set>
                                    <p:animEffect transition="in" filter="fade">
                                      <p:cBhvr>
                                        <p:cTn id="39" dur="500"/>
                                        <p:tgtEl>
                                          <p:spTgt spid="1699"/>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1811"/>
                                        </p:tgtEl>
                                        <p:attrNameLst>
                                          <p:attrName>style.visibility</p:attrName>
                                        </p:attrNameLst>
                                      </p:cBhvr>
                                      <p:to>
                                        <p:strVal val="visible"/>
                                      </p:to>
                                    </p:set>
                                    <p:animEffect transition="in" filter="fade">
                                      <p:cBhvr>
                                        <p:cTn id="43" dur="500"/>
                                        <p:tgtEl>
                                          <p:spTgt spid="181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1817"/>
                                        </p:tgtEl>
                                        <p:attrNameLst>
                                          <p:attrName>style.visibility</p:attrName>
                                        </p:attrNameLst>
                                      </p:cBhvr>
                                      <p:to>
                                        <p:strVal val="visible"/>
                                      </p:to>
                                    </p:set>
                                    <p:animEffect transition="in" filter="fade">
                                      <p:cBhvr>
                                        <p:cTn id="47" dur="500"/>
                                        <p:tgtEl>
                                          <p:spTgt spid="1817"/>
                                        </p:tgtEl>
                                      </p:cBhvr>
                                    </p:animEffect>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1808"/>
                                        </p:tgtEl>
                                        <p:attrNameLst>
                                          <p:attrName>style.visibility</p:attrName>
                                        </p:attrNameLst>
                                      </p:cBhvr>
                                      <p:to>
                                        <p:strVal val="visible"/>
                                      </p:to>
                                    </p:set>
                                    <p:animEffect transition="in" filter="fade">
                                      <p:cBhvr>
                                        <p:cTn id="51" dur="500"/>
                                        <p:tgtEl>
                                          <p:spTgt spid="180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821"/>
                                        </p:tgtEl>
                                        <p:attrNameLst>
                                          <p:attrName>style.visibility</p:attrName>
                                        </p:attrNameLst>
                                      </p:cBhvr>
                                      <p:to>
                                        <p:strVal val="visible"/>
                                      </p:to>
                                    </p:set>
                                    <p:animEffect transition="in" filter="fade">
                                      <p:cBhvr>
                                        <p:cTn id="56" dur="500"/>
                                        <p:tgtEl>
                                          <p:spTgt spid="182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866"/>
                                        </p:tgtEl>
                                        <p:attrNameLst>
                                          <p:attrName>style.visibility</p:attrName>
                                        </p:attrNameLst>
                                      </p:cBhvr>
                                      <p:to>
                                        <p:strVal val="visible"/>
                                      </p:to>
                                    </p:set>
                                    <p:animEffect transition="in" filter="fade">
                                      <p:cBhvr>
                                        <p:cTn id="61" dur="500"/>
                                        <p:tgtEl>
                                          <p:spTgt spid="18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756"/>
                                        </p:tgtEl>
                                        <p:attrNameLst>
                                          <p:attrName>style.visibility</p:attrName>
                                        </p:attrNameLst>
                                      </p:cBhvr>
                                      <p:to>
                                        <p:strVal val="visible"/>
                                      </p:to>
                                    </p:set>
                                    <p:animEffect transition="in" filter="fade">
                                      <p:cBhvr>
                                        <p:cTn id="66" dur="500"/>
                                        <p:tgtEl>
                                          <p:spTgt spid="175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691"/>
                                        </p:tgtEl>
                                        <p:attrNameLst>
                                          <p:attrName>style.visibility</p:attrName>
                                        </p:attrNameLst>
                                      </p:cBhvr>
                                      <p:to>
                                        <p:strVal val="visible"/>
                                      </p:to>
                                    </p:set>
                                    <p:animEffect transition="in" filter="fade">
                                      <p:cBhvr>
                                        <p:cTn id="71" dur="500"/>
                                        <p:tgtEl>
                                          <p:spTgt spid="1691"/>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1879"/>
                                        </p:tgtEl>
                                        <p:attrNameLst>
                                          <p:attrName>style.visibility</p:attrName>
                                        </p:attrNameLst>
                                      </p:cBhvr>
                                      <p:to>
                                        <p:strVal val="visible"/>
                                      </p:to>
                                    </p:set>
                                    <p:animEffect transition="in" filter="fade">
                                      <p:cBhvr>
                                        <p:cTn id="75" dur="500"/>
                                        <p:tgtEl>
                                          <p:spTgt spid="1879"/>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639"/>
                                        </p:tgtEl>
                                        <p:attrNameLst>
                                          <p:attrName>style.visibility</p:attrName>
                                        </p:attrNameLst>
                                      </p:cBhvr>
                                      <p:to>
                                        <p:strVal val="visible"/>
                                      </p:to>
                                    </p:set>
                                    <p:animEffect transition="in" filter="fade">
                                      <p:cBhvr>
                                        <p:cTn id="80" dur="500"/>
                                        <p:tgtEl>
                                          <p:spTgt spid="1639"/>
                                        </p:tgtEl>
                                      </p:cBhvr>
                                    </p:animEffect>
                                  </p:childTnLst>
                                </p:cTn>
                              </p:par>
                            </p:childTnLst>
                          </p:cTn>
                        </p:par>
                        <p:par>
                          <p:cTn id="81" fill="hold">
                            <p:stCondLst>
                              <p:cond delay="500"/>
                            </p:stCondLst>
                            <p:childTnLst>
                              <p:par>
                                <p:cTn id="82" presetID="10" presetClass="entr" presetSubtype="0" fill="hold" nodeType="afterEffect">
                                  <p:stCondLst>
                                    <p:cond delay="0"/>
                                  </p:stCondLst>
                                  <p:childTnLst>
                                    <p:set>
                                      <p:cBhvr>
                                        <p:cTn id="83" dur="1" fill="hold">
                                          <p:stCondLst>
                                            <p:cond delay="0"/>
                                          </p:stCondLst>
                                        </p:cTn>
                                        <p:tgtEl>
                                          <p:spTgt spid="1679"/>
                                        </p:tgtEl>
                                        <p:attrNameLst>
                                          <p:attrName>style.visibility</p:attrName>
                                        </p:attrNameLst>
                                      </p:cBhvr>
                                      <p:to>
                                        <p:strVal val="visible"/>
                                      </p:to>
                                    </p:set>
                                    <p:animEffect transition="in" filter="fade">
                                      <p:cBhvr>
                                        <p:cTn id="84" dur="500"/>
                                        <p:tgtEl>
                                          <p:spTgt spid="167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1881"/>
                                        </p:tgtEl>
                                        <p:attrNameLst>
                                          <p:attrName>style.visibility</p:attrName>
                                        </p:attrNameLst>
                                      </p:cBhvr>
                                      <p:to>
                                        <p:strVal val="visible"/>
                                      </p:to>
                                    </p:set>
                                    <p:animEffect transition="in" filter="fade">
                                      <p:cBhvr>
                                        <p:cTn id="89" dur="500"/>
                                        <p:tgtEl>
                                          <p:spTgt spid="188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6"/>
                                        </p:tgtEl>
                                        <p:attrNameLst>
                                          <p:attrName>style.visibility</p:attrName>
                                        </p:attrNameLst>
                                      </p:cBhvr>
                                      <p:to>
                                        <p:strVal val="visible"/>
                                      </p:to>
                                    </p:set>
                                    <p:animEffect transition="in" filter="fade">
                                      <p:cBhvr>
                                        <p:cTn id="92" dur="500"/>
                                        <p:tgtEl>
                                          <p:spTgt spid="446"/>
                                        </p:tgtEl>
                                      </p:cBhvr>
                                    </p:animEffect>
                                  </p:childTnLst>
                                </p:cTn>
                              </p:par>
                            </p:childTnLst>
                          </p:cTn>
                        </p:par>
                        <p:par>
                          <p:cTn id="93" fill="hold">
                            <p:stCondLst>
                              <p:cond delay="500"/>
                            </p:stCondLst>
                            <p:childTnLst>
                              <p:par>
                                <p:cTn id="94" presetID="10" presetClass="exit" presetSubtype="0" fill="hold" nodeType="afterEffect">
                                  <p:stCondLst>
                                    <p:cond delay="0"/>
                                  </p:stCondLst>
                                  <p:childTnLst>
                                    <p:animEffect transition="out" filter="fade">
                                      <p:cBhvr>
                                        <p:cTn id="95" dur="500"/>
                                        <p:tgtEl>
                                          <p:spTgt spid="6"/>
                                        </p:tgtEl>
                                      </p:cBhvr>
                                    </p:animEffect>
                                    <p:set>
                                      <p:cBhvr>
                                        <p:cTn id="96" dur="1" fill="hold">
                                          <p:stCondLst>
                                            <p:cond delay="499"/>
                                          </p:stCondLst>
                                        </p:cTn>
                                        <p:tgtEl>
                                          <p:spTgt spid="6"/>
                                        </p:tgtEl>
                                        <p:attrNameLst>
                                          <p:attrName>style.visibility</p:attrName>
                                        </p:attrNameLst>
                                      </p:cBhvr>
                                      <p:to>
                                        <p:strVal val="hidden"/>
                                      </p:to>
                                    </p:set>
                                  </p:childTnLst>
                                </p:cTn>
                              </p:par>
                              <p:par>
                                <p:cTn id="97" presetID="42" presetClass="path" presetSubtype="0" repeatCount="indefinite" fill="hold" nodeType="withEffect">
                                  <p:stCondLst>
                                    <p:cond delay="0"/>
                                  </p:stCondLst>
                                  <p:childTnLst>
                                    <p:animMotion origin="layout" path="M -1.28058E-6 -4.81481E-6 L -1.28058E-6 -0.10486 " pathEditMode="relative" rAng="0" ptsTypes="AA">
                                      <p:cBhvr>
                                        <p:cTn id="98" dur="1000" fill="hold"/>
                                        <p:tgtEl>
                                          <p:spTgt spid="394"/>
                                        </p:tgtEl>
                                        <p:attrNameLst>
                                          <p:attrName>ppt_x</p:attrName>
                                          <p:attrName>ppt_y</p:attrName>
                                        </p:attrNameLst>
                                      </p:cBhvr>
                                      <p:rCtr x="0" y="-5255"/>
                                    </p:animMotion>
                                  </p:childTnLst>
                                </p:cTn>
                              </p:par>
                              <p:par>
                                <p:cTn id="99" presetID="42" presetClass="path" presetSubtype="0" repeatCount="indefinite" fill="hold" nodeType="withEffect">
                                  <p:stCondLst>
                                    <p:cond delay="0"/>
                                  </p:stCondLst>
                                  <p:childTnLst>
                                    <p:animMotion origin="layout" path="M -1.28058E-6 -4.81481E-6 L -1.28058E-6 -0.10486 " pathEditMode="relative" rAng="0" ptsTypes="AA">
                                      <p:cBhvr>
                                        <p:cTn id="100" dur="1000" fill="hold"/>
                                        <p:tgtEl>
                                          <p:spTgt spid="348"/>
                                        </p:tgtEl>
                                        <p:attrNameLst>
                                          <p:attrName>ppt_x</p:attrName>
                                          <p:attrName>ppt_y</p:attrName>
                                        </p:attrNameLst>
                                      </p:cBhvr>
                                      <p:rCtr x="0" y="-5255"/>
                                    </p:animMotion>
                                  </p:childTnLst>
                                </p:cTn>
                              </p:par>
                              <p:par>
                                <p:cTn id="101" presetID="42" presetClass="path" presetSubtype="0" repeatCount="indefinite" fill="hold" nodeType="withEffect">
                                  <p:stCondLst>
                                    <p:cond delay="0"/>
                                  </p:stCondLst>
                                  <p:childTnLst>
                                    <p:animMotion origin="layout" path="M -1.28058E-6 -1.85185E-6 L -1.28058E-6 -0.10486 " pathEditMode="relative" rAng="0" ptsTypes="AA">
                                      <p:cBhvr>
                                        <p:cTn id="102" dur="1000" fill="hold"/>
                                        <p:tgtEl>
                                          <p:spTgt spid="385"/>
                                        </p:tgtEl>
                                        <p:attrNameLst>
                                          <p:attrName>ppt_x</p:attrName>
                                          <p:attrName>ppt_y</p:attrName>
                                        </p:attrNameLst>
                                      </p:cBhvr>
                                      <p:rCtr x="0" y="-5255"/>
                                    </p:animMotion>
                                  </p:childTnLst>
                                </p:cTn>
                              </p:par>
                              <p:par>
                                <p:cTn id="103" presetID="42" presetClass="path" presetSubtype="0" repeatCount="indefinite" fill="hold" nodeType="withEffect">
                                  <p:stCondLst>
                                    <p:cond delay="0"/>
                                  </p:stCondLst>
                                  <p:childTnLst>
                                    <p:animMotion origin="layout" path="M -1.28058E-6 7.40741E-7 L -1.28058E-6 -0.10486 " pathEditMode="relative" rAng="0" ptsTypes="AA">
                                      <p:cBhvr>
                                        <p:cTn id="104" dur="1000" fill="hold"/>
                                        <p:tgtEl>
                                          <p:spTgt spid="408"/>
                                        </p:tgtEl>
                                        <p:attrNameLst>
                                          <p:attrName>ppt_x</p:attrName>
                                          <p:attrName>ppt_y</p:attrName>
                                        </p:attrNameLst>
                                      </p:cBhvr>
                                      <p:rCtr x="0" y="-5255"/>
                                    </p:animMotion>
                                  </p:childTnLst>
                                </p:cTn>
                              </p:par>
                              <p:par>
                                <p:cTn id="105" presetID="42" presetClass="path" presetSubtype="0" repeatCount="indefinite" fill="hold" nodeType="withEffect">
                                  <p:stCondLst>
                                    <p:cond delay="0"/>
                                  </p:stCondLst>
                                  <p:childTnLst>
                                    <p:animMotion origin="layout" path="M -1.28058E-6 1.85185E-6 L -1.28058E-6 -0.10486 " pathEditMode="relative" rAng="0" ptsTypes="AA">
                                      <p:cBhvr>
                                        <p:cTn id="106" dur="1000" fill="hold"/>
                                        <p:tgtEl>
                                          <p:spTgt spid="470"/>
                                        </p:tgtEl>
                                        <p:attrNameLst>
                                          <p:attrName>ppt_x</p:attrName>
                                          <p:attrName>ppt_y</p:attrName>
                                        </p:attrNameLst>
                                      </p:cBhvr>
                                      <p:rCtr x="0" y="-5255"/>
                                    </p:animMotion>
                                  </p:childTnLst>
                                </p:cTn>
                              </p:par>
                              <p:par>
                                <p:cTn id="107" presetID="42" presetClass="path" presetSubtype="0" repeatCount="indefinite" fill="hold" nodeType="withEffect">
                                  <p:stCondLst>
                                    <p:cond delay="0"/>
                                  </p:stCondLst>
                                  <p:childTnLst>
                                    <p:animMotion origin="layout" path="M 4.55492E-6 1.11111E-6 L 0.04971 1.11111E-6 " pathEditMode="relative" rAng="0" ptsTypes="AA">
                                      <p:cBhvr>
                                        <p:cTn id="108" dur="1000" fill="hold"/>
                                        <p:tgtEl>
                                          <p:spTgt spid="162"/>
                                        </p:tgtEl>
                                        <p:attrNameLst>
                                          <p:attrName>ppt_x</p:attrName>
                                          <p:attrName>ppt_y</p:attrName>
                                        </p:attrNameLst>
                                      </p:cBhvr>
                                      <p:rCtr x="2486" y="0"/>
                                    </p:animMotion>
                                  </p:childTnLst>
                                </p:cTn>
                              </p:par>
                              <p:par>
                                <p:cTn id="109" presetID="42" presetClass="path" presetSubtype="0" repeatCount="indefinite" fill="hold" nodeType="withEffect">
                                  <p:stCondLst>
                                    <p:cond delay="0"/>
                                  </p:stCondLst>
                                  <p:childTnLst>
                                    <p:animMotion origin="layout" path="M 1.14524E-6 1.11111E-6 L 0.04971 1.11111E-6 " pathEditMode="relative" rAng="0" ptsTypes="AA">
                                      <p:cBhvr>
                                        <p:cTn id="110" dur="1000" fill="hold"/>
                                        <p:tgtEl>
                                          <p:spTgt spid="167"/>
                                        </p:tgtEl>
                                        <p:attrNameLst>
                                          <p:attrName>ppt_x</p:attrName>
                                          <p:attrName>ppt_y</p:attrName>
                                        </p:attrNameLst>
                                      </p:cBhvr>
                                      <p:rCtr x="2486" y="0"/>
                                    </p:animMotion>
                                  </p:childTnLst>
                                </p:cTn>
                              </p:par>
                              <p:par>
                                <p:cTn id="111" presetID="42" presetClass="path" presetSubtype="0" repeatCount="indefinite" fill="hold" nodeType="withEffect">
                                  <p:stCondLst>
                                    <p:cond delay="0"/>
                                  </p:stCondLst>
                                  <p:childTnLst>
                                    <p:animMotion origin="layout" path="M -2.26445E-6 1.11111E-6 L 0.04972 1.11111E-6 " pathEditMode="relative" rAng="0" ptsTypes="AA">
                                      <p:cBhvr>
                                        <p:cTn id="112" dur="1000" fill="hold"/>
                                        <p:tgtEl>
                                          <p:spTgt spid="172"/>
                                        </p:tgtEl>
                                        <p:attrNameLst>
                                          <p:attrName>ppt_x</p:attrName>
                                          <p:attrName>ppt_y</p:attrName>
                                        </p:attrNameLst>
                                      </p:cBhvr>
                                      <p:rCtr x="2486" y="0"/>
                                    </p:animMotion>
                                  </p:childTnLst>
                                </p:cTn>
                              </p:par>
                              <p:par>
                                <p:cTn id="113" presetID="42" presetClass="path" presetSubtype="0" repeatCount="indefinite" fill="hold" nodeType="withEffect">
                                  <p:stCondLst>
                                    <p:cond delay="0"/>
                                  </p:stCondLst>
                                  <p:childTnLst>
                                    <p:animMotion origin="layout" path="M 4.32587E-6 1.11111E-6 L 0.04971 1.11111E-6 " pathEditMode="relative" rAng="0" ptsTypes="AA">
                                      <p:cBhvr>
                                        <p:cTn id="114" dur="1000" fill="hold"/>
                                        <p:tgtEl>
                                          <p:spTgt spid="177"/>
                                        </p:tgtEl>
                                        <p:attrNameLst>
                                          <p:attrName>ppt_x</p:attrName>
                                          <p:attrName>ppt_y</p:attrName>
                                        </p:attrNameLst>
                                      </p:cBhvr>
                                      <p:rCtr x="2486" y="0"/>
                                    </p:animMotion>
                                  </p:childTnLst>
                                </p:cTn>
                              </p:par>
                              <p:par>
                                <p:cTn id="115" presetID="42" presetClass="path" presetSubtype="0" repeatCount="indefinite" fill="hold" nodeType="withEffect">
                                  <p:stCondLst>
                                    <p:cond delay="0"/>
                                  </p:stCondLst>
                                  <p:childTnLst>
                                    <p:animMotion origin="layout" path="M 1.05674E-6 1.11111E-6 L 0.04971 1.11111E-6 " pathEditMode="relative" rAng="0" ptsTypes="AA">
                                      <p:cBhvr>
                                        <p:cTn id="116" dur="1000" fill="hold"/>
                                        <p:tgtEl>
                                          <p:spTgt spid="182"/>
                                        </p:tgtEl>
                                        <p:attrNameLst>
                                          <p:attrName>ppt_x</p:attrName>
                                          <p:attrName>ppt_y</p:attrName>
                                        </p:attrNameLst>
                                      </p:cBhvr>
                                      <p:rCtr x="2486" y="0"/>
                                    </p:animMotion>
                                  </p:childTnLst>
                                </p:cTn>
                              </p:par>
                              <p:par>
                                <p:cTn id="117" presetID="42" presetClass="path" presetSubtype="0" repeatCount="indefinite" fill="hold" nodeType="withEffect">
                                  <p:stCondLst>
                                    <p:cond delay="0"/>
                                  </p:stCondLst>
                                  <p:childTnLst>
                                    <p:animMotion origin="layout" path="M -2.35294E-6 1.11111E-6 L 0.04972 1.11111E-6 " pathEditMode="relative" rAng="0" ptsTypes="AA">
                                      <p:cBhvr>
                                        <p:cTn id="118" dur="1000" fill="hold"/>
                                        <p:tgtEl>
                                          <p:spTgt spid="187"/>
                                        </p:tgtEl>
                                        <p:attrNameLst>
                                          <p:attrName>ppt_x</p:attrName>
                                          <p:attrName>ppt_y</p:attrName>
                                        </p:attrNameLst>
                                      </p:cBhvr>
                                      <p:rCtr x="2486" y="0"/>
                                    </p:animMotion>
                                  </p:childTnLst>
                                </p:cTn>
                              </p:par>
                              <p:par>
                                <p:cTn id="119" presetID="42" presetClass="path" presetSubtype="0" repeatCount="indefinite" fill="hold" nodeType="withEffect">
                                  <p:stCondLst>
                                    <p:cond delay="0"/>
                                  </p:stCondLst>
                                  <p:childTnLst>
                                    <p:animMotion origin="layout" path="M 4.23738E-6 1.11111E-6 L 0.04971 1.11111E-6 " pathEditMode="relative" rAng="0" ptsTypes="AA">
                                      <p:cBhvr>
                                        <p:cTn id="120" dur="1000" fill="hold"/>
                                        <p:tgtEl>
                                          <p:spTgt spid="192"/>
                                        </p:tgtEl>
                                        <p:attrNameLst>
                                          <p:attrName>ppt_x</p:attrName>
                                          <p:attrName>ppt_y</p:attrName>
                                        </p:attrNameLst>
                                      </p:cBhvr>
                                      <p:rCtr x="2486" y="0"/>
                                    </p:animMotion>
                                  </p:childTnLst>
                                </p:cTn>
                              </p:par>
                              <p:par>
                                <p:cTn id="121" presetID="42" presetClass="path" presetSubtype="0" repeatCount="indefinite" fill="hold" nodeType="withEffect">
                                  <p:stCondLst>
                                    <p:cond delay="0"/>
                                  </p:stCondLst>
                                  <p:childTnLst>
                                    <p:animMotion origin="layout" path="M 9.68246E-7 1.11111E-6 L 0.04971 1.11111E-6 " pathEditMode="relative" rAng="0" ptsTypes="AA">
                                      <p:cBhvr>
                                        <p:cTn id="122" dur="1000" fill="hold"/>
                                        <p:tgtEl>
                                          <p:spTgt spid="197"/>
                                        </p:tgtEl>
                                        <p:attrNameLst>
                                          <p:attrName>ppt_x</p:attrName>
                                          <p:attrName>ppt_y</p:attrName>
                                        </p:attrNameLst>
                                      </p:cBhvr>
                                      <p:rCtr x="2486" y="0"/>
                                    </p:animMotion>
                                  </p:childTnLst>
                                </p:cTn>
                              </p:par>
                              <p:par>
                                <p:cTn id="123" presetID="42" presetClass="path" presetSubtype="0" repeatCount="indefinite" fill="hold" nodeType="withEffect">
                                  <p:stCondLst>
                                    <p:cond delay="0"/>
                                  </p:stCondLst>
                                  <p:childTnLst>
                                    <p:animMotion origin="layout" path="M -2.44144E-6 1.11111E-6 L 0.04972 1.11111E-6 " pathEditMode="relative" rAng="0" ptsTypes="AA">
                                      <p:cBhvr>
                                        <p:cTn id="124" dur="1000" fill="hold"/>
                                        <p:tgtEl>
                                          <p:spTgt spid="202"/>
                                        </p:tgtEl>
                                        <p:attrNameLst>
                                          <p:attrName>ppt_x</p:attrName>
                                          <p:attrName>ppt_y</p:attrName>
                                        </p:attrNameLst>
                                      </p:cBhvr>
                                      <p:rCtr x="2486" y="0"/>
                                    </p:animMotion>
                                  </p:childTnLst>
                                </p:cTn>
                              </p:par>
                              <p:par>
                                <p:cTn id="125" presetID="42" presetClass="path" presetSubtype="0" repeatCount="indefinite" fill="hold" nodeType="withEffect">
                                  <p:stCondLst>
                                    <p:cond delay="0"/>
                                  </p:stCondLst>
                                  <p:childTnLst>
                                    <p:animMotion origin="layout" path="M 4.14888E-6 1.11111E-6 L 0.04971 1.11111E-6 " pathEditMode="relative" rAng="0" ptsTypes="AA">
                                      <p:cBhvr>
                                        <p:cTn id="126" dur="1000" fill="hold"/>
                                        <p:tgtEl>
                                          <p:spTgt spid="207"/>
                                        </p:tgtEl>
                                        <p:attrNameLst>
                                          <p:attrName>ppt_x</p:attrName>
                                          <p:attrName>ppt_y</p:attrName>
                                        </p:attrNameLst>
                                      </p:cBhvr>
                                      <p:rCtr x="2486" y="0"/>
                                    </p:animMotion>
                                  </p:childTnLst>
                                </p:cTn>
                              </p:par>
                              <p:par>
                                <p:cTn id="127" presetID="42" presetClass="path" presetSubtype="0" repeatCount="indefinite" fill="hold" nodeType="withEffect">
                                  <p:stCondLst>
                                    <p:cond delay="0"/>
                                  </p:stCondLst>
                                  <p:childTnLst>
                                    <p:animMotion origin="layout" path="M 7.39198E-7 1.11111E-6 L 0.04971 1.11111E-6 " pathEditMode="relative" rAng="0" ptsTypes="AA">
                                      <p:cBhvr>
                                        <p:cTn id="128" dur="1000" fill="hold"/>
                                        <p:tgtEl>
                                          <p:spTgt spid="212"/>
                                        </p:tgtEl>
                                        <p:attrNameLst>
                                          <p:attrName>ppt_x</p:attrName>
                                          <p:attrName>ppt_y</p:attrName>
                                        </p:attrNameLst>
                                      </p:cBhvr>
                                      <p:rCtr x="2486" y="0"/>
                                    </p:animMotion>
                                  </p:childTnLst>
                                </p:cTn>
                              </p:par>
                              <p:par>
                                <p:cTn id="129" presetID="42" presetClass="path" presetSubtype="0" repeatCount="indefinite" fill="hold" nodeType="withEffect">
                                  <p:stCondLst>
                                    <p:cond delay="0"/>
                                  </p:stCondLst>
                                  <p:childTnLst>
                                    <p:animMotion origin="layout" path="M -2.52993E-6 1.11111E-6 L 0.04972 1.11111E-6 " pathEditMode="relative" rAng="0" ptsTypes="AA">
                                      <p:cBhvr>
                                        <p:cTn id="130" dur="1000" fill="hold"/>
                                        <p:tgtEl>
                                          <p:spTgt spid="217"/>
                                        </p:tgtEl>
                                        <p:attrNameLst>
                                          <p:attrName>ppt_x</p:attrName>
                                          <p:attrName>ppt_y</p:attrName>
                                        </p:attrNameLst>
                                      </p:cBhvr>
                                      <p:rCtr x="2486" y="0"/>
                                    </p:animMotion>
                                  </p:childTnLst>
                                </p:cTn>
                              </p:par>
                              <p:par>
                                <p:cTn id="131" presetID="42" presetClass="path" presetSubtype="0" repeatCount="indefinite" fill="hold" nodeType="withEffect">
                                  <p:stCondLst>
                                    <p:cond delay="0"/>
                                  </p:stCondLst>
                                  <p:childTnLst>
                                    <p:animMotion origin="layout" path="M 4.06039E-6 1.11111E-6 L 0.04971 1.11111E-6 " pathEditMode="relative" rAng="0" ptsTypes="AA">
                                      <p:cBhvr>
                                        <p:cTn id="132" dur="1000" fill="hold"/>
                                        <p:tgtEl>
                                          <p:spTgt spid="222"/>
                                        </p:tgtEl>
                                        <p:attrNameLst>
                                          <p:attrName>ppt_x</p:attrName>
                                          <p:attrName>ppt_y</p:attrName>
                                        </p:attrNameLst>
                                      </p:cBhvr>
                                      <p:rCtr x="2486" y="0"/>
                                    </p:animMotion>
                                  </p:childTnLst>
                                </p:cTn>
                              </p:par>
                              <p:par>
                                <p:cTn id="133" presetID="42" presetClass="path" presetSubtype="0" repeatCount="indefinite" fill="hold" nodeType="withEffect">
                                  <p:stCondLst>
                                    <p:cond delay="0"/>
                                  </p:stCondLst>
                                  <p:childTnLst>
                                    <p:animMotion origin="layout" path="M -4.48725E-6 0 L 0.04972 0 " pathEditMode="relative" rAng="0" ptsTypes="AA">
                                      <p:cBhvr>
                                        <p:cTn id="134" dur="1000" fill="hold"/>
                                        <p:tgtEl>
                                          <p:spTgt spid="237"/>
                                        </p:tgtEl>
                                        <p:attrNameLst>
                                          <p:attrName>ppt_x</p:attrName>
                                          <p:attrName>ppt_y</p:attrName>
                                        </p:attrNameLst>
                                      </p:cBhvr>
                                      <p:rCtr x="2486" y="0"/>
                                    </p:animMotion>
                                  </p:childTnLst>
                                </p:cTn>
                              </p:par>
                              <p:par>
                                <p:cTn id="135" presetID="42" presetClass="path" presetSubtype="0" repeatCount="indefinite" fill="hold" nodeType="withEffect">
                                  <p:stCondLst>
                                    <p:cond delay="0"/>
                                  </p:stCondLst>
                                  <p:childTnLst>
                                    <p:animMotion origin="layout" path="M 2.10307E-6 0 L 0.04971 0 " pathEditMode="relative" rAng="0" ptsTypes="AA">
                                      <p:cBhvr>
                                        <p:cTn id="136" dur="1000" fill="hold"/>
                                        <p:tgtEl>
                                          <p:spTgt spid="242"/>
                                        </p:tgtEl>
                                        <p:attrNameLst>
                                          <p:attrName>ppt_x</p:attrName>
                                          <p:attrName>ppt_y</p:attrName>
                                        </p:attrNameLst>
                                      </p:cBhvr>
                                      <p:rCtr x="2486" y="0"/>
                                    </p:animMotion>
                                  </p:childTnLst>
                                </p:cTn>
                              </p:par>
                              <p:par>
                                <p:cTn id="137" presetID="42" presetClass="path" presetSubtype="0" repeatCount="indefinite" fill="hold" nodeType="withEffect">
                                  <p:stCondLst>
                                    <p:cond delay="0"/>
                                  </p:stCondLst>
                                  <p:childTnLst>
                                    <p:animMotion origin="layout" path="M -1.30661E-6 0 L 0.04971 0 " pathEditMode="relative" rAng="0" ptsTypes="AA">
                                      <p:cBhvr>
                                        <p:cTn id="138" dur="1000" fill="hold"/>
                                        <p:tgtEl>
                                          <p:spTgt spid="247"/>
                                        </p:tgtEl>
                                        <p:attrNameLst>
                                          <p:attrName>ppt_x</p:attrName>
                                          <p:attrName>ppt_y</p:attrName>
                                        </p:attrNameLst>
                                      </p:cBhvr>
                                      <p:rCtr x="2486" y="0"/>
                                    </p:animMotion>
                                  </p:childTnLst>
                                </p:cTn>
                              </p:par>
                              <p:par>
                                <p:cTn id="139" presetID="42" presetClass="path" presetSubtype="0" repeatCount="indefinite" fill="hold" nodeType="withEffect">
                                  <p:stCondLst>
                                    <p:cond delay="0"/>
                                  </p:stCondLst>
                                  <p:childTnLst>
                                    <p:animMotion origin="layout" path="M -4.71629E-6 0 L 0.04972 0 " pathEditMode="relative" rAng="0" ptsTypes="AA">
                                      <p:cBhvr>
                                        <p:cTn id="140" dur="1000" fill="hold"/>
                                        <p:tgtEl>
                                          <p:spTgt spid="252"/>
                                        </p:tgtEl>
                                        <p:attrNameLst>
                                          <p:attrName>ppt_x</p:attrName>
                                          <p:attrName>ppt_y</p:attrName>
                                        </p:attrNameLst>
                                      </p:cBhvr>
                                      <p:rCtr x="2486" y="0"/>
                                    </p:animMotion>
                                  </p:childTnLst>
                                </p:cTn>
                              </p:par>
                              <p:par>
                                <p:cTn id="141" presetID="42" presetClass="path" presetSubtype="0" repeatCount="indefinite" fill="hold" nodeType="withEffect">
                                  <p:stCondLst>
                                    <p:cond delay="0"/>
                                  </p:stCondLst>
                                  <p:childTnLst>
                                    <p:animMotion origin="layout" path="M 3.6075E-6 -1.48148E-6 L 0.04971 -1.48148E-6 " pathEditMode="relative" rAng="0" ptsTypes="AA">
                                      <p:cBhvr>
                                        <p:cTn id="142" dur="1000" fill="hold"/>
                                        <p:tgtEl>
                                          <p:spTgt spid="297"/>
                                        </p:tgtEl>
                                        <p:attrNameLst>
                                          <p:attrName>ppt_x</p:attrName>
                                          <p:attrName>ppt_y</p:attrName>
                                        </p:attrNameLst>
                                      </p:cBhvr>
                                      <p:rCtr x="2486" y="0"/>
                                    </p:animMotion>
                                  </p:childTnLst>
                                </p:cTn>
                              </p:par>
                              <p:par>
                                <p:cTn id="143" presetID="42" presetClass="path" presetSubtype="0" repeatCount="indefinite" fill="hold" nodeType="withEffect">
                                  <p:stCondLst>
                                    <p:cond delay="0"/>
                                  </p:stCondLst>
                                  <p:childTnLst>
                                    <p:animMotion origin="layout" path="M 1.97814E-7 -1.48148E-6 L 0.04971 -1.48148E-6 " pathEditMode="relative" rAng="0" ptsTypes="AA">
                                      <p:cBhvr>
                                        <p:cTn id="144" dur="1000" fill="hold"/>
                                        <p:tgtEl>
                                          <p:spTgt spid="302"/>
                                        </p:tgtEl>
                                        <p:attrNameLst>
                                          <p:attrName>ppt_x</p:attrName>
                                          <p:attrName>ppt_y</p:attrName>
                                        </p:attrNameLst>
                                      </p:cBhvr>
                                      <p:rCtr x="2486" y="0"/>
                                    </p:animMotion>
                                  </p:childTnLst>
                                </p:cTn>
                              </p:par>
                              <p:par>
                                <p:cTn id="145" presetID="42" presetClass="path" presetSubtype="0" repeatCount="indefinite" fill="hold" nodeType="withEffect">
                                  <p:stCondLst>
                                    <p:cond delay="0"/>
                                  </p:stCondLst>
                                  <p:childTnLst>
                                    <p:animMotion origin="layout" path="M -3.07132E-6 -1.48148E-6 L 0.04972 -1.48148E-6 " pathEditMode="relative" rAng="0" ptsTypes="AA">
                                      <p:cBhvr>
                                        <p:cTn id="146" dur="1000" fill="hold"/>
                                        <p:tgtEl>
                                          <p:spTgt spid="307"/>
                                        </p:tgtEl>
                                        <p:attrNameLst>
                                          <p:attrName>ppt_x</p:attrName>
                                          <p:attrName>ppt_y</p:attrName>
                                        </p:attrNameLst>
                                      </p:cBhvr>
                                      <p:rCtr x="2486" y="0"/>
                                    </p:animMotion>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grpId="0" nodeType="clickEffect">
                                  <p:stCondLst>
                                    <p:cond delay="0"/>
                                  </p:stCondLst>
                                  <p:childTnLst>
                                    <p:set>
                                      <p:cBhvr>
                                        <p:cTn id="150" dur="1" fill="hold">
                                          <p:stCondLst>
                                            <p:cond delay="0"/>
                                          </p:stCondLst>
                                        </p:cTn>
                                        <p:tgtEl>
                                          <p:spTgt spid="448"/>
                                        </p:tgtEl>
                                        <p:attrNameLst>
                                          <p:attrName>style.visibility</p:attrName>
                                        </p:attrNameLst>
                                      </p:cBhvr>
                                      <p:to>
                                        <p:strVal val="visible"/>
                                      </p:to>
                                    </p:set>
                                    <p:animEffect transition="in" filter="fade">
                                      <p:cBhvr>
                                        <p:cTn id="151" dur="500"/>
                                        <p:tgtEl>
                                          <p:spTgt spid="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9" grpId="0"/>
      <p:bldP spid="1880" grpId="0"/>
      <p:bldP spid="446" grpId="0" animBg="1"/>
      <p:bldP spid="4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Ce_Concept_r12-whiteNoIcons.jpg"/>
          <p:cNvPicPr>
            <a:picLocks noChangeAspect="1"/>
          </p:cNvPicPr>
          <p:nvPr/>
        </p:nvPicPr>
        <p:blipFill rotWithShape="1">
          <a:blip r:embed="rId3">
            <a:extLst>
              <a:ext uri="{28A0092B-C50C-407E-A947-70E740481C1C}">
                <a14:useLocalDpi xmlns:a14="http://schemas.microsoft.com/office/drawing/2010/main" xmlns="" val="0"/>
              </a:ext>
            </a:extLst>
          </a:blip>
          <a:srcRect l="9458"/>
          <a:stretch/>
        </p:blipFill>
        <p:spPr>
          <a:xfrm>
            <a:off x="0" y="1541315"/>
            <a:ext cx="9093777" cy="5079799"/>
          </a:xfrm>
          <a:prstGeom prst="rect">
            <a:avLst/>
          </a:prstGeom>
          <a:noFill/>
          <a:ln>
            <a:noFill/>
          </a:ln>
        </p:spPr>
      </p:pic>
      <p:sp>
        <p:nvSpPr>
          <p:cNvPr id="3" name="Title 2"/>
          <p:cNvSpPr>
            <a:spLocks noGrp="1"/>
          </p:cNvSpPr>
          <p:nvPr>
            <p:ph type="title"/>
          </p:nvPr>
        </p:nvSpPr>
        <p:spPr>
          <a:xfrm>
            <a:off x="3641588" y="297994"/>
            <a:ext cx="3897990" cy="383386"/>
          </a:xfrm>
        </p:spPr>
        <p:txBody>
          <a:bodyPr/>
          <a:lstStyle/>
          <a:p>
            <a:pPr algn="l"/>
            <a:r>
              <a:rPr lang="it-IT" sz="2400" b="1" dirty="0">
                <a:solidFill>
                  <a:schemeClr val="tx1"/>
                </a:solidFill>
                <a:latin typeface="ABBvoice"/>
              </a:rPr>
              <a:t>La Trasformazione digitale </a:t>
            </a:r>
            <a:endParaRPr lang="en-US" sz="2400" b="1" dirty="0">
              <a:solidFill>
                <a:schemeClr val="tx1"/>
              </a:solidFill>
              <a:latin typeface="ABBvoice"/>
            </a:endParaRPr>
          </a:p>
        </p:txBody>
      </p:sp>
      <p:grpSp>
        <p:nvGrpSpPr>
          <p:cNvPr id="8" name="Group 7"/>
          <p:cNvGrpSpPr/>
          <p:nvPr/>
        </p:nvGrpSpPr>
        <p:grpSpPr>
          <a:xfrm>
            <a:off x="7295344" y="4740116"/>
            <a:ext cx="4010478" cy="1130951"/>
            <a:chOff x="6074330" y="1248760"/>
            <a:chExt cx="3007856" cy="848214"/>
          </a:xfrm>
        </p:grpSpPr>
        <p:sp>
          <p:nvSpPr>
            <p:cNvPr id="119" name="TextBox 118"/>
            <p:cNvSpPr txBox="1"/>
            <p:nvPr/>
          </p:nvSpPr>
          <p:spPr>
            <a:xfrm>
              <a:off x="6362079" y="1248760"/>
              <a:ext cx="2720107" cy="848214"/>
            </a:xfrm>
            <a:prstGeom prst="rect">
              <a:avLst/>
            </a:prstGeom>
            <a:noFill/>
          </p:spPr>
          <p:txBody>
            <a:bodyPr wrap="square" rtlCol="0">
              <a:spAutoFit/>
            </a:bodyPr>
            <a:lstStyle/>
            <a:p>
              <a:pPr>
                <a:spcAft>
                  <a:spcPts val="100"/>
                </a:spcAft>
              </a:pPr>
              <a:r>
                <a:rPr lang="it-IT" sz="2000" b="1" dirty="0">
                  <a:solidFill>
                    <a:srgbClr val="C00000"/>
                  </a:solidFill>
                  <a:latin typeface="ABBvoice" panose="020D0603020503020204"/>
                </a:rPr>
                <a:t>EVITANO LA PERDITA DI PROPRIETÀ INTELLETTUALE</a:t>
              </a:r>
            </a:p>
            <a:p>
              <a:pPr>
                <a:spcAft>
                  <a:spcPts val="100"/>
                </a:spcAft>
              </a:pPr>
              <a:r>
                <a:rPr lang="it-IT" sz="1333" dirty="0">
                  <a:solidFill>
                    <a:srgbClr val="474747"/>
                  </a:solidFill>
                  <a:latin typeface="ABBvoice" panose="020D0603020503020204"/>
                  <a:cs typeface="Arial Narrow"/>
                </a:rPr>
                <a:t>Modelli di processo di produzione e riduzione della variabilità</a:t>
              </a:r>
              <a:endParaRPr lang="en-US" sz="1333" dirty="0">
                <a:solidFill>
                  <a:srgbClr val="474747"/>
                </a:solidFill>
                <a:latin typeface="ABBvoice" panose="020D0603020503020204"/>
                <a:cs typeface="Arial Narrow"/>
              </a:endParaRPr>
            </a:p>
          </p:txBody>
        </p:sp>
        <p:grpSp>
          <p:nvGrpSpPr>
            <p:cNvPr id="65" name="Group 64"/>
            <p:cNvGrpSpPr/>
            <p:nvPr/>
          </p:nvGrpSpPr>
          <p:grpSpPr>
            <a:xfrm rot="5400000">
              <a:off x="6074352" y="1278338"/>
              <a:ext cx="287538" cy="287582"/>
              <a:chOff x="10747063" y="4499223"/>
              <a:chExt cx="383384" cy="383442"/>
            </a:xfrm>
          </p:grpSpPr>
          <p:sp>
            <p:nvSpPr>
              <p:cNvPr id="66" name="Oval 65"/>
              <p:cNvSpPr/>
              <p:nvPr/>
            </p:nvSpPr>
            <p:spPr bwMode="auto">
              <a:xfrm flipH="1">
                <a:off x="10747063" y="4499223"/>
                <a:ext cx="383384" cy="383442"/>
              </a:xfrm>
              <a:prstGeom prst="ellipse">
                <a:avLst/>
              </a:prstGeom>
              <a:gradFill flip="none" rotWithShape="1">
                <a:gsLst>
                  <a:gs pos="0">
                    <a:srgbClr val="D22939"/>
                  </a:gs>
                  <a:gs pos="88000">
                    <a:srgbClr val="800000"/>
                  </a:gs>
                </a:gsLst>
                <a:path path="circle">
                  <a:fillToRect l="50000" t="50000" r="50000" b="50000"/>
                </a:path>
                <a:tileRect/>
              </a:gradFill>
              <a:ln>
                <a:solidFill>
                  <a:schemeClr val="bg1"/>
                </a:solidFill>
                <a:headEnd/>
                <a:tailEnd/>
              </a:ln>
              <a:effectLst>
                <a:glow rad="38100">
                  <a:schemeClr val="tx1">
                    <a:lumMod val="50000"/>
                    <a:lumOff val="50000"/>
                    <a:alpha val="21000"/>
                  </a:schemeClr>
                </a:glow>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anchor="ctr"/>
              <a:lstStyle/>
              <a:p>
                <a:pPr algn="ctr" defTabSz="456123">
                  <a:defRPr/>
                </a:pPr>
                <a:endParaRPr lang="en-US" sz="1200" dirty="0">
                  <a:solidFill>
                    <a:srgbClr val="000000"/>
                  </a:solidFill>
                  <a:latin typeface="ABBvoice" panose="020D0603020503020204"/>
                </a:endParaRPr>
              </a:p>
            </p:txBody>
          </p:sp>
          <p:sp>
            <p:nvSpPr>
              <p:cNvPr id="67" name="Chevron 66"/>
              <p:cNvSpPr/>
              <p:nvPr/>
            </p:nvSpPr>
            <p:spPr bwMode="auto">
              <a:xfrm rot="16200000">
                <a:off x="10874930" y="4590713"/>
                <a:ext cx="127652" cy="200460"/>
              </a:xfrm>
              <a:prstGeom prst="chevron">
                <a:avLst/>
              </a:prstGeom>
              <a:solidFill>
                <a:schemeClr val="bg1"/>
              </a:solidFill>
              <a:ln>
                <a:headEnd/>
                <a:tailEnd/>
              </a:ln>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rtlCol="0" anchor="ctr">
                <a:prstTxWarp prst="textNoShape">
                  <a:avLst/>
                </a:prstTxWarp>
              </a:bodyPr>
              <a:lstStyle/>
              <a:p>
                <a:pPr algn="ctr" defTabSz="1219088" eaLnBrk="0" fontAlgn="base" hangingPunct="0">
                  <a:spcBef>
                    <a:spcPct val="0"/>
                  </a:spcBef>
                  <a:spcAft>
                    <a:spcPct val="0"/>
                  </a:spcAft>
                </a:pPr>
                <a:endParaRPr lang="en-US" sz="3200">
                  <a:solidFill>
                    <a:schemeClr val="bg2"/>
                  </a:solidFill>
                  <a:latin typeface="ABBvoice" panose="020D0603020503020204"/>
                </a:endParaRPr>
              </a:p>
            </p:txBody>
          </p:sp>
        </p:grpSp>
      </p:grpSp>
      <p:grpSp>
        <p:nvGrpSpPr>
          <p:cNvPr id="7" name="Group 6"/>
          <p:cNvGrpSpPr/>
          <p:nvPr/>
        </p:nvGrpSpPr>
        <p:grpSpPr>
          <a:xfrm>
            <a:off x="6259331" y="2298906"/>
            <a:ext cx="5668892" cy="823174"/>
            <a:chOff x="6074708" y="2128426"/>
            <a:chExt cx="4251669" cy="617380"/>
          </a:xfrm>
        </p:grpSpPr>
        <p:sp>
          <p:nvSpPr>
            <p:cNvPr id="122" name="TextBox 121"/>
            <p:cNvSpPr txBox="1"/>
            <p:nvPr/>
          </p:nvSpPr>
          <p:spPr>
            <a:xfrm>
              <a:off x="6362290" y="2128426"/>
              <a:ext cx="3964087" cy="617380"/>
            </a:xfrm>
            <a:prstGeom prst="rect">
              <a:avLst/>
            </a:prstGeom>
            <a:noFill/>
          </p:spPr>
          <p:txBody>
            <a:bodyPr wrap="square" rtlCol="0">
              <a:spAutoFit/>
            </a:bodyPr>
            <a:lstStyle/>
            <a:p>
              <a:pPr>
                <a:spcAft>
                  <a:spcPts val="100"/>
                </a:spcAft>
              </a:pPr>
              <a:r>
                <a:rPr lang="en-US" sz="2000" b="1" dirty="0">
                  <a:solidFill>
                    <a:srgbClr val="C00000"/>
                  </a:solidFill>
                  <a:latin typeface="ABBvoice" panose="020D0603020503020204"/>
                </a:rPr>
                <a:t>SODDISFANO I REQUISITI NORMATIVI</a:t>
              </a:r>
            </a:p>
            <a:p>
              <a:pPr>
                <a:spcAft>
                  <a:spcPts val="100"/>
                </a:spcAft>
              </a:pPr>
              <a:r>
                <a:rPr lang="it-IT" sz="1333" dirty="0">
                  <a:solidFill>
                    <a:srgbClr val="474747"/>
                  </a:solidFill>
                  <a:latin typeface="ABBvoice" panose="020D0603020503020204"/>
                  <a:cs typeface="Arial Narrow"/>
                </a:rPr>
                <a:t>I requisiti di conformità hanno molte forme ... Per esempio la Serializzazione proteggere la produzione dei farmaci dalla contraffazione</a:t>
              </a:r>
              <a:endParaRPr lang="en-US" sz="2000" dirty="0">
                <a:solidFill>
                  <a:schemeClr val="accent1"/>
                </a:solidFill>
                <a:latin typeface="ABBvoice" panose="020D0603020503020204"/>
              </a:endParaRPr>
            </a:p>
          </p:txBody>
        </p:sp>
        <p:grpSp>
          <p:nvGrpSpPr>
            <p:cNvPr id="69" name="Group 68"/>
            <p:cNvGrpSpPr/>
            <p:nvPr/>
          </p:nvGrpSpPr>
          <p:grpSpPr>
            <a:xfrm rot="5400000">
              <a:off x="6074730" y="2163053"/>
              <a:ext cx="287538" cy="287582"/>
              <a:chOff x="10747063" y="4499223"/>
              <a:chExt cx="383384" cy="383442"/>
            </a:xfrm>
          </p:grpSpPr>
          <p:sp>
            <p:nvSpPr>
              <p:cNvPr id="70" name="Oval 69"/>
              <p:cNvSpPr/>
              <p:nvPr/>
            </p:nvSpPr>
            <p:spPr bwMode="auto">
              <a:xfrm flipH="1">
                <a:off x="10747063" y="4499223"/>
                <a:ext cx="383384" cy="383442"/>
              </a:xfrm>
              <a:prstGeom prst="ellipse">
                <a:avLst/>
              </a:prstGeom>
              <a:gradFill flip="none" rotWithShape="1">
                <a:gsLst>
                  <a:gs pos="0">
                    <a:srgbClr val="D22939"/>
                  </a:gs>
                  <a:gs pos="88000">
                    <a:srgbClr val="800000"/>
                  </a:gs>
                </a:gsLst>
                <a:path path="circle">
                  <a:fillToRect l="50000" t="50000" r="50000" b="50000"/>
                </a:path>
                <a:tileRect/>
              </a:gradFill>
              <a:ln>
                <a:solidFill>
                  <a:schemeClr val="bg1"/>
                </a:solidFill>
                <a:headEnd/>
                <a:tailEnd/>
              </a:ln>
              <a:effectLst>
                <a:glow rad="38100">
                  <a:schemeClr val="tx1">
                    <a:lumMod val="50000"/>
                    <a:lumOff val="50000"/>
                    <a:alpha val="21000"/>
                  </a:schemeClr>
                </a:glow>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anchor="ctr"/>
              <a:lstStyle/>
              <a:p>
                <a:pPr algn="ctr" defTabSz="456123">
                  <a:defRPr/>
                </a:pPr>
                <a:endParaRPr lang="en-US" sz="1200" dirty="0">
                  <a:solidFill>
                    <a:srgbClr val="000000"/>
                  </a:solidFill>
                  <a:latin typeface="ABBvoice" panose="020D0603020503020204"/>
                </a:endParaRPr>
              </a:p>
            </p:txBody>
          </p:sp>
          <p:sp>
            <p:nvSpPr>
              <p:cNvPr id="71" name="Chevron 70"/>
              <p:cNvSpPr/>
              <p:nvPr/>
            </p:nvSpPr>
            <p:spPr bwMode="auto">
              <a:xfrm rot="16200000">
                <a:off x="10874930" y="4590713"/>
                <a:ext cx="127652" cy="200460"/>
              </a:xfrm>
              <a:prstGeom prst="chevron">
                <a:avLst/>
              </a:prstGeom>
              <a:solidFill>
                <a:schemeClr val="bg1"/>
              </a:solidFill>
              <a:ln>
                <a:headEnd/>
                <a:tailEnd/>
              </a:ln>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rtlCol="0" anchor="ctr">
                <a:prstTxWarp prst="textNoShape">
                  <a:avLst/>
                </a:prstTxWarp>
              </a:bodyPr>
              <a:lstStyle/>
              <a:p>
                <a:pPr algn="ctr" defTabSz="1219088" eaLnBrk="0" fontAlgn="base" hangingPunct="0">
                  <a:spcBef>
                    <a:spcPct val="0"/>
                  </a:spcBef>
                  <a:spcAft>
                    <a:spcPct val="0"/>
                  </a:spcAft>
                </a:pPr>
                <a:endParaRPr lang="en-US" sz="3200">
                  <a:solidFill>
                    <a:schemeClr val="bg2"/>
                  </a:solidFill>
                  <a:latin typeface="ABBvoice" panose="020D0603020503020204"/>
                </a:endParaRPr>
              </a:p>
            </p:txBody>
          </p:sp>
        </p:grpSp>
      </p:grpSp>
      <p:grpSp>
        <p:nvGrpSpPr>
          <p:cNvPr id="9" name="Group 8"/>
          <p:cNvGrpSpPr/>
          <p:nvPr/>
        </p:nvGrpSpPr>
        <p:grpSpPr>
          <a:xfrm>
            <a:off x="5811737" y="1365081"/>
            <a:ext cx="4064367" cy="810350"/>
            <a:chOff x="6084269" y="485953"/>
            <a:chExt cx="3048275" cy="607763"/>
          </a:xfrm>
        </p:grpSpPr>
        <p:sp>
          <p:nvSpPr>
            <p:cNvPr id="77" name="TextBox 76"/>
            <p:cNvSpPr txBox="1"/>
            <p:nvPr/>
          </p:nvSpPr>
          <p:spPr>
            <a:xfrm>
              <a:off x="6362080" y="485953"/>
              <a:ext cx="2770464" cy="607763"/>
            </a:xfrm>
            <a:prstGeom prst="rect">
              <a:avLst/>
            </a:prstGeom>
            <a:noFill/>
          </p:spPr>
          <p:txBody>
            <a:bodyPr wrap="square" rtlCol="0">
              <a:spAutoFit/>
            </a:bodyPr>
            <a:lstStyle/>
            <a:p>
              <a:pPr>
                <a:spcAft>
                  <a:spcPts val="100"/>
                </a:spcAft>
              </a:pPr>
              <a:r>
                <a:rPr lang="en-US" sz="2000" b="1" dirty="0">
                  <a:solidFill>
                    <a:srgbClr val="C00000"/>
                  </a:solidFill>
                  <a:latin typeface="ABBvoice" panose="020D0603020503020204"/>
                </a:rPr>
                <a:t>CONNETTONO  L’IMPRESA</a:t>
              </a:r>
              <a:r>
                <a:rPr lang="en-US" sz="2000" b="1" dirty="0">
                  <a:solidFill>
                    <a:schemeClr val="accent1"/>
                  </a:solidFill>
                  <a:latin typeface="ABBvoice" panose="020D0603020503020204"/>
                </a:rPr>
                <a:t/>
              </a:r>
              <a:br>
                <a:rPr lang="en-US" sz="2000" b="1" dirty="0">
                  <a:solidFill>
                    <a:schemeClr val="accent1"/>
                  </a:solidFill>
                  <a:latin typeface="ABBvoice" panose="020D0603020503020204"/>
                </a:rPr>
              </a:br>
              <a:r>
                <a:rPr lang="it-IT" sz="1333" dirty="0">
                  <a:latin typeface="ABBvoice" panose="020D0603020503020204"/>
                  <a:cs typeface="Arial Narrow"/>
                </a:rPr>
                <a:t>Chiudendo il ciclo delle informazioni dalla produzione alla gestione dei dati</a:t>
              </a:r>
              <a:endParaRPr lang="en-US" sz="1333" dirty="0">
                <a:latin typeface="ABBvoice" panose="020D0603020503020204"/>
                <a:cs typeface="Arial Narrow"/>
              </a:endParaRPr>
            </a:p>
          </p:txBody>
        </p:sp>
        <p:grpSp>
          <p:nvGrpSpPr>
            <p:cNvPr id="78" name="Group 77"/>
            <p:cNvGrpSpPr/>
            <p:nvPr/>
          </p:nvGrpSpPr>
          <p:grpSpPr>
            <a:xfrm rot="5400000">
              <a:off x="6084291" y="515530"/>
              <a:ext cx="287538" cy="287582"/>
              <a:chOff x="10747063" y="4485971"/>
              <a:chExt cx="383384" cy="383442"/>
            </a:xfrm>
          </p:grpSpPr>
          <p:sp>
            <p:nvSpPr>
              <p:cNvPr id="79" name="Oval 78"/>
              <p:cNvSpPr/>
              <p:nvPr/>
            </p:nvSpPr>
            <p:spPr bwMode="auto">
              <a:xfrm flipH="1">
                <a:off x="10747063" y="4485971"/>
                <a:ext cx="383384" cy="383442"/>
              </a:xfrm>
              <a:prstGeom prst="ellipse">
                <a:avLst/>
              </a:prstGeom>
              <a:gradFill flip="none" rotWithShape="1">
                <a:gsLst>
                  <a:gs pos="0">
                    <a:srgbClr val="D22939"/>
                  </a:gs>
                  <a:gs pos="88000">
                    <a:srgbClr val="800000"/>
                  </a:gs>
                </a:gsLst>
                <a:path path="circle">
                  <a:fillToRect l="50000" t="50000" r="50000" b="50000"/>
                </a:path>
                <a:tileRect/>
              </a:gradFill>
              <a:ln>
                <a:solidFill>
                  <a:schemeClr val="bg1"/>
                </a:solidFill>
                <a:headEnd/>
                <a:tailEnd/>
              </a:ln>
              <a:effectLst>
                <a:glow rad="38100">
                  <a:schemeClr val="tx1">
                    <a:lumMod val="50000"/>
                    <a:lumOff val="50000"/>
                    <a:alpha val="21000"/>
                  </a:schemeClr>
                </a:glow>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anchor="ctr"/>
              <a:lstStyle/>
              <a:p>
                <a:pPr algn="ctr" defTabSz="456123">
                  <a:defRPr/>
                </a:pPr>
                <a:endParaRPr lang="en-US" sz="1200" dirty="0">
                  <a:solidFill>
                    <a:srgbClr val="000000"/>
                  </a:solidFill>
                  <a:latin typeface="ABBvoice" panose="020D0603020503020204"/>
                </a:endParaRPr>
              </a:p>
            </p:txBody>
          </p:sp>
          <p:sp>
            <p:nvSpPr>
              <p:cNvPr id="80" name="Chevron 79"/>
              <p:cNvSpPr/>
              <p:nvPr/>
            </p:nvSpPr>
            <p:spPr bwMode="auto">
              <a:xfrm rot="16200000">
                <a:off x="10874930" y="4590713"/>
                <a:ext cx="127652" cy="200460"/>
              </a:xfrm>
              <a:prstGeom prst="chevron">
                <a:avLst/>
              </a:prstGeom>
              <a:solidFill>
                <a:schemeClr val="bg1"/>
              </a:solidFill>
              <a:ln>
                <a:headEnd/>
                <a:tailEnd/>
              </a:ln>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rtlCol="0" anchor="ctr">
                <a:prstTxWarp prst="textNoShape">
                  <a:avLst/>
                </a:prstTxWarp>
              </a:bodyPr>
              <a:lstStyle/>
              <a:p>
                <a:pPr algn="ctr" defTabSz="1219088" eaLnBrk="0" fontAlgn="base" hangingPunct="0">
                  <a:spcBef>
                    <a:spcPct val="0"/>
                  </a:spcBef>
                  <a:spcAft>
                    <a:spcPct val="0"/>
                  </a:spcAft>
                </a:pPr>
                <a:endParaRPr lang="en-US" sz="3200">
                  <a:solidFill>
                    <a:schemeClr val="bg2"/>
                  </a:solidFill>
                  <a:latin typeface="ABBvoice" panose="020D0603020503020204"/>
                </a:endParaRPr>
              </a:p>
            </p:txBody>
          </p:sp>
        </p:grpSp>
      </p:grpSp>
      <p:grpSp>
        <p:nvGrpSpPr>
          <p:cNvPr id="4" name="Group 3"/>
          <p:cNvGrpSpPr/>
          <p:nvPr/>
        </p:nvGrpSpPr>
        <p:grpSpPr>
          <a:xfrm>
            <a:off x="6729295" y="3255887"/>
            <a:ext cx="5026795" cy="1528367"/>
            <a:chOff x="6074708" y="2755388"/>
            <a:chExt cx="3210567" cy="1146276"/>
          </a:xfrm>
        </p:grpSpPr>
        <p:grpSp>
          <p:nvGrpSpPr>
            <p:cNvPr id="74" name="Group 73"/>
            <p:cNvGrpSpPr/>
            <p:nvPr/>
          </p:nvGrpSpPr>
          <p:grpSpPr>
            <a:xfrm rot="5400000">
              <a:off x="6074730" y="2795531"/>
              <a:ext cx="287538" cy="287582"/>
              <a:chOff x="10747063" y="4499223"/>
              <a:chExt cx="383384" cy="383442"/>
            </a:xfrm>
          </p:grpSpPr>
          <p:sp>
            <p:nvSpPr>
              <p:cNvPr id="75" name="Oval 74"/>
              <p:cNvSpPr/>
              <p:nvPr/>
            </p:nvSpPr>
            <p:spPr bwMode="auto">
              <a:xfrm flipH="1">
                <a:off x="10747063" y="4499223"/>
                <a:ext cx="383384" cy="383442"/>
              </a:xfrm>
              <a:prstGeom prst="ellipse">
                <a:avLst/>
              </a:prstGeom>
              <a:gradFill flip="none" rotWithShape="1">
                <a:gsLst>
                  <a:gs pos="0">
                    <a:srgbClr val="D22939"/>
                  </a:gs>
                  <a:gs pos="88000">
                    <a:srgbClr val="800000"/>
                  </a:gs>
                </a:gsLst>
                <a:path path="circle">
                  <a:fillToRect l="50000" t="50000" r="50000" b="50000"/>
                </a:path>
                <a:tileRect/>
              </a:gradFill>
              <a:ln>
                <a:solidFill>
                  <a:schemeClr val="bg1"/>
                </a:solidFill>
                <a:headEnd/>
                <a:tailEnd/>
              </a:ln>
              <a:effectLst>
                <a:glow rad="38100">
                  <a:schemeClr val="tx1">
                    <a:lumMod val="50000"/>
                    <a:lumOff val="50000"/>
                    <a:alpha val="21000"/>
                  </a:schemeClr>
                </a:glow>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anchor="ctr"/>
              <a:lstStyle/>
              <a:p>
                <a:pPr algn="ctr" defTabSz="456123">
                  <a:defRPr/>
                </a:pPr>
                <a:endParaRPr lang="en-US" sz="1200" dirty="0">
                  <a:solidFill>
                    <a:srgbClr val="000000"/>
                  </a:solidFill>
                  <a:latin typeface="ABBvoice" panose="020D0603020503020204"/>
                </a:endParaRPr>
              </a:p>
            </p:txBody>
          </p:sp>
          <p:sp>
            <p:nvSpPr>
              <p:cNvPr id="76" name="Chevron 75"/>
              <p:cNvSpPr/>
              <p:nvPr/>
            </p:nvSpPr>
            <p:spPr bwMode="auto">
              <a:xfrm rot="16200000">
                <a:off x="10874930" y="4590713"/>
                <a:ext cx="127652" cy="200460"/>
              </a:xfrm>
              <a:prstGeom prst="chevron">
                <a:avLst/>
              </a:prstGeom>
              <a:solidFill>
                <a:schemeClr val="bg1"/>
              </a:solidFill>
              <a:ln>
                <a:headEnd/>
                <a:tailEnd/>
              </a:ln>
              <a:effectLst/>
              <a:scene3d>
                <a:camera prst="orthographicFront"/>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121915" tIns="60957" rIns="121915" bIns="60957" rtlCol="0" anchor="ctr">
                <a:prstTxWarp prst="textNoShape">
                  <a:avLst/>
                </a:prstTxWarp>
              </a:bodyPr>
              <a:lstStyle/>
              <a:p>
                <a:pPr algn="ctr" defTabSz="1219088" eaLnBrk="0" fontAlgn="base" hangingPunct="0">
                  <a:spcBef>
                    <a:spcPct val="0"/>
                  </a:spcBef>
                  <a:spcAft>
                    <a:spcPct val="0"/>
                  </a:spcAft>
                </a:pPr>
                <a:endParaRPr lang="en-US" sz="3200">
                  <a:solidFill>
                    <a:schemeClr val="bg2"/>
                  </a:solidFill>
                  <a:latin typeface="ABBvoice" panose="020D0603020503020204"/>
                </a:endParaRPr>
              </a:p>
            </p:txBody>
          </p:sp>
        </p:grpSp>
        <p:sp>
          <p:nvSpPr>
            <p:cNvPr id="93" name="TextBox 92"/>
            <p:cNvSpPr txBox="1"/>
            <p:nvPr/>
          </p:nvSpPr>
          <p:spPr>
            <a:xfrm>
              <a:off x="6362290" y="2755388"/>
              <a:ext cx="2922985" cy="1146276"/>
            </a:xfrm>
            <a:prstGeom prst="rect">
              <a:avLst/>
            </a:prstGeom>
            <a:noFill/>
          </p:spPr>
          <p:txBody>
            <a:bodyPr wrap="square" rtlCol="0">
              <a:spAutoFit/>
            </a:bodyPr>
            <a:lstStyle/>
            <a:p>
              <a:pPr>
                <a:spcAft>
                  <a:spcPts val="100"/>
                </a:spcAft>
              </a:pPr>
              <a:r>
                <a:rPr lang="en-US" sz="2000" b="1" dirty="0">
                  <a:solidFill>
                    <a:srgbClr val="C00000"/>
                  </a:solidFill>
                  <a:latin typeface="ABBvoice" panose="020D0603020503020204"/>
                </a:rPr>
                <a:t>AIUTANO IL MIGLIORAMENTO CONTINUO</a:t>
              </a:r>
              <a:br>
                <a:rPr lang="en-US" sz="2000" b="1" dirty="0">
                  <a:solidFill>
                    <a:srgbClr val="C00000"/>
                  </a:solidFill>
                  <a:latin typeface="ABBvoice" panose="020D0603020503020204"/>
                </a:rPr>
              </a:br>
              <a:r>
                <a:rPr lang="it-IT" sz="1333" dirty="0">
                  <a:solidFill>
                    <a:srgbClr val="474747"/>
                  </a:solidFill>
                  <a:latin typeface="ABBvoice" panose="020D0603020503020204"/>
                </a:rPr>
                <a:t>Gli impinati di produzione</a:t>
              </a:r>
              <a:r>
                <a:rPr lang="it-IT" sz="1333" dirty="0">
                  <a:solidFill>
                    <a:srgbClr val="474747"/>
                  </a:solidFill>
                  <a:latin typeface="ABBvoice" panose="020D0603020503020204"/>
                  <a:cs typeface="Arial Narrow"/>
                </a:rPr>
                <a:t> richiedono nuovi modi per garantire la qualità per ridurre gli errori umani. Il monitoraggio digitale garantisce un’acquisizione dei dati  più accurata</a:t>
              </a:r>
              <a:endParaRPr lang="en-US" sz="1333" dirty="0">
                <a:solidFill>
                  <a:srgbClr val="474747"/>
                </a:solidFill>
                <a:latin typeface="ABBvoice" panose="020D0603020503020204"/>
                <a:cs typeface="Arial Narrow"/>
              </a:endParaRPr>
            </a:p>
          </p:txBody>
        </p:sp>
      </p:grpSp>
      <p:sp>
        <p:nvSpPr>
          <p:cNvPr id="2" name="Rettangolo 1">
            <a:extLst>
              <a:ext uri="{FF2B5EF4-FFF2-40B4-BE49-F238E27FC236}">
                <a16:creationId xmlns:a16="http://schemas.microsoft.com/office/drawing/2014/main" xmlns="" id="{20A0A011-26AB-435F-A867-3E79F8100E20}"/>
              </a:ext>
            </a:extLst>
          </p:cNvPr>
          <p:cNvSpPr/>
          <p:nvPr/>
        </p:nvSpPr>
        <p:spPr>
          <a:xfrm>
            <a:off x="3641588" y="709610"/>
            <a:ext cx="3897990" cy="369332"/>
          </a:xfrm>
          <a:prstGeom prst="rect">
            <a:avLst/>
          </a:prstGeom>
        </p:spPr>
        <p:txBody>
          <a:bodyPr wrap="none">
            <a:spAutoFit/>
          </a:bodyPr>
          <a:lstStyle/>
          <a:p>
            <a:r>
              <a:rPr lang="it-IT" dirty="0">
                <a:latin typeface="ABBvoice"/>
              </a:rPr>
              <a:t>i vantaggi operativi delle soluzioni MES</a:t>
            </a:r>
            <a:endParaRPr lang="it-IT" dirty="0"/>
          </a:p>
        </p:txBody>
      </p:sp>
    </p:spTree>
    <p:extLst>
      <p:ext uri="{BB962C8B-B14F-4D97-AF65-F5344CB8AC3E}">
        <p14:creationId xmlns:p14="http://schemas.microsoft.com/office/powerpoint/2010/main" xmlns="" val="20855563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kt 27" hidden="1"/>
          <p:cNvGraphicFramePr>
            <a:graphicFrameLocks noChangeAspect="1"/>
          </p:cNvGraphicFramePr>
          <p:nvPr/>
        </p:nvGraphicFramePr>
        <p:xfrm>
          <a:off x="1525588" y="860425"/>
          <a:ext cx="0" cy="0"/>
        </p:xfrm>
        <a:graphic>
          <a:graphicData uri="http://schemas.openxmlformats.org/presentationml/2006/ole">
            <p:oleObj spid="_x0000_s2091" name="think-cell Folie" r:id="rId4" imgW="216" imgH="216" progId="">
              <p:embed/>
            </p:oleObj>
          </a:graphicData>
        </a:graphic>
      </p:graphicFrame>
      <p:sp>
        <p:nvSpPr>
          <p:cNvPr id="15" name="Textfeld 11"/>
          <p:cNvSpPr txBox="1"/>
          <p:nvPr/>
        </p:nvSpPr>
        <p:spPr bwMode="gray">
          <a:xfrm>
            <a:off x="3579814" y="2106613"/>
            <a:ext cx="746125" cy="322262"/>
          </a:xfrm>
          <a:prstGeom prst="rect">
            <a:avLst/>
          </a:prstGeom>
          <a:noFill/>
        </p:spPr>
        <p:txBody>
          <a:bodyPr wrap="none" lIns="0" tIns="0" rIns="0" bIns="0" anchor="ctr">
            <a:spAutoFit/>
          </a:bodyPr>
          <a:lstStyle/>
          <a:p>
            <a:pPr algn="r" fontAlgn="base">
              <a:spcBef>
                <a:spcPct val="0"/>
              </a:spcBef>
              <a:spcAft>
                <a:spcPct val="0"/>
              </a:spcAft>
              <a:buClr>
                <a:srgbClr val="3C464B"/>
              </a:buClr>
              <a:defRPr/>
            </a:pPr>
            <a:r>
              <a:rPr lang="en-US" sz="1049" b="1" dirty="0">
                <a:solidFill>
                  <a:prstClr val="black"/>
                </a:solidFill>
                <a:latin typeface="Arial" panose="020B0604020202020204" pitchFamily="34" charset="0"/>
                <a:ea typeface="Arial Unicode MS"/>
              </a:rPr>
              <a:t>Value chain</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integration</a:t>
            </a:r>
          </a:p>
        </p:txBody>
      </p:sp>
      <p:sp>
        <p:nvSpPr>
          <p:cNvPr id="16" name="Textfeld 17"/>
          <p:cNvSpPr txBox="1"/>
          <p:nvPr/>
        </p:nvSpPr>
        <p:spPr bwMode="gray">
          <a:xfrm>
            <a:off x="2674188" y="3458840"/>
            <a:ext cx="1021511" cy="322909"/>
          </a:xfrm>
          <a:prstGeom prst="rect">
            <a:avLst/>
          </a:prstGeom>
          <a:noFill/>
        </p:spPr>
        <p:txBody>
          <a:bodyPr wrap="square" lIns="0" tIns="0" rIns="0" bIns="0" anchor="ctr">
            <a:spAutoFit/>
          </a:bodyPr>
          <a:lstStyle/>
          <a:p>
            <a:pPr algn="r" fontAlgn="base">
              <a:spcBef>
                <a:spcPct val="0"/>
              </a:spcBef>
              <a:spcAft>
                <a:spcPct val="0"/>
              </a:spcAft>
              <a:buClr>
                <a:srgbClr val="3C464B"/>
              </a:buClr>
              <a:defRPr/>
            </a:pPr>
            <a:r>
              <a:rPr lang="en-US" sz="1049" b="1">
                <a:solidFill>
                  <a:prstClr val="black"/>
                </a:solidFill>
                <a:latin typeface="Arial" panose="020B0604020202020204" pitchFamily="34" charset="0"/>
                <a:ea typeface="Arial Unicode MS"/>
              </a:rPr>
              <a:t>IOT, Cloud, </a:t>
            </a:r>
            <a:br>
              <a:rPr lang="en-US" sz="1049" b="1">
                <a:solidFill>
                  <a:prstClr val="black"/>
                </a:solidFill>
                <a:latin typeface="Arial" panose="020B0604020202020204" pitchFamily="34" charset="0"/>
                <a:ea typeface="Arial Unicode MS"/>
              </a:rPr>
            </a:br>
            <a:r>
              <a:rPr lang="en-US" sz="1049" b="1">
                <a:solidFill>
                  <a:prstClr val="black"/>
                </a:solidFill>
                <a:latin typeface="Arial" panose="020B0604020202020204" pitchFamily="34" charset="0"/>
                <a:ea typeface="Arial Unicode MS"/>
              </a:rPr>
              <a:t>Big-Data &amp; </a:t>
            </a:r>
            <a:r>
              <a:rPr lang="en-US" sz="1049" b="1" dirty="0">
                <a:solidFill>
                  <a:prstClr val="black"/>
                </a:solidFill>
                <a:latin typeface="Arial" panose="020B0604020202020204" pitchFamily="34" charset="0"/>
                <a:ea typeface="Arial Unicode MS"/>
              </a:rPr>
              <a:t>AI </a:t>
            </a:r>
          </a:p>
        </p:txBody>
      </p:sp>
      <p:sp>
        <p:nvSpPr>
          <p:cNvPr id="18" name="Textfeld 18"/>
          <p:cNvSpPr txBox="1"/>
          <p:nvPr/>
        </p:nvSpPr>
        <p:spPr bwMode="gray">
          <a:xfrm>
            <a:off x="3209925" y="4535488"/>
            <a:ext cx="1174750" cy="646112"/>
          </a:xfrm>
          <a:prstGeom prst="rect">
            <a:avLst/>
          </a:prstGeom>
          <a:noFill/>
        </p:spPr>
        <p:txBody>
          <a:bodyPr wrap="none" lIns="0" tIns="0" rIns="0" bIns="0" anchor="ctr">
            <a:spAutoFit/>
          </a:bodyPr>
          <a:lstStyle/>
          <a:p>
            <a:pPr algn="r" fontAlgn="base">
              <a:spcBef>
                <a:spcPct val="0"/>
              </a:spcBef>
              <a:spcAft>
                <a:spcPct val="0"/>
              </a:spcAft>
              <a:buClr>
                <a:srgbClr val="3C464B"/>
              </a:buClr>
              <a:defRPr/>
            </a:pPr>
            <a:r>
              <a:rPr lang="en-US" sz="1049" b="1" dirty="0">
                <a:solidFill>
                  <a:prstClr val="black"/>
                </a:solidFill>
                <a:latin typeface="Arial" panose="020B0604020202020204" pitchFamily="34" charset="0"/>
                <a:ea typeface="Arial Unicode MS"/>
              </a:rPr>
              <a:t>Augmented reality</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for immersive</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manufacturing</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operations</a:t>
            </a:r>
          </a:p>
        </p:txBody>
      </p:sp>
      <p:sp>
        <p:nvSpPr>
          <p:cNvPr id="19" name="Textfeld 19"/>
          <p:cNvSpPr txBox="1"/>
          <p:nvPr/>
        </p:nvSpPr>
        <p:spPr bwMode="gray">
          <a:xfrm>
            <a:off x="7631113" y="2047875"/>
            <a:ext cx="830262" cy="484188"/>
          </a:xfrm>
          <a:prstGeom prst="rect">
            <a:avLst/>
          </a:prstGeom>
          <a:noFill/>
        </p:spPr>
        <p:txBody>
          <a:bodyPr wrap="none" lIns="0" tIns="0" rIns="0" bIns="0" anchor="ctr">
            <a:spAutoFit/>
          </a:bodyPr>
          <a:lstStyle/>
          <a:p>
            <a:pPr fontAlgn="base">
              <a:spcBef>
                <a:spcPct val="0"/>
              </a:spcBef>
              <a:spcAft>
                <a:spcPct val="0"/>
              </a:spcAft>
              <a:buClr>
                <a:srgbClr val="3C464B"/>
              </a:buClr>
              <a:defRPr/>
            </a:pPr>
            <a:r>
              <a:rPr lang="en-US" sz="1049" b="1" dirty="0">
                <a:solidFill>
                  <a:prstClr val="black"/>
                </a:solidFill>
                <a:latin typeface="Arial" panose="020B0604020202020204" pitchFamily="34" charset="0"/>
                <a:ea typeface="Arial Unicode MS"/>
              </a:rPr>
              <a:t>Smart and</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collaborative</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robots</a:t>
            </a:r>
          </a:p>
        </p:txBody>
      </p:sp>
      <p:sp>
        <p:nvSpPr>
          <p:cNvPr id="21" name="Textfeld 20"/>
          <p:cNvSpPr txBox="1"/>
          <p:nvPr/>
        </p:nvSpPr>
        <p:spPr bwMode="gray">
          <a:xfrm>
            <a:off x="8367714" y="3457575"/>
            <a:ext cx="935037" cy="323850"/>
          </a:xfrm>
          <a:prstGeom prst="rect">
            <a:avLst/>
          </a:prstGeom>
          <a:noFill/>
        </p:spPr>
        <p:txBody>
          <a:bodyPr wrap="none" lIns="0" tIns="0" rIns="0" bIns="0" anchor="ctr">
            <a:spAutoFit/>
          </a:bodyPr>
          <a:lstStyle/>
          <a:p>
            <a:pPr fontAlgn="base">
              <a:spcBef>
                <a:spcPct val="0"/>
              </a:spcBef>
              <a:spcAft>
                <a:spcPct val="0"/>
              </a:spcAft>
              <a:buClr>
                <a:srgbClr val="3C464B"/>
              </a:buClr>
              <a:defRPr/>
            </a:pPr>
            <a:r>
              <a:rPr lang="en-US" sz="1049" b="1" dirty="0">
                <a:solidFill>
                  <a:prstClr val="black"/>
                </a:solidFill>
                <a:latin typeface="Arial" panose="020B0604020202020204" pitchFamily="34" charset="0"/>
                <a:ea typeface="Arial Unicode MS"/>
              </a:rPr>
              <a:t>Additive</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manufacturing</a:t>
            </a:r>
          </a:p>
        </p:txBody>
      </p:sp>
      <p:sp>
        <p:nvSpPr>
          <p:cNvPr id="22" name="Textfeld 21"/>
          <p:cNvSpPr txBox="1"/>
          <p:nvPr/>
        </p:nvSpPr>
        <p:spPr bwMode="gray">
          <a:xfrm>
            <a:off x="7686676" y="4594225"/>
            <a:ext cx="917575" cy="484188"/>
          </a:xfrm>
          <a:prstGeom prst="rect">
            <a:avLst/>
          </a:prstGeom>
          <a:noFill/>
        </p:spPr>
        <p:txBody>
          <a:bodyPr wrap="none" lIns="0" tIns="0" rIns="0" bIns="0" anchor="ctr">
            <a:spAutoFit/>
          </a:bodyPr>
          <a:lstStyle/>
          <a:p>
            <a:pPr fontAlgn="base">
              <a:spcBef>
                <a:spcPct val="0"/>
              </a:spcBef>
              <a:spcAft>
                <a:spcPct val="0"/>
              </a:spcAft>
              <a:buClr>
                <a:srgbClr val="3C464B"/>
              </a:buClr>
              <a:defRPr/>
            </a:pPr>
            <a:r>
              <a:rPr lang="en-US" sz="1049" b="1" dirty="0">
                <a:solidFill>
                  <a:prstClr val="black"/>
                </a:solidFill>
                <a:latin typeface="Arial" panose="020B0604020202020204" pitchFamily="34" charset="0"/>
                <a:ea typeface="Arial Unicode MS"/>
              </a:rPr>
              <a:t>Virtual reality</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for production</a:t>
            </a:r>
            <a:br>
              <a:rPr lang="en-US" sz="1049" b="1" dirty="0">
                <a:solidFill>
                  <a:prstClr val="black"/>
                </a:solidFill>
                <a:latin typeface="Arial" panose="020B0604020202020204" pitchFamily="34" charset="0"/>
                <a:ea typeface="Arial Unicode MS"/>
              </a:rPr>
            </a:br>
            <a:r>
              <a:rPr lang="en-US" sz="1049" b="1" dirty="0">
                <a:solidFill>
                  <a:prstClr val="black"/>
                </a:solidFill>
                <a:latin typeface="Arial" panose="020B0604020202020204" pitchFamily="34" charset="0"/>
                <a:ea typeface="Arial Unicode MS"/>
              </a:rPr>
              <a:t>simulations</a:t>
            </a:r>
          </a:p>
        </p:txBody>
      </p:sp>
      <p:grpSp>
        <p:nvGrpSpPr>
          <p:cNvPr id="16393" name="Gruppieren 24"/>
          <p:cNvGrpSpPr>
            <a:grpSpLocks/>
          </p:cNvGrpSpPr>
          <p:nvPr/>
        </p:nvGrpSpPr>
        <p:grpSpPr bwMode="auto">
          <a:xfrm>
            <a:off x="4972050" y="2541588"/>
            <a:ext cx="2135188" cy="2044700"/>
            <a:chOff x="4990619" y="1654392"/>
            <a:chExt cx="2355430" cy="2255165"/>
          </a:xfrm>
        </p:grpSpPr>
        <p:sp>
          <p:nvSpPr>
            <p:cNvPr id="32" name="Freeform 6"/>
            <p:cNvSpPr>
              <a:spLocks/>
            </p:cNvSpPr>
            <p:nvPr/>
          </p:nvSpPr>
          <p:spPr bwMode="gray">
            <a:xfrm>
              <a:off x="6169210" y="1654392"/>
              <a:ext cx="975445" cy="1127583"/>
            </a:xfrm>
            <a:custGeom>
              <a:avLst/>
              <a:gdLst>
                <a:gd name="T0" fmla="*/ 0 w 10712"/>
                <a:gd name="T1" fmla="*/ 12369 h 12369"/>
                <a:gd name="T2" fmla="*/ 10712 w 10712"/>
                <a:gd name="T3" fmla="*/ 6185 h 12369"/>
                <a:gd name="T4" fmla="*/ 0 w 10712"/>
                <a:gd name="T5" fmla="*/ 0 h 12369"/>
                <a:gd name="T6" fmla="*/ 0 w 10712"/>
                <a:gd name="T7" fmla="*/ 12369 h 12369"/>
              </a:gdLst>
              <a:ahLst/>
              <a:cxnLst>
                <a:cxn ang="0">
                  <a:pos x="T0" y="T1"/>
                </a:cxn>
                <a:cxn ang="0">
                  <a:pos x="T2" y="T3"/>
                </a:cxn>
                <a:cxn ang="0">
                  <a:pos x="T4" y="T5"/>
                </a:cxn>
                <a:cxn ang="0">
                  <a:pos x="T6" y="T7"/>
                </a:cxn>
              </a:cxnLst>
              <a:rect l="0" t="0" r="r" b="b"/>
              <a:pathLst>
                <a:path w="10712" h="12369">
                  <a:moveTo>
                    <a:pt x="0" y="12369"/>
                  </a:moveTo>
                  <a:lnTo>
                    <a:pt x="10712" y="6185"/>
                  </a:lnTo>
                  <a:cubicBezTo>
                    <a:pt x="8502" y="2358"/>
                    <a:pt x="4419" y="0"/>
                    <a:pt x="0" y="0"/>
                  </a:cubicBezTo>
                  <a:lnTo>
                    <a:pt x="0" y="12369"/>
                  </a:lnTo>
                  <a:close/>
                </a:path>
              </a:pathLst>
            </a:custGeom>
            <a:solidFill>
              <a:srgbClr val="41AAC8"/>
            </a:solidFill>
            <a:ln w="28575">
              <a:solidFill>
                <a:schemeClr val="bg1"/>
              </a:solidFill>
              <a:prstDash val="solid"/>
              <a:round/>
              <a:headEnd/>
              <a:tailEnd/>
            </a:ln>
          </p:spPr>
          <p:txBody>
            <a:bodyPr lIns="68544" tIns="34272" rIns="68544" bIns="34272"/>
            <a:lstStyle/>
            <a:p>
              <a:pPr fontAlgn="base">
                <a:spcBef>
                  <a:spcPct val="0"/>
                </a:spcBef>
                <a:spcAft>
                  <a:spcPct val="0"/>
                </a:spcAft>
                <a:defRPr/>
              </a:pPr>
              <a:endParaRPr lang="en-US" sz="1049" b="1" dirty="0">
                <a:solidFill>
                  <a:srgbClr val="ADBECB"/>
                </a:solidFill>
                <a:latin typeface="Arial" panose="020B0604020202020204" pitchFamily="34" charset="0"/>
                <a:ea typeface="Arial Unicode MS"/>
              </a:endParaRPr>
            </a:p>
          </p:txBody>
        </p:sp>
        <p:sp>
          <p:nvSpPr>
            <p:cNvPr id="33" name="Freeform 8"/>
            <p:cNvSpPr>
              <a:spLocks/>
            </p:cNvSpPr>
            <p:nvPr/>
          </p:nvSpPr>
          <p:spPr bwMode="gray">
            <a:xfrm>
              <a:off x="6169210" y="2781975"/>
              <a:ext cx="975445" cy="1127583"/>
            </a:xfrm>
            <a:custGeom>
              <a:avLst/>
              <a:gdLst>
                <a:gd name="T0" fmla="*/ 0 w 10712"/>
                <a:gd name="T1" fmla="*/ 0 h 12368"/>
                <a:gd name="T2" fmla="*/ 0 w 10712"/>
                <a:gd name="T3" fmla="*/ 12368 h 12368"/>
                <a:gd name="T4" fmla="*/ 10712 w 10712"/>
                <a:gd name="T5" fmla="*/ 6184 h 12368"/>
                <a:gd name="T6" fmla="*/ 0 w 10712"/>
                <a:gd name="T7" fmla="*/ 0 h 12368"/>
              </a:gdLst>
              <a:ahLst/>
              <a:cxnLst>
                <a:cxn ang="0">
                  <a:pos x="T0" y="T1"/>
                </a:cxn>
                <a:cxn ang="0">
                  <a:pos x="T2" y="T3"/>
                </a:cxn>
                <a:cxn ang="0">
                  <a:pos x="T4" y="T5"/>
                </a:cxn>
                <a:cxn ang="0">
                  <a:pos x="T6" y="T7"/>
                </a:cxn>
              </a:cxnLst>
              <a:rect l="0" t="0" r="r" b="b"/>
              <a:pathLst>
                <a:path w="10712" h="12368">
                  <a:moveTo>
                    <a:pt x="0" y="0"/>
                  </a:moveTo>
                  <a:lnTo>
                    <a:pt x="0" y="12368"/>
                  </a:lnTo>
                  <a:cubicBezTo>
                    <a:pt x="4419" y="12368"/>
                    <a:pt x="8502" y="10011"/>
                    <a:pt x="10712" y="6184"/>
                  </a:cubicBezTo>
                  <a:lnTo>
                    <a:pt x="0" y="0"/>
                  </a:lnTo>
                  <a:close/>
                </a:path>
              </a:pathLst>
            </a:custGeom>
            <a:solidFill>
              <a:srgbClr val="005F87"/>
            </a:solidFill>
            <a:ln w="28575">
              <a:solidFill>
                <a:schemeClr val="bg1"/>
              </a:solidFill>
              <a:prstDash val="solid"/>
              <a:round/>
              <a:headEnd/>
              <a:tailEnd/>
            </a:ln>
          </p:spPr>
          <p:txBody>
            <a:bodyPr lIns="68544" tIns="34272" rIns="68544" bIns="34272"/>
            <a:lstStyle/>
            <a:p>
              <a:pPr fontAlgn="base">
                <a:spcBef>
                  <a:spcPct val="0"/>
                </a:spcBef>
                <a:spcAft>
                  <a:spcPct val="0"/>
                </a:spcAft>
                <a:defRPr/>
              </a:pPr>
              <a:endParaRPr lang="en-US" sz="1049" b="1" dirty="0">
                <a:solidFill>
                  <a:srgbClr val="ADBECB"/>
                </a:solidFill>
                <a:latin typeface="Arial" panose="020B0604020202020204" pitchFamily="34" charset="0"/>
                <a:ea typeface="Arial Unicode MS"/>
              </a:endParaRPr>
            </a:p>
          </p:txBody>
        </p:sp>
        <p:sp>
          <p:nvSpPr>
            <p:cNvPr id="34" name="Freeform 9"/>
            <p:cNvSpPr>
              <a:spLocks/>
            </p:cNvSpPr>
            <p:nvPr/>
          </p:nvSpPr>
          <p:spPr bwMode="gray">
            <a:xfrm>
              <a:off x="5192013" y="2781975"/>
              <a:ext cx="977197" cy="1127583"/>
            </a:xfrm>
            <a:custGeom>
              <a:avLst/>
              <a:gdLst>
                <a:gd name="T0" fmla="*/ 10711 w 10711"/>
                <a:gd name="T1" fmla="*/ 0 h 12368"/>
                <a:gd name="T2" fmla="*/ 0 w 10711"/>
                <a:gd name="T3" fmla="*/ 6184 h 12368"/>
                <a:gd name="T4" fmla="*/ 10711 w 10711"/>
                <a:gd name="T5" fmla="*/ 12368 h 12368"/>
                <a:gd name="T6" fmla="*/ 10711 w 10711"/>
                <a:gd name="T7" fmla="*/ 0 h 12368"/>
              </a:gdLst>
              <a:ahLst/>
              <a:cxnLst>
                <a:cxn ang="0">
                  <a:pos x="T0" y="T1"/>
                </a:cxn>
                <a:cxn ang="0">
                  <a:pos x="T2" y="T3"/>
                </a:cxn>
                <a:cxn ang="0">
                  <a:pos x="T4" y="T5"/>
                </a:cxn>
                <a:cxn ang="0">
                  <a:pos x="T6" y="T7"/>
                </a:cxn>
              </a:cxnLst>
              <a:rect l="0" t="0" r="r" b="b"/>
              <a:pathLst>
                <a:path w="10711" h="12368">
                  <a:moveTo>
                    <a:pt x="10711" y="0"/>
                  </a:moveTo>
                  <a:lnTo>
                    <a:pt x="0" y="6184"/>
                  </a:lnTo>
                  <a:cubicBezTo>
                    <a:pt x="2209" y="10011"/>
                    <a:pt x="6292" y="12368"/>
                    <a:pt x="10711" y="12368"/>
                  </a:cubicBezTo>
                  <a:lnTo>
                    <a:pt x="10711" y="0"/>
                  </a:lnTo>
                  <a:close/>
                </a:path>
              </a:pathLst>
            </a:custGeom>
            <a:solidFill>
              <a:srgbClr val="0F8287"/>
            </a:solidFill>
            <a:ln w="28575">
              <a:solidFill>
                <a:schemeClr val="bg1"/>
              </a:solidFill>
              <a:prstDash val="solid"/>
              <a:round/>
              <a:headEnd/>
              <a:tailEnd/>
            </a:ln>
          </p:spPr>
          <p:txBody>
            <a:bodyPr lIns="68544" tIns="34272" rIns="68544" bIns="34272"/>
            <a:lstStyle/>
            <a:p>
              <a:pPr fontAlgn="base">
                <a:spcBef>
                  <a:spcPct val="0"/>
                </a:spcBef>
                <a:spcAft>
                  <a:spcPct val="0"/>
                </a:spcAft>
                <a:defRPr/>
              </a:pPr>
              <a:endParaRPr lang="en-US" sz="1049" b="1" dirty="0">
                <a:solidFill>
                  <a:srgbClr val="ADBECB"/>
                </a:solidFill>
                <a:latin typeface="Arial" panose="020B0604020202020204" pitchFamily="34" charset="0"/>
                <a:ea typeface="Arial Unicode MS"/>
              </a:endParaRPr>
            </a:p>
          </p:txBody>
        </p:sp>
        <p:sp>
          <p:nvSpPr>
            <p:cNvPr id="35" name="Freeform 10"/>
            <p:cNvSpPr>
              <a:spLocks/>
            </p:cNvSpPr>
            <p:nvPr/>
          </p:nvSpPr>
          <p:spPr bwMode="gray">
            <a:xfrm>
              <a:off x="4990619" y="2218183"/>
              <a:ext cx="1178591" cy="1127583"/>
            </a:xfrm>
            <a:custGeom>
              <a:avLst/>
              <a:gdLst>
                <a:gd name="T0" fmla="*/ 12921 w 12921"/>
                <a:gd name="T1" fmla="*/ 6184 h 12368"/>
                <a:gd name="T2" fmla="*/ 2210 w 12921"/>
                <a:gd name="T3" fmla="*/ 0 h 12368"/>
                <a:gd name="T4" fmla="*/ 2210 w 12921"/>
                <a:gd name="T5" fmla="*/ 12368 h 12368"/>
                <a:gd name="T6" fmla="*/ 12921 w 12921"/>
                <a:gd name="T7" fmla="*/ 6184 h 12368"/>
              </a:gdLst>
              <a:ahLst/>
              <a:cxnLst>
                <a:cxn ang="0">
                  <a:pos x="T0" y="T1"/>
                </a:cxn>
                <a:cxn ang="0">
                  <a:pos x="T2" y="T3"/>
                </a:cxn>
                <a:cxn ang="0">
                  <a:pos x="T4" y="T5"/>
                </a:cxn>
                <a:cxn ang="0">
                  <a:pos x="T6" y="T7"/>
                </a:cxn>
              </a:cxnLst>
              <a:rect l="0" t="0" r="r" b="b"/>
              <a:pathLst>
                <a:path w="12921" h="12368">
                  <a:moveTo>
                    <a:pt x="12921" y="6184"/>
                  </a:moveTo>
                  <a:lnTo>
                    <a:pt x="2210" y="0"/>
                  </a:lnTo>
                  <a:cubicBezTo>
                    <a:pt x="0" y="3827"/>
                    <a:pt x="0" y="8541"/>
                    <a:pt x="2210" y="12368"/>
                  </a:cubicBezTo>
                  <a:lnTo>
                    <a:pt x="12921" y="6184"/>
                  </a:lnTo>
                  <a:close/>
                </a:path>
              </a:pathLst>
            </a:custGeom>
            <a:solidFill>
              <a:srgbClr val="32A0A0"/>
            </a:solidFill>
            <a:ln w="28575">
              <a:solidFill>
                <a:schemeClr val="bg1"/>
              </a:solidFill>
              <a:prstDash val="solid"/>
              <a:round/>
              <a:headEnd/>
              <a:tailEnd/>
            </a:ln>
          </p:spPr>
          <p:txBody>
            <a:bodyPr lIns="68544" tIns="34272" rIns="68544" bIns="34272"/>
            <a:lstStyle/>
            <a:p>
              <a:pPr fontAlgn="base">
                <a:spcBef>
                  <a:spcPct val="0"/>
                </a:spcBef>
                <a:spcAft>
                  <a:spcPct val="0"/>
                </a:spcAft>
                <a:defRPr/>
              </a:pPr>
              <a:endParaRPr lang="en-US" sz="1049" b="1" dirty="0">
                <a:solidFill>
                  <a:srgbClr val="ADBECB"/>
                </a:solidFill>
                <a:latin typeface="Arial" panose="020B0604020202020204" pitchFamily="34" charset="0"/>
                <a:ea typeface="Arial Unicode MS"/>
              </a:endParaRPr>
            </a:p>
          </p:txBody>
        </p:sp>
        <p:sp>
          <p:nvSpPr>
            <p:cNvPr id="36" name="Freeform 11"/>
            <p:cNvSpPr>
              <a:spLocks/>
            </p:cNvSpPr>
            <p:nvPr/>
          </p:nvSpPr>
          <p:spPr bwMode="gray">
            <a:xfrm>
              <a:off x="5192013" y="1654392"/>
              <a:ext cx="977197" cy="1127583"/>
            </a:xfrm>
            <a:custGeom>
              <a:avLst/>
              <a:gdLst>
                <a:gd name="T0" fmla="*/ 10711 w 10711"/>
                <a:gd name="T1" fmla="*/ 12369 h 12369"/>
                <a:gd name="T2" fmla="*/ 10711 w 10711"/>
                <a:gd name="T3" fmla="*/ 0 h 12369"/>
                <a:gd name="T4" fmla="*/ 0 w 10711"/>
                <a:gd name="T5" fmla="*/ 6185 h 12369"/>
                <a:gd name="T6" fmla="*/ 10711 w 10711"/>
                <a:gd name="T7" fmla="*/ 12369 h 12369"/>
              </a:gdLst>
              <a:ahLst/>
              <a:cxnLst>
                <a:cxn ang="0">
                  <a:pos x="T0" y="T1"/>
                </a:cxn>
                <a:cxn ang="0">
                  <a:pos x="T2" y="T3"/>
                </a:cxn>
                <a:cxn ang="0">
                  <a:pos x="T4" y="T5"/>
                </a:cxn>
                <a:cxn ang="0">
                  <a:pos x="T6" y="T7"/>
                </a:cxn>
              </a:cxnLst>
              <a:rect l="0" t="0" r="r" b="b"/>
              <a:pathLst>
                <a:path w="10711" h="12369">
                  <a:moveTo>
                    <a:pt x="10711" y="12369"/>
                  </a:moveTo>
                  <a:lnTo>
                    <a:pt x="10711" y="0"/>
                  </a:lnTo>
                  <a:cubicBezTo>
                    <a:pt x="6292" y="0"/>
                    <a:pt x="2209" y="2358"/>
                    <a:pt x="0" y="6185"/>
                  </a:cubicBezTo>
                  <a:lnTo>
                    <a:pt x="10711" y="12369"/>
                  </a:lnTo>
                  <a:close/>
                </a:path>
              </a:pathLst>
            </a:custGeom>
            <a:solidFill>
              <a:srgbClr val="4BB9B9"/>
            </a:solidFill>
            <a:ln w="28575">
              <a:solidFill>
                <a:schemeClr val="bg1"/>
              </a:solidFill>
              <a:prstDash val="solid"/>
              <a:round/>
              <a:headEnd/>
              <a:tailEnd/>
            </a:ln>
          </p:spPr>
          <p:txBody>
            <a:bodyPr lIns="68544" tIns="34272" rIns="68544" bIns="34272"/>
            <a:lstStyle/>
            <a:p>
              <a:pPr fontAlgn="base">
                <a:spcBef>
                  <a:spcPct val="0"/>
                </a:spcBef>
                <a:spcAft>
                  <a:spcPct val="0"/>
                </a:spcAft>
                <a:defRPr/>
              </a:pPr>
              <a:endParaRPr lang="en-US" sz="1049" b="1" dirty="0">
                <a:solidFill>
                  <a:srgbClr val="ADBECB"/>
                </a:solidFill>
                <a:latin typeface="Arial" panose="020B0604020202020204" pitchFamily="34" charset="0"/>
                <a:ea typeface="Arial Unicode MS"/>
              </a:endParaRPr>
            </a:p>
          </p:txBody>
        </p:sp>
        <p:sp>
          <p:nvSpPr>
            <p:cNvPr id="37" name="Freeform 7"/>
            <p:cNvSpPr>
              <a:spLocks/>
            </p:cNvSpPr>
            <p:nvPr/>
          </p:nvSpPr>
          <p:spPr bwMode="gray">
            <a:xfrm>
              <a:off x="6169210" y="2218183"/>
              <a:ext cx="1176839" cy="1127583"/>
            </a:xfrm>
            <a:custGeom>
              <a:avLst/>
              <a:gdLst>
                <a:gd name="T0" fmla="*/ 0 w 12921"/>
                <a:gd name="T1" fmla="*/ 6184 h 12368"/>
                <a:gd name="T2" fmla="*/ 10712 w 12921"/>
                <a:gd name="T3" fmla="*/ 12368 h 12368"/>
                <a:gd name="T4" fmla="*/ 10712 w 12921"/>
                <a:gd name="T5" fmla="*/ 0 h 12368"/>
                <a:gd name="T6" fmla="*/ 0 w 12921"/>
                <a:gd name="T7" fmla="*/ 6184 h 12368"/>
              </a:gdLst>
              <a:ahLst/>
              <a:cxnLst>
                <a:cxn ang="0">
                  <a:pos x="T0" y="T1"/>
                </a:cxn>
                <a:cxn ang="0">
                  <a:pos x="T2" y="T3"/>
                </a:cxn>
                <a:cxn ang="0">
                  <a:pos x="T4" y="T5"/>
                </a:cxn>
                <a:cxn ang="0">
                  <a:pos x="T6" y="T7"/>
                </a:cxn>
              </a:cxnLst>
              <a:rect l="0" t="0" r="r" b="b"/>
              <a:pathLst>
                <a:path w="12921" h="12368">
                  <a:moveTo>
                    <a:pt x="0" y="6184"/>
                  </a:moveTo>
                  <a:lnTo>
                    <a:pt x="10712" y="12368"/>
                  </a:lnTo>
                  <a:cubicBezTo>
                    <a:pt x="12921" y="8541"/>
                    <a:pt x="12921" y="3827"/>
                    <a:pt x="10712" y="0"/>
                  </a:cubicBezTo>
                  <a:lnTo>
                    <a:pt x="0" y="6184"/>
                  </a:lnTo>
                  <a:close/>
                </a:path>
              </a:pathLst>
            </a:custGeom>
            <a:solidFill>
              <a:srgbClr val="2387AA"/>
            </a:solidFill>
            <a:ln w="28575">
              <a:solidFill>
                <a:schemeClr val="bg1"/>
              </a:solidFill>
              <a:prstDash val="solid"/>
              <a:round/>
              <a:headEnd/>
              <a:tailEnd/>
            </a:ln>
          </p:spPr>
          <p:txBody>
            <a:bodyPr lIns="68544" tIns="34272" rIns="68544" bIns="34272"/>
            <a:lstStyle/>
            <a:p>
              <a:pPr fontAlgn="base">
                <a:spcBef>
                  <a:spcPct val="0"/>
                </a:spcBef>
                <a:spcAft>
                  <a:spcPct val="0"/>
                </a:spcAft>
                <a:defRPr/>
              </a:pPr>
              <a:endParaRPr lang="en-US" sz="1049" b="1" dirty="0">
                <a:solidFill>
                  <a:srgbClr val="ADBECB"/>
                </a:solidFill>
                <a:latin typeface="Arial" panose="020B0604020202020204" pitchFamily="34" charset="0"/>
                <a:ea typeface="Arial Unicode MS"/>
              </a:endParaRPr>
            </a:p>
          </p:txBody>
        </p:sp>
      </p:grpSp>
      <p:sp>
        <p:nvSpPr>
          <p:cNvPr id="26" name="Ellipse 23"/>
          <p:cNvSpPr>
            <a:spLocks noChangeAspect="1"/>
          </p:cNvSpPr>
          <p:nvPr/>
        </p:nvSpPr>
        <p:spPr bwMode="gray">
          <a:xfrm>
            <a:off x="5168900" y="2673350"/>
            <a:ext cx="1741488" cy="1779588"/>
          </a:xfrm>
          <a:prstGeom prst="ellipse">
            <a:avLst/>
          </a:prstGeom>
          <a:solidFill>
            <a:schemeClr val="bg1"/>
          </a:solidFill>
          <a:ln>
            <a:noFill/>
          </a:ln>
          <a:effectLst/>
          <a:extLst/>
        </p:spPr>
        <p:txBody>
          <a:bodyPr wrap="none" lIns="0" tIns="26986" rIns="0" bIns="0" spcCol="72000" anchor="ctr"/>
          <a:lstStyle/>
          <a:p>
            <a:pPr algn="ctr" fontAlgn="base">
              <a:spcBef>
                <a:spcPct val="0"/>
              </a:spcBef>
              <a:spcAft>
                <a:spcPct val="0"/>
              </a:spcAft>
              <a:defRPr/>
            </a:pPr>
            <a:endParaRPr lang="en-US" sz="1049" b="1" dirty="0">
              <a:solidFill>
                <a:srgbClr val="FFFFFF"/>
              </a:solidFill>
              <a:latin typeface="Arial" panose="020B0604020202020204" pitchFamily="34" charset="0"/>
              <a:ea typeface="Arial Unicode MS"/>
            </a:endParaRPr>
          </a:p>
        </p:txBody>
      </p:sp>
      <p:sp>
        <p:nvSpPr>
          <p:cNvPr id="31" name="Ellipse 24"/>
          <p:cNvSpPr>
            <a:spLocks noChangeAspect="1"/>
          </p:cNvSpPr>
          <p:nvPr/>
        </p:nvSpPr>
        <p:spPr bwMode="gray">
          <a:xfrm>
            <a:off x="5311775" y="2820988"/>
            <a:ext cx="1455738" cy="1485900"/>
          </a:xfrm>
          <a:prstGeom prst="ellipse">
            <a:avLst/>
          </a:prstGeom>
          <a:solidFill>
            <a:srgbClr val="DEE5EA"/>
          </a:solidFill>
          <a:ln>
            <a:noFill/>
          </a:ln>
          <a:effectLst/>
          <a:extLst/>
        </p:spPr>
        <p:txBody>
          <a:bodyPr wrap="none" lIns="0" tIns="26986" rIns="0" bIns="0" spcCol="72000" anchor="ctr"/>
          <a:lstStyle/>
          <a:p>
            <a:pPr algn="ctr" fontAlgn="base">
              <a:spcBef>
                <a:spcPct val="0"/>
              </a:spcBef>
              <a:spcAft>
                <a:spcPct val="0"/>
              </a:spcAft>
              <a:defRPr/>
            </a:pPr>
            <a:endParaRPr lang="en-US" sz="1499" b="1" dirty="0">
              <a:solidFill>
                <a:srgbClr val="FFFFFF"/>
              </a:solidFill>
              <a:latin typeface="Arial" panose="020B0604020202020204" pitchFamily="34" charset="0"/>
              <a:ea typeface="Arial Unicode MS"/>
            </a:endParaRPr>
          </a:p>
        </p:txBody>
      </p:sp>
      <p:cxnSp>
        <p:nvCxnSpPr>
          <p:cNvPr id="38" name="Gerade Verbindung 37"/>
          <p:cNvCxnSpPr/>
          <p:nvPr/>
        </p:nvCxnSpPr>
        <p:spPr bwMode="gray">
          <a:xfrm flipV="1">
            <a:off x="4900614" y="3614738"/>
            <a:ext cx="134937" cy="0"/>
          </a:xfrm>
          <a:prstGeom prst="line">
            <a:avLst/>
          </a:prstGeom>
          <a:solidFill>
            <a:schemeClr val="tx2"/>
          </a:solidFill>
          <a:ln w="28575" cap="flat" cmpd="sng" algn="ctr">
            <a:solidFill>
              <a:srgbClr val="32A0A0"/>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9" name="Gerade Verbindung 38"/>
          <p:cNvCxnSpPr/>
          <p:nvPr/>
        </p:nvCxnSpPr>
        <p:spPr bwMode="gray">
          <a:xfrm flipV="1">
            <a:off x="7038976" y="3614738"/>
            <a:ext cx="136525" cy="0"/>
          </a:xfrm>
          <a:prstGeom prst="line">
            <a:avLst/>
          </a:prstGeom>
          <a:solidFill>
            <a:schemeClr val="tx2"/>
          </a:solidFill>
          <a:ln w="28575" cap="flat" cmpd="sng" algn="ctr">
            <a:solidFill>
              <a:srgbClr val="2387AA"/>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0" name="Gerade Verbindung 39"/>
          <p:cNvCxnSpPr/>
          <p:nvPr/>
        </p:nvCxnSpPr>
        <p:spPr bwMode="gray">
          <a:xfrm>
            <a:off x="5378450" y="2597150"/>
            <a:ext cx="103188" cy="134938"/>
          </a:xfrm>
          <a:prstGeom prst="line">
            <a:avLst/>
          </a:prstGeom>
          <a:solidFill>
            <a:schemeClr val="tx2"/>
          </a:solidFill>
          <a:ln w="28575" cap="flat" cmpd="sng" algn="ctr">
            <a:solidFill>
              <a:srgbClr val="4BB9B9"/>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1" name="Gerade Verbindung 40"/>
          <p:cNvCxnSpPr/>
          <p:nvPr/>
        </p:nvCxnSpPr>
        <p:spPr bwMode="gray">
          <a:xfrm flipH="1">
            <a:off x="6564314" y="2597150"/>
            <a:ext cx="103187" cy="134938"/>
          </a:xfrm>
          <a:prstGeom prst="line">
            <a:avLst/>
          </a:prstGeom>
          <a:solidFill>
            <a:schemeClr val="tx2"/>
          </a:solidFill>
          <a:ln w="28575" cap="flat" cmpd="sng" algn="ctr">
            <a:solidFill>
              <a:srgbClr val="41AAC8"/>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2" name="Gerade Verbindung 41"/>
          <p:cNvCxnSpPr/>
          <p:nvPr/>
        </p:nvCxnSpPr>
        <p:spPr bwMode="gray">
          <a:xfrm flipV="1">
            <a:off x="5378450" y="4395789"/>
            <a:ext cx="103188" cy="136525"/>
          </a:xfrm>
          <a:prstGeom prst="line">
            <a:avLst/>
          </a:prstGeom>
          <a:solidFill>
            <a:schemeClr val="tx2"/>
          </a:solidFill>
          <a:ln w="28575"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3" name="Gerade Verbindung 42"/>
          <p:cNvCxnSpPr/>
          <p:nvPr/>
        </p:nvCxnSpPr>
        <p:spPr bwMode="gray">
          <a:xfrm flipH="1" flipV="1">
            <a:off x="6564314" y="4395789"/>
            <a:ext cx="103187" cy="136525"/>
          </a:xfrm>
          <a:prstGeom prst="line">
            <a:avLst/>
          </a:prstGeom>
          <a:solidFill>
            <a:schemeClr val="tx2"/>
          </a:solidFill>
          <a:ln w="28575" cap="flat" cmpd="sng" algn="ctr">
            <a:solidFill>
              <a:srgbClr val="005F87"/>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44" name="Ellipse 43"/>
          <p:cNvSpPr/>
          <p:nvPr/>
        </p:nvSpPr>
        <p:spPr bwMode="gray">
          <a:xfrm>
            <a:off x="4854576" y="1938338"/>
            <a:ext cx="701675" cy="703262"/>
          </a:xfrm>
          <a:prstGeom prst="ellipse">
            <a:avLst/>
          </a:prstGeom>
          <a:solidFill>
            <a:srgbClr val="4BB9B9"/>
          </a:solidFill>
          <a:ln w="28575">
            <a:noFill/>
            <a:miter lim="800000"/>
            <a:headEnd/>
            <a:tailEnd/>
          </a:ln>
          <a:effectLst/>
          <a:extLst/>
        </p:spPr>
        <p:txBody>
          <a:bodyPr anchor="ctr"/>
          <a:lstStyle/>
          <a:p>
            <a:pPr algn="ctr" fontAlgn="base">
              <a:spcBef>
                <a:spcPct val="0"/>
              </a:spcBef>
              <a:spcAft>
                <a:spcPct val="0"/>
              </a:spcAft>
              <a:defRPr/>
            </a:pPr>
            <a:endParaRPr lang="en-US" sz="1349" dirty="0" err="1">
              <a:solidFill>
                <a:prstClr val="black"/>
              </a:solidFill>
              <a:latin typeface="Arial" panose="020B0604020202020204" pitchFamily="34" charset="0"/>
              <a:ea typeface="Arial Unicode MS"/>
            </a:endParaRPr>
          </a:p>
        </p:txBody>
      </p:sp>
      <p:sp>
        <p:nvSpPr>
          <p:cNvPr id="45" name="Ellipse 44"/>
          <p:cNvSpPr/>
          <p:nvPr/>
        </p:nvSpPr>
        <p:spPr bwMode="gray">
          <a:xfrm>
            <a:off x="6499226" y="1938338"/>
            <a:ext cx="703263" cy="703262"/>
          </a:xfrm>
          <a:prstGeom prst="ellipse">
            <a:avLst/>
          </a:prstGeom>
          <a:solidFill>
            <a:srgbClr val="41AAC8"/>
          </a:solidFill>
          <a:ln w="28575">
            <a:noFill/>
            <a:miter lim="800000"/>
            <a:headEnd/>
            <a:tailEnd/>
          </a:ln>
          <a:effectLst/>
          <a:extLst/>
        </p:spPr>
        <p:txBody>
          <a:bodyPr anchor="ctr"/>
          <a:lstStyle/>
          <a:p>
            <a:pPr algn="ctr" fontAlgn="base">
              <a:spcBef>
                <a:spcPct val="0"/>
              </a:spcBef>
              <a:spcAft>
                <a:spcPct val="0"/>
              </a:spcAft>
              <a:defRPr/>
            </a:pPr>
            <a:endParaRPr lang="en-US" sz="1349" dirty="0" err="1">
              <a:solidFill>
                <a:prstClr val="black"/>
              </a:solidFill>
              <a:latin typeface="Arial" panose="020B0604020202020204" pitchFamily="34" charset="0"/>
              <a:ea typeface="Arial Unicode MS"/>
            </a:endParaRPr>
          </a:p>
        </p:txBody>
      </p:sp>
      <p:sp>
        <p:nvSpPr>
          <p:cNvPr id="46" name="Ellipse 45"/>
          <p:cNvSpPr/>
          <p:nvPr/>
        </p:nvSpPr>
        <p:spPr bwMode="gray">
          <a:xfrm>
            <a:off x="4854576" y="4484688"/>
            <a:ext cx="701675" cy="703262"/>
          </a:xfrm>
          <a:prstGeom prst="ellipse">
            <a:avLst/>
          </a:prstGeom>
          <a:solidFill>
            <a:srgbClr val="0F8287"/>
          </a:solidFill>
          <a:ln w="28575">
            <a:noFill/>
            <a:miter lim="800000"/>
            <a:headEnd/>
            <a:tailEnd/>
          </a:ln>
          <a:effectLst/>
          <a:extLst/>
        </p:spPr>
        <p:txBody>
          <a:bodyPr anchor="ctr"/>
          <a:lstStyle/>
          <a:p>
            <a:pPr algn="ctr" fontAlgn="base">
              <a:spcBef>
                <a:spcPct val="0"/>
              </a:spcBef>
              <a:spcAft>
                <a:spcPct val="0"/>
              </a:spcAft>
              <a:defRPr/>
            </a:pPr>
            <a:endParaRPr lang="en-US" sz="1349" dirty="0" err="1">
              <a:solidFill>
                <a:prstClr val="black"/>
              </a:solidFill>
              <a:latin typeface="Arial" panose="020B0604020202020204" pitchFamily="34" charset="0"/>
              <a:ea typeface="Arial Unicode MS"/>
            </a:endParaRPr>
          </a:p>
        </p:txBody>
      </p:sp>
      <p:sp>
        <p:nvSpPr>
          <p:cNvPr id="47" name="Ellipse 46"/>
          <p:cNvSpPr/>
          <p:nvPr/>
        </p:nvSpPr>
        <p:spPr bwMode="gray">
          <a:xfrm>
            <a:off x="4197351" y="3263901"/>
            <a:ext cx="703263" cy="701675"/>
          </a:xfrm>
          <a:prstGeom prst="ellipse">
            <a:avLst/>
          </a:prstGeom>
          <a:solidFill>
            <a:srgbClr val="32A0A0"/>
          </a:solidFill>
          <a:ln w="28575">
            <a:noFill/>
            <a:miter lim="800000"/>
            <a:headEnd/>
            <a:tailEnd/>
          </a:ln>
          <a:effectLst/>
          <a:extLst/>
        </p:spPr>
        <p:txBody>
          <a:bodyPr anchor="ctr"/>
          <a:lstStyle/>
          <a:p>
            <a:pPr algn="ctr" fontAlgn="base">
              <a:spcBef>
                <a:spcPct val="0"/>
              </a:spcBef>
              <a:spcAft>
                <a:spcPct val="0"/>
              </a:spcAft>
              <a:defRPr/>
            </a:pPr>
            <a:endParaRPr lang="en-US" sz="1349" dirty="0" err="1">
              <a:solidFill>
                <a:prstClr val="black"/>
              </a:solidFill>
              <a:latin typeface="Arial" panose="020B0604020202020204" pitchFamily="34" charset="0"/>
              <a:ea typeface="Arial Unicode MS"/>
            </a:endParaRPr>
          </a:p>
        </p:txBody>
      </p:sp>
      <p:sp>
        <p:nvSpPr>
          <p:cNvPr id="48" name="Ellipse 47"/>
          <p:cNvSpPr/>
          <p:nvPr/>
        </p:nvSpPr>
        <p:spPr bwMode="gray">
          <a:xfrm>
            <a:off x="7172326" y="3263901"/>
            <a:ext cx="703263" cy="701675"/>
          </a:xfrm>
          <a:prstGeom prst="ellipse">
            <a:avLst/>
          </a:prstGeom>
          <a:solidFill>
            <a:srgbClr val="2387AA"/>
          </a:solidFill>
          <a:ln w="28575">
            <a:noFill/>
            <a:miter lim="800000"/>
            <a:headEnd/>
            <a:tailEnd/>
          </a:ln>
          <a:effectLst/>
          <a:extLst/>
        </p:spPr>
        <p:txBody>
          <a:bodyPr anchor="ctr"/>
          <a:lstStyle/>
          <a:p>
            <a:pPr algn="ctr" fontAlgn="base">
              <a:spcBef>
                <a:spcPct val="0"/>
              </a:spcBef>
              <a:spcAft>
                <a:spcPct val="0"/>
              </a:spcAft>
              <a:defRPr/>
            </a:pPr>
            <a:endParaRPr lang="en-US" sz="1349" dirty="0" err="1">
              <a:solidFill>
                <a:prstClr val="black"/>
              </a:solidFill>
              <a:latin typeface="Arial" panose="020B0604020202020204" pitchFamily="34" charset="0"/>
              <a:ea typeface="Arial Unicode MS"/>
            </a:endParaRPr>
          </a:p>
        </p:txBody>
      </p:sp>
      <p:sp>
        <p:nvSpPr>
          <p:cNvPr id="60" name="Ellipse 59"/>
          <p:cNvSpPr/>
          <p:nvPr/>
        </p:nvSpPr>
        <p:spPr bwMode="gray">
          <a:xfrm>
            <a:off x="6499226" y="4484688"/>
            <a:ext cx="703263" cy="703262"/>
          </a:xfrm>
          <a:prstGeom prst="ellipse">
            <a:avLst/>
          </a:prstGeom>
          <a:solidFill>
            <a:srgbClr val="005F87"/>
          </a:solidFill>
          <a:ln w="28575">
            <a:noFill/>
            <a:miter lim="800000"/>
            <a:headEnd/>
            <a:tailEnd/>
          </a:ln>
          <a:effectLst/>
          <a:extLst/>
        </p:spPr>
        <p:txBody>
          <a:bodyPr anchor="ctr"/>
          <a:lstStyle/>
          <a:p>
            <a:pPr algn="ctr" fontAlgn="base">
              <a:spcBef>
                <a:spcPct val="0"/>
              </a:spcBef>
              <a:spcAft>
                <a:spcPct val="0"/>
              </a:spcAft>
              <a:defRPr/>
            </a:pPr>
            <a:endParaRPr lang="en-US" sz="1349" dirty="0" err="1">
              <a:solidFill>
                <a:prstClr val="black"/>
              </a:solidFill>
              <a:latin typeface="Arial" panose="020B0604020202020204" pitchFamily="34" charset="0"/>
              <a:ea typeface="Arial Unicode MS"/>
            </a:endParaRPr>
          </a:p>
        </p:txBody>
      </p:sp>
      <p:grpSp>
        <p:nvGrpSpPr>
          <p:cNvPr id="71" name="Gruppieren 742"/>
          <p:cNvGrpSpPr>
            <a:grpSpLocks/>
          </p:cNvGrpSpPr>
          <p:nvPr/>
        </p:nvGrpSpPr>
        <p:grpSpPr bwMode="gray">
          <a:xfrm>
            <a:off x="5642867" y="3079669"/>
            <a:ext cx="874500" cy="347558"/>
            <a:chOff x="-6183313" y="3100388"/>
            <a:chExt cx="5695950" cy="2263775"/>
          </a:xfrm>
          <a:solidFill>
            <a:srgbClr val="00646E"/>
          </a:solidFill>
        </p:grpSpPr>
        <p:sp>
          <p:nvSpPr>
            <p:cNvPr id="73" name="Freeform 42"/>
            <p:cNvSpPr>
              <a:spLocks noEditPoints="1"/>
            </p:cNvSpPr>
            <p:nvPr/>
          </p:nvSpPr>
          <p:spPr bwMode="gray">
            <a:xfrm>
              <a:off x="-2466975" y="4089400"/>
              <a:ext cx="179387" cy="285750"/>
            </a:xfrm>
            <a:custGeom>
              <a:avLst/>
              <a:gdLst>
                <a:gd name="T0" fmla="*/ 25 w 48"/>
                <a:gd name="T1" fmla="*/ 0 h 76"/>
                <a:gd name="T2" fmla="*/ 0 w 48"/>
                <a:gd name="T3" fmla="*/ 38 h 76"/>
                <a:gd name="T4" fmla="*/ 24 w 48"/>
                <a:gd name="T5" fmla="*/ 76 h 76"/>
                <a:gd name="T6" fmla="*/ 48 w 48"/>
                <a:gd name="T7" fmla="*/ 37 h 76"/>
                <a:gd name="T8" fmla="*/ 25 w 48"/>
                <a:gd name="T9" fmla="*/ 0 h 76"/>
                <a:gd name="T10" fmla="*/ 24 w 48"/>
                <a:gd name="T11" fmla="*/ 68 h 76"/>
                <a:gd name="T12" fmla="*/ 10 w 48"/>
                <a:gd name="T13" fmla="*/ 38 h 76"/>
                <a:gd name="T14" fmla="*/ 24 w 48"/>
                <a:gd name="T15" fmla="*/ 8 h 76"/>
                <a:gd name="T16" fmla="*/ 39 w 48"/>
                <a:gd name="T17" fmla="*/ 37 h 76"/>
                <a:gd name="T18" fmla="*/ 24 w 48"/>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6">
                  <a:moveTo>
                    <a:pt x="25" y="0"/>
                  </a:moveTo>
                  <a:cubicBezTo>
                    <a:pt x="11" y="0"/>
                    <a:pt x="0" y="14"/>
                    <a:pt x="0" y="38"/>
                  </a:cubicBezTo>
                  <a:cubicBezTo>
                    <a:pt x="1" y="62"/>
                    <a:pt x="10" y="76"/>
                    <a:pt x="24" y="76"/>
                  </a:cubicBezTo>
                  <a:cubicBezTo>
                    <a:pt x="39" y="76"/>
                    <a:pt x="48" y="62"/>
                    <a:pt x="48" y="37"/>
                  </a:cubicBezTo>
                  <a:cubicBezTo>
                    <a:pt x="48" y="14"/>
                    <a:pt x="40" y="0"/>
                    <a:pt x="25" y="0"/>
                  </a:cubicBezTo>
                  <a:close/>
                  <a:moveTo>
                    <a:pt x="24" y="68"/>
                  </a:moveTo>
                  <a:cubicBezTo>
                    <a:pt x="15" y="68"/>
                    <a:pt x="10" y="58"/>
                    <a:pt x="10" y="38"/>
                  </a:cubicBezTo>
                  <a:cubicBezTo>
                    <a:pt x="10" y="18"/>
                    <a:pt x="16" y="8"/>
                    <a:pt x="24" y="8"/>
                  </a:cubicBezTo>
                  <a:cubicBezTo>
                    <a:pt x="35" y="8"/>
                    <a:pt x="39" y="20"/>
                    <a:pt x="39" y="37"/>
                  </a:cubicBezTo>
                  <a:cubicBezTo>
                    <a:pt x="39" y="56"/>
                    <a:pt x="34"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74" name="Freeform 43"/>
            <p:cNvSpPr>
              <a:spLocks/>
            </p:cNvSpPr>
            <p:nvPr/>
          </p:nvSpPr>
          <p:spPr bwMode="gray">
            <a:xfrm>
              <a:off x="-2222500" y="4105275"/>
              <a:ext cx="88900" cy="269875"/>
            </a:xfrm>
            <a:custGeom>
              <a:avLst/>
              <a:gdLst>
                <a:gd name="T0" fmla="*/ 56 w 56"/>
                <a:gd name="T1" fmla="*/ 170 h 170"/>
                <a:gd name="T2" fmla="*/ 56 w 56"/>
                <a:gd name="T3" fmla="*/ 0 h 170"/>
                <a:gd name="T4" fmla="*/ 35 w 56"/>
                <a:gd name="T5" fmla="*/ 0 h 170"/>
                <a:gd name="T6" fmla="*/ 0 w 56"/>
                <a:gd name="T7" fmla="*/ 19 h 170"/>
                <a:gd name="T8" fmla="*/ 7 w 56"/>
                <a:gd name="T9" fmla="*/ 38 h 170"/>
                <a:gd name="T10" fmla="*/ 35 w 56"/>
                <a:gd name="T11" fmla="*/ 21 h 170"/>
                <a:gd name="T12" fmla="*/ 35 w 56"/>
                <a:gd name="T13" fmla="*/ 21 h 170"/>
                <a:gd name="T14" fmla="*/ 35 w 56"/>
                <a:gd name="T15" fmla="*/ 170 h 170"/>
                <a:gd name="T16" fmla="*/ 56 w 56"/>
                <a:gd name="T17" fmla="*/ 170 h 170"/>
                <a:gd name="T18" fmla="*/ 56 w 56"/>
                <a:gd name="T19" fmla="*/ 170 h 170"/>
                <a:gd name="T20" fmla="*/ 56 w 56"/>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56" y="170"/>
                  </a:moveTo>
                  <a:lnTo>
                    <a:pt x="56" y="0"/>
                  </a:lnTo>
                  <a:lnTo>
                    <a:pt x="35" y="0"/>
                  </a:lnTo>
                  <a:lnTo>
                    <a:pt x="0" y="19"/>
                  </a:lnTo>
                  <a:lnTo>
                    <a:pt x="7" y="38"/>
                  </a:lnTo>
                  <a:lnTo>
                    <a:pt x="35" y="21"/>
                  </a:lnTo>
                  <a:lnTo>
                    <a:pt x="35" y="21"/>
                  </a:lnTo>
                  <a:lnTo>
                    <a:pt x="35" y="170"/>
                  </a:lnTo>
                  <a:lnTo>
                    <a:pt x="56" y="170"/>
                  </a:lnTo>
                  <a:lnTo>
                    <a:pt x="56" y="170"/>
                  </a:lnTo>
                  <a:lnTo>
                    <a:pt x="56"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75" name="Freeform 44"/>
            <p:cNvSpPr>
              <a:spLocks noEditPoints="1"/>
            </p:cNvSpPr>
            <p:nvPr/>
          </p:nvSpPr>
          <p:spPr bwMode="gray">
            <a:xfrm>
              <a:off x="-2043113" y="4089400"/>
              <a:ext cx="195262" cy="285750"/>
            </a:xfrm>
            <a:custGeom>
              <a:avLst/>
              <a:gdLst>
                <a:gd name="T0" fmla="*/ 26 w 52"/>
                <a:gd name="T1" fmla="*/ 0 h 76"/>
                <a:gd name="T2" fmla="*/ 0 w 52"/>
                <a:gd name="T3" fmla="*/ 38 h 76"/>
                <a:gd name="T4" fmla="*/ 25 w 52"/>
                <a:gd name="T5" fmla="*/ 76 h 76"/>
                <a:gd name="T6" fmla="*/ 52 w 52"/>
                <a:gd name="T7" fmla="*/ 37 h 76"/>
                <a:gd name="T8" fmla="*/ 26 w 52"/>
                <a:gd name="T9" fmla="*/ 0 h 76"/>
                <a:gd name="T10" fmla="*/ 26 w 52"/>
                <a:gd name="T11" fmla="*/ 68 h 76"/>
                <a:gd name="T12" fmla="*/ 10 w 52"/>
                <a:gd name="T13" fmla="*/ 38 h 76"/>
                <a:gd name="T14" fmla="*/ 26 w 52"/>
                <a:gd name="T15" fmla="*/ 8 h 76"/>
                <a:gd name="T16" fmla="*/ 41 w 52"/>
                <a:gd name="T17" fmla="*/ 37 h 76"/>
                <a:gd name="T18" fmla="*/ 26 w 52"/>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6">
                  <a:moveTo>
                    <a:pt x="26" y="0"/>
                  </a:moveTo>
                  <a:cubicBezTo>
                    <a:pt x="11" y="0"/>
                    <a:pt x="0" y="14"/>
                    <a:pt x="0" y="38"/>
                  </a:cubicBezTo>
                  <a:cubicBezTo>
                    <a:pt x="0" y="62"/>
                    <a:pt x="10" y="76"/>
                    <a:pt x="25" y="76"/>
                  </a:cubicBezTo>
                  <a:cubicBezTo>
                    <a:pt x="41" y="76"/>
                    <a:pt x="52" y="62"/>
                    <a:pt x="52" y="37"/>
                  </a:cubicBezTo>
                  <a:cubicBezTo>
                    <a:pt x="52" y="14"/>
                    <a:pt x="42" y="0"/>
                    <a:pt x="26" y="0"/>
                  </a:cubicBezTo>
                  <a:close/>
                  <a:moveTo>
                    <a:pt x="26" y="68"/>
                  </a:moveTo>
                  <a:cubicBezTo>
                    <a:pt x="17" y="68"/>
                    <a:pt x="10" y="58"/>
                    <a:pt x="10" y="38"/>
                  </a:cubicBezTo>
                  <a:cubicBezTo>
                    <a:pt x="10" y="18"/>
                    <a:pt x="17" y="8"/>
                    <a:pt x="26" y="8"/>
                  </a:cubicBezTo>
                  <a:cubicBezTo>
                    <a:pt x="36" y="8"/>
                    <a:pt x="41" y="20"/>
                    <a:pt x="41" y="37"/>
                  </a:cubicBezTo>
                  <a:cubicBezTo>
                    <a:pt x="41" y="56"/>
                    <a:pt x="35" y="68"/>
                    <a:pt x="26"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76" name="Freeform 45"/>
            <p:cNvSpPr>
              <a:spLocks/>
            </p:cNvSpPr>
            <p:nvPr/>
          </p:nvSpPr>
          <p:spPr bwMode="gray">
            <a:xfrm>
              <a:off x="-1798638" y="4105275"/>
              <a:ext cx="88900" cy="269875"/>
            </a:xfrm>
            <a:custGeom>
              <a:avLst/>
              <a:gdLst>
                <a:gd name="T0" fmla="*/ 56 w 56"/>
                <a:gd name="T1" fmla="*/ 170 h 170"/>
                <a:gd name="T2" fmla="*/ 56 w 56"/>
                <a:gd name="T3" fmla="*/ 0 h 170"/>
                <a:gd name="T4" fmla="*/ 40 w 56"/>
                <a:gd name="T5" fmla="*/ 0 h 170"/>
                <a:gd name="T6" fmla="*/ 0 w 56"/>
                <a:gd name="T7" fmla="*/ 19 h 170"/>
                <a:gd name="T8" fmla="*/ 7 w 56"/>
                <a:gd name="T9" fmla="*/ 38 h 170"/>
                <a:gd name="T10" fmla="*/ 35 w 56"/>
                <a:gd name="T11" fmla="*/ 21 h 170"/>
                <a:gd name="T12" fmla="*/ 37 w 56"/>
                <a:gd name="T13" fmla="*/ 21 h 170"/>
                <a:gd name="T14" fmla="*/ 37 w 56"/>
                <a:gd name="T15" fmla="*/ 170 h 170"/>
                <a:gd name="T16" fmla="*/ 56 w 56"/>
                <a:gd name="T17" fmla="*/ 170 h 170"/>
                <a:gd name="T18" fmla="*/ 56 w 56"/>
                <a:gd name="T19" fmla="*/ 170 h 170"/>
                <a:gd name="T20" fmla="*/ 56 w 56"/>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56" y="170"/>
                  </a:moveTo>
                  <a:lnTo>
                    <a:pt x="56" y="0"/>
                  </a:lnTo>
                  <a:lnTo>
                    <a:pt x="40" y="0"/>
                  </a:lnTo>
                  <a:lnTo>
                    <a:pt x="0" y="19"/>
                  </a:lnTo>
                  <a:lnTo>
                    <a:pt x="7" y="38"/>
                  </a:lnTo>
                  <a:lnTo>
                    <a:pt x="35" y="21"/>
                  </a:lnTo>
                  <a:lnTo>
                    <a:pt x="37" y="21"/>
                  </a:lnTo>
                  <a:lnTo>
                    <a:pt x="37" y="170"/>
                  </a:lnTo>
                  <a:lnTo>
                    <a:pt x="56" y="170"/>
                  </a:lnTo>
                  <a:lnTo>
                    <a:pt x="56" y="170"/>
                  </a:lnTo>
                  <a:lnTo>
                    <a:pt x="56"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77" name="Freeform 46"/>
            <p:cNvSpPr>
              <a:spLocks noEditPoints="1"/>
            </p:cNvSpPr>
            <p:nvPr/>
          </p:nvSpPr>
          <p:spPr bwMode="gray">
            <a:xfrm>
              <a:off x="-1619250" y="4089400"/>
              <a:ext cx="195262" cy="285750"/>
            </a:xfrm>
            <a:custGeom>
              <a:avLst/>
              <a:gdLst>
                <a:gd name="T0" fmla="*/ 26 w 52"/>
                <a:gd name="T1" fmla="*/ 0 h 76"/>
                <a:gd name="T2" fmla="*/ 0 w 52"/>
                <a:gd name="T3" fmla="*/ 38 h 76"/>
                <a:gd name="T4" fmla="*/ 25 w 52"/>
                <a:gd name="T5" fmla="*/ 76 h 76"/>
                <a:gd name="T6" fmla="*/ 52 w 52"/>
                <a:gd name="T7" fmla="*/ 37 h 76"/>
                <a:gd name="T8" fmla="*/ 26 w 52"/>
                <a:gd name="T9" fmla="*/ 0 h 76"/>
                <a:gd name="T10" fmla="*/ 26 w 52"/>
                <a:gd name="T11" fmla="*/ 68 h 76"/>
                <a:gd name="T12" fmla="*/ 11 w 52"/>
                <a:gd name="T13" fmla="*/ 38 h 76"/>
                <a:gd name="T14" fmla="*/ 26 w 52"/>
                <a:gd name="T15" fmla="*/ 8 h 76"/>
                <a:gd name="T16" fmla="*/ 41 w 52"/>
                <a:gd name="T17" fmla="*/ 37 h 76"/>
                <a:gd name="T18" fmla="*/ 26 w 52"/>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6">
                  <a:moveTo>
                    <a:pt x="26" y="0"/>
                  </a:moveTo>
                  <a:cubicBezTo>
                    <a:pt x="11" y="0"/>
                    <a:pt x="0" y="14"/>
                    <a:pt x="0" y="38"/>
                  </a:cubicBezTo>
                  <a:cubicBezTo>
                    <a:pt x="0" y="62"/>
                    <a:pt x="11" y="76"/>
                    <a:pt x="25" y="76"/>
                  </a:cubicBezTo>
                  <a:cubicBezTo>
                    <a:pt x="43" y="76"/>
                    <a:pt x="52" y="62"/>
                    <a:pt x="52" y="37"/>
                  </a:cubicBezTo>
                  <a:cubicBezTo>
                    <a:pt x="52" y="14"/>
                    <a:pt x="43" y="0"/>
                    <a:pt x="26" y="0"/>
                  </a:cubicBezTo>
                  <a:close/>
                  <a:moveTo>
                    <a:pt x="26" y="68"/>
                  </a:moveTo>
                  <a:cubicBezTo>
                    <a:pt x="17" y="68"/>
                    <a:pt x="11" y="58"/>
                    <a:pt x="11" y="38"/>
                  </a:cubicBezTo>
                  <a:cubicBezTo>
                    <a:pt x="11" y="18"/>
                    <a:pt x="17" y="8"/>
                    <a:pt x="26" y="8"/>
                  </a:cubicBezTo>
                  <a:cubicBezTo>
                    <a:pt x="37" y="8"/>
                    <a:pt x="41" y="20"/>
                    <a:pt x="41" y="37"/>
                  </a:cubicBezTo>
                  <a:cubicBezTo>
                    <a:pt x="41" y="56"/>
                    <a:pt x="37" y="68"/>
                    <a:pt x="26"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78" name="Freeform 47"/>
            <p:cNvSpPr>
              <a:spLocks/>
            </p:cNvSpPr>
            <p:nvPr/>
          </p:nvSpPr>
          <p:spPr bwMode="gray">
            <a:xfrm>
              <a:off x="-1371600" y="4105275"/>
              <a:ext cx="90487" cy="269875"/>
            </a:xfrm>
            <a:custGeom>
              <a:avLst/>
              <a:gdLst>
                <a:gd name="T0" fmla="*/ 57 w 57"/>
                <a:gd name="T1" fmla="*/ 170 h 170"/>
                <a:gd name="T2" fmla="*/ 57 w 57"/>
                <a:gd name="T3" fmla="*/ 0 h 170"/>
                <a:gd name="T4" fmla="*/ 35 w 57"/>
                <a:gd name="T5" fmla="*/ 0 h 170"/>
                <a:gd name="T6" fmla="*/ 0 w 57"/>
                <a:gd name="T7" fmla="*/ 19 h 170"/>
                <a:gd name="T8" fmla="*/ 2 w 57"/>
                <a:gd name="T9" fmla="*/ 38 h 170"/>
                <a:gd name="T10" fmla="*/ 35 w 57"/>
                <a:gd name="T11" fmla="*/ 21 h 170"/>
                <a:gd name="T12" fmla="*/ 35 w 57"/>
                <a:gd name="T13" fmla="*/ 21 h 170"/>
                <a:gd name="T14" fmla="*/ 35 w 57"/>
                <a:gd name="T15" fmla="*/ 170 h 170"/>
                <a:gd name="T16" fmla="*/ 57 w 57"/>
                <a:gd name="T17" fmla="*/ 170 h 170"/>
                <a:gd name="T18" fmla="*/ 57 w 57"/>
                <a:gd name="T19" fmla="*/ 170 h 170"/>
                <a:gd name="T20" fmla="*/ 57 w 57"/>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57" y="170"/>
                  </a:moveTo>
                  <a:lnTo>
                    <a:pt x="57" y="0"/>
                  </a:lnTo>
                  <a:lnTo>
                    <a:pt x="35" y="0"/>
                  </a:lnTo>
                  <a:lnTo>
                    <a:pt x="0" y="19"/>
                  </a:lnTo>
                  <a:lnTo>
                    <a:pt x="2" y="38"/>
                  </a:lnTo>
                  <a:lnTo>
                    <a:pt x="35" y="21"/>
                  </a:lnTo>
                  <a:lnTo>
                    <a:pt x="35" y="21"/>
                  </a:lnTo>
                  <a:lnTo>
                    <a:pt x="35" y="170"/>
                  </a:lnTo>
                  <a:lnTo>
                    <a:pt x="57" y="170"/>
                  </a:lnTo>
                  <a:lnTo>
                    <a:pt x="57" y="170"/>
                  </a:lnTo>
                  <a:lnTo>
                    <a:pt x="57"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79" name="Freeform 48"/>
            <p:cNvSpPr>
              <a:spLocks noEditPoints="1"/>
            </p:cNvSpPr>
            <p:nvPr/>
          </p:nvSpPr>
          <p:spPr bwMode="gray">
            <a:xfrm>
              <a:off x="-1192213" y="4089400"/>
              <a:ext cx="192087" cy="285750"/>
            </a:xfrm>
            <a:custGeom>
              <a:avLst/>
              <a:gdLst>
                <a:gd name="T0" fmla="*/ 27 w 51"/>
                <a:gd name="T1" fmla="*/ 0 h 76"/>
                <a:gd name="T2" fmla="*/ 0 w 51"/>
                <a:gd name="T3" fmla="*/ 38 h 76"/>
                <a:gd name="T4" fmla="*/ 25 w 51"/>
                <a:gd name="T5" fmla="*/ 76 h 76"/>
                <a:gd name="T6" fmla="*/ 51 w 51"/>
                <a:gd name="T7" fmla="*/ 37 h 76"/>
                <a:gd name="T8" fmla="*/ 27 w 51"/>
                <a:gd name="T9" fmla="*/ 0 h 76"/>
                <a:gd name="T10" fmla="*/ 25 w 51"/>
                <a:gd name="T11" fmla="*/ 68 h 76"/>
                <a:gd name="T12" fmla="*/ 10 w 51"/>
                <a:gd name="T13" fmla="*/ 38 h 76"/>
                <a:gd name="T14" fmla="*/ 25 w 51"/>
                <a:gd name="T15" fmla="*/ 8 h 76"/>
                <a:gd name="T16" fmla="*/ 41 w 51"/>
                <a:gd name="T17" fmla="*/ 37 h 76"/>
                <a:gd name="T18" fmla="*/ 25 w 51"/>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6">
                  <a:moveTo>
                    <a:pt x="27" y="0"/>
                  </a:moveTo>
                  <a:cubicBezTo>
                    <a:pt x="10" y="0"/>
                    <a:pt x="0" y="14"/>
                    <a:pt x="0" y="38"/>
                  </a:cubicBezTo>
                  <a:cubicBezTo>
                    <a:pt x="0" y="62"/>
                    <a:pt x="10" y="76"/>
                    <a:pt x="25" y="76"/>
                  </a:cubicBezTo>
                  <a:cubicBezTo>
                    <a:pt x="42" y="76"/>
                    <a:pt x="51" y="62"/>
                    <a:pt x="51" y="37"/>
                  </a:cubicBezTo>
                  <a:cubicBezTo>
                    <a:pt x="51" y="14"/>
                    <a:pt x="42" y="0"/>
                    <a:pt x="27" y="0"/>
                  </a:cubicBezTo>
                  <a:close/>
                  <a:moveTo>
                    <a:pt x="25" y="68"/>
                  </a:moveTo>
                  <a:cubicBezTo>
                    <a:pt x="16" y="68"/>
                    <a:pt x="10" y="58"/>
                    <a:pt x="10" y="38"/>
                  </a:cubicBezTo>
                  <a:cubicBezTo>
                    <a:pt x="10" y="18"/>
                    <a:pt x="16" y="8"/>
                    <a:pt x="25" y="8"/>
                  </a:cubicBezTo>
                  <a:cubicBezTo>
                    <a:pt x="36" y="8"/>
                    <a:pt x="41" y="20"/>
                    <a:pt x="41" y="37"/>
                  </a:cubicBezTo>
                  <a:cubicBezTo>
                    <a:pt x="41" y="56"/>
                    <a:pt x="36" y="68"/>
                    <a:pt x="25"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0" name="Freeform 49"/>
            <p:cNvSpPr>
              <a:spLocks noEditPoints="1"/>
            </p:cNvSpPr>
            <p:nvPr/>
          </p:nvSpPr>
          <p:spPr bwMode="gray">
            <a:xfrm>
              <a:off x="-3727450" y="3100388"/>
              <a:ext cx="192087" cy="280988"/>
            </a:xfrm>
            <a:custGeom>
              <a:avLst/>
              <a:gdLst>
                <a:gd name="T0" fmla="*/ 27 w 51"/>
                <a:gd name="T1" fmla="*/ 0 h 75"/>
                <a:gd name="T2" fmla="*/ 0 w 51"/>
                <a:gd name="T3" fmla="*/ 38 h 75"/>
                <a:gd name="T4" fmla="*/ 26 w 51"/>
                <a:gd name="T5" fmla="*/ 75 h 75"/>
                <a:gd name="T6" fmla="*/ 51 w 51"/>
                <a:gd name="T7" fmla="*/ 37 h 75"/>
                <a:gd name="T8" fmla="*/ 27 w 51"/>
                <a:gd name="T9" fmla="*/ 0 h 75"/>
                <a:gd name="T10" fmla="*/ 26 w 51"/>
                <a:gd name="T11" fmla="*/ 68 h 75"/>
                <a:gd name="T12" fmla="*/ 10 w 51"/>
                <a:gd name="T13" fmla="*/ 38 h 75"/>
                <a:gd name="T14" fmla="*/ 26 w 51"/>
                <a:gd name="T15" fmla="*/ 8 h 75"/>
                <a:gd name="T16" fmla="*/ 42 w 51"/>
                <a:gd name="T17" fmla="*/ 37 h 75"/>
                <a:gd name="T18" fmla="*/ 26 w 51"/>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5">
                  <a:moveTo>
                    <a:pt x="27" y="0"/>
                  </a:moveTo>
                  <a:cubicBezTo>
                    <a:pt x="12" y="0"/>
                    <a:pt x="0" y="13"/>
                    <a:pt x="0" y="38"/>
                  </a:cubicBezTo>
                  <a:cubicBezTo>
                    <a:pt x="1" y="62"/>
                    <a:pt x="10" y="75"/>
                    <a:pt x="26" y="75"/>
                  </a:cubicBezTo>
                  <a:cubicBezTo>
                    <a:pt x="42" y="75"/>
                    <a:pt x="51" y="62"/>
                    <a:pt x="51" y="37"/>
                  </a:cubicBezTo>
                  <a:cubicBezTo>
                    <a:pt x="51" y="13"/>
                    <a:pt x="43" y="0"/>
                    <a:pt x="27" y="0"/>
                  </a:cubicBezTo>
                  <a:close/>
                  <a:moveTo>
                    <a:pt x="26" y="68"/>
                  </a:moveTo>
                  <a:cubicBezTo>
                    <a:pt x="16" y="68"/>
                    <a:pt x="10" y="57"/>
                    <a:pt x="10" y="38"/>
                  </a:cubicBezTo>
                  <a:cubicBezTo>
                    <a:pt x="10" y="18"/>
                    <a:pt x="17" y="8"/>
                    <a:pt x="26" y="8"/>
                  </a:cubicBezTo>
                  <a:cubicBezTo>
                    <a:pt x="37" y="8"/>
                    <a:pt x="42" y="19"/>
                    <a:pt x="42" y="37"/>
                  </a:cubicBezTo>
                  <a:cubicBezTo>
                    <a:pt x="42" y="56"/>
                    <a:pt x="36" y="68"/>
                    <a:pt x="26"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1" name="Freeform 50"/>
            <p:cNvSpPr>
              <a:spLocks/>
            </p:cNvSpPr>
            <p:nvPr/>
          </p:nvSpPr>
          <p:spPr bwMode="gray">
            <a:xfrm>
              <a:off x="-3482975" y="3111500"/>
              <a:ext cx="90487" cy="269875"/>
            </a:xfrm>
            <a:custGeom>
              <a:avLst/>
              <a:gdLst>
                <a:gd name="T0" fmla="*/ 33 w 57"/>
                <a:gd name="T1" fmla="*/ 21 h 170"/>
                <a:gd name="T2" fmla="*/ 33 w 57"/>
                <a:gd name="T3" fmla="*/ 21 h 170"/>
                <a:gd name="T4" fmla="*/ 33 w 57"/>
                <a:gd name="T5" fmla="*/ 170 h 170"/>
                <a:gd name="T6" fmla="*/ 57 w 57"/>
                <a:gd name="T7" fmla="*/ 170 h 170"/>
                <a:gd name="T8" fmla="*/ 57 w 57"/>
                <a:gd name="T9" fmla="*/ 0 h 170"/>
                <a:gd name="T10" fmla="*/ 35 w 57"/>
                <a:gd name="T11" fmla="*/ 0 h 170"/>
                <a:gd name="T12" fmla="*/ 0 w 57"/>
                <a:gd name="T13" fmla="*/ 21 h 170"/>
                <a:gd name="T14" fmla="*/ 5 w 57"/>
                <a:gd name="T15" fmla="*/ 40 h 170"/>
                <a:gd name="T16" fmla="*/ 33 w 57"/>
                <a:gd name="T17" fmla="*/ 21 h 170"/>
                <a:gd name="T18" fmla="*/ 33 w 57"/>
                <a:gd name="T19" fmla="*/ 21 h 170"/>
                <a:gd name="T20" fmla="*/ 33 w 57"/>
                <a:gd name="T21" fmla="*/ 2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33" y="21"/>
                  </a:moveTo>
                  <a:lnTo>
                    <a:pt x="33" y="21"/>
                  </a:lnTo>
                  <a:lnTo>
                    <a:pt x="33" y="170"/>
                  </a:lnTo>
                  <a:lnTo>
                    <a:pt x="57" y="170"/>
                  </a:lnTo>
                  <a:lnTo>
                    <a:pt x="57" y="0"/>
                  </a:lnTo>
                  <a:lnTo>
                    <a:pt x="35" y="0"/>
                  </a:lnTo>
                  <a:lnTo>
                    <a:pt x="0" y="21"/>
                  </a:lnTo>
                  <a:lnTo>
                    <a:pt x="5" y="40"/>
                  </a:lnTo>
                  <a:lnTo>
                    <a:pt x="33" y="21"/>
                  </a:lnTo>
                  <a:lnTo>
                    <a:pt x="33" y="21"/>
                  </a:lnTo>
                  <a:lnTo>
                    <a:pt x="33" y="21"/>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2" name="Freeform 51"/>
            <p:cNvSpPr>
              <a:spLocks noEditPoints="1"/>
            </p:cNvSpPr>
            <p:nvPr/>
          </p:nvSpPr>
          <p:spPr bwMode="gray">
            <a:xfrm>
              <a:off x="-3292475" y="3100388"/>
              <a:ext cx="180975" cy="280988"/>
            </a:xfrm>
            <a:custGeom>
              <a:avLst/>
              <a:gdLst>
                <a:gd name="T0" fmla="*/ 24 w 48"/>
                <a:gd name="T1" fmla="*/ 0 h 75"/>
                <a:gd name="T2" fmla="*/ 0 w 48"/>
                <a:gd name="T3" fmla="*/ 38 h 75"/>
                <a:gd name="T4" fmla="*/ 23 w 48"/>
                <a:gd name="T5" fmla="*/ 75 h 75"/>
                <a:gd name="T6" fmla="*/ 48 w 48"/>
                <a:gd name="T7" fmla="*/ 37 h 75"/>
                <a:gd name="T8" fmla="*/ 24 w 48"/>
                <a:gd name="T9" fmla="*/ 0 h 75"/>
                <a:gd name="T10" fmla="*/ 24 w 48"/>
                <a:gd name="T11" fmla="*/ 68 h 75"/>
                <a:gd name="T12" fmla="*/ 9 w 48"/>
                <a:gd name="T13" fmla="*/ 38 h 75"/>
                <a:gd name="T14" fmla="*/ 24 w 48"/>
                <a:gd name="T15" fmla="*/ 8 h 75"/>
                <a:gd name="T16" fmla="*/ 39 w 48"/>
                <a:gd name="T17" fmla="*/ 37 h 75"/>
                <a:gd name="T18" fmla="*/ 24 w 48"/>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4" y="0"/>
                  </a:moveTo>
                  <a:cubicBezTo>
                    <a:pt x="10" y="0"/>
                    <a:pt x="0" y="13"/>
                    <a:pt x="0" y="38"/>
                  </a:cubicBezTo>
                  <a:cubicBezTo>
                    <a:pt x="0" y="62"/>
                    <a:pt x="9" y="75"/>
                    <a:pt x="23" y="75"/>
                  </a:cubicBezTo>
                  <a:cubicBezTo>
                    <a:pt x="39" y="75"/>
                    <a:pt x="48" y="62"/>
                    <a:pt x="48" y="37"/>
                  </a:cubicBezTo>
                  <a:cubicBezTo>
                    <a:pt x="48" y="13"/>
                    <a:pt x="40" y="0"/>
                    <a:pt x="24" y="0"/>
                  </a:cubicBezTo>
                  <a:close/>
                  <a:moveTo>
                    <a:pt x="24" y="68"/>
                  </a:moveTo>
                  <a:cubicBezTo>
                    <a:pt x="16" y="68"/>
                    <a:pt x="9" y="57"/>
                    <a:pt x="9" y="38"/>
                  </a:cubicBezTo>
                  <a:cubicBezTo>
                    <a:pt x="9" y="18"/>
                    <a:pt x="16" y="8"/>
                    <a:pt x="24" y="8"/>
                  </a:cubicBezTo>
                  <a:cubicBezTo>
                    <a:pt x="34" y="8"/>
                    <a:pt x="39" y="19"/>
                    <a:pt x="39" y="37"/>
                  </a:cubicBezTo>
                  <a:cubicBezTo>
                    <a:pt x="39" y="56"/>
                    <a:pt x="33"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3" name="Freeform 52"/>
            <p:cNvSpPr>
              <a:spLocks noEditPoints="1"/>
            </p:cNvSpPr>
            <p:nvPr/>
          </p:nvSpPr>
          <p:spPr bwMode="gray">
            <a:xfrm>
              <a:off x="-3086100" y="3100388"/>
              <a:ext cx="180975" cy="280988"/>
            </a:xfrm>
            <a:custGeom>
              <a:avLst/>
              <a:gdLst>
                <a:gd name="T0" fmla="*/ 24 w 48"/>
                <a:gd name="T1" fmla="*/ 0 h 75"/>
                <a:gd name="T2" fmla="*/ 0 w 48"/>
                <a:gd name="T3" fmla="*/ 38 h 75"/>
                <a:gd name="T4" fmla="*/ 23 w 48"/>
                <a:gd name="T5" fmla="*/ 75 h 75"/>
                <a:gd name="T6" fmla="*/ 48 w 48"/>
                <a:gd name="T7" fmla="*/ 37 h 75"/>
                <a:gd name="T8" fmla="*/ 24 w 48"/>
                <a:gd name="T9" fmla="*/ 0 h 75"/>
                <a:gd name="T10" fmla="*/ 24 w 48"/>
                <a:gd name="T11" fmla="*/ 68 h 75"/>
                <a:gd name="T12" fmla="*/ 10 w 48"/>
                <a:gd name="T13" fmla="*/ 38 h 75"/>
                <a:gd name="T14" fmla="*/ 24 w 48"/>
                <a:gd name="T15" fmla="*/ 8 h 75"/>
                <a:gd name="T16" fmla="*/ 39 w 48"/>
                <a:gd name="T17" fmla="*/ 37 h 75"/>
                <a:gd name="T18" fmla="*/ 24 w 48"/>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4" y="0"/>
                  </a:moveTo>
                  <a:cubicBezTo>
                    <a:pt x="10" y="0"/>
                    <a:pt x="0" y="13"/>
                    <a:pt x="0" y="38"/>
                  </a:cubicBezTo>
                  <a:cubicBezTo>
                    <a:pt x="0" y="62"/>
                    <a:pt x="10" y="75"/>
                    <a:pt x="23" y="75"/>
                  </a:cubicBezTo>
                  <a:cubicBezTo>
                    <a:pt x="39" y="75"/>
                    <a:pt x="48" y="62"/>
                    <a:pt x="48" y="37"/>
                  </a:cubicBezTo>
                  <a:cubicBezTo>
                    <a:pt x="48" y="13"/>
                    <a:pt x="40" y="0"/>
                    <a:pt x="24" y="0"/>
                  </a:cubicBezTo>
                  <a:close/>
                  <a:moveTo>
                    <a:pt x="24" y="68"/>
                  </a:moveTo>
                  <a:cubicBezTo>
                    <a:pt x="16" y="68"/>
                    <a:pt x="10" y="57"/>
                    <a:pt x="10" y="38"/>
                  </a:cubicBezTo>
                  <a:cubicBezTo>
                    <a:pt x="10" y="18"/>
                    <a:pt x="16" y="8"/>
                    <a:pt x="24" y="8"/>
                  </a:cubicBezTo>
                  <a:cubicBezTo>
                    <a:pt x="34" y="8"/>
                    <a:pt x="39" y="19"/>
                    <a:pt x="39" y="37"/>
                  </a:cubicBezTo>
                  <a:cubicBezTo>
                    <a:pt x="39" y="56"/>
                    <a:pt x="34"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4" name="Freeform 53"/>
            <p:cNvSpPr>
              <a:spLocks/>
            </p:cNvSpPr>
            <p:nvPr/>
          </p:nvSpPr>
          <p:spPr bwMode="gray">
            <a:xfrm>
              <a:off x="-2838450" y="3111500"/>
              <a:ext cx="90487" cy="269875"/>
            </a:xfrm>
            <a:custGeom>
              <a:avLst/>
              <a:gdLst>
                <a:gd name="T0" fmla="*/ 3 w 57"/>
                <a:gd name="T1" fmla="*/ 40 h 170"/>
                <a:gd name="T2" fmla="*/ 33 w 57"/>
                <a:gd name="T3" fmla="*/ 21 h 170"/>
                <a:gd name="T4" fmla="*/ 33 w 57"/>
                <a:gd name="T5" fmla="*/ 21 h 170"/>
                <a:gd name="T6" fmla="*/ 33 w 57"/>
                <a:gd name="T7" fmla="*/ 170 h 170"/>
                <a:gd name="T8" fmla="*/ 57 w 57"/>
                <a:gd name="T9" fmla="*/ 170 h 170"/>
                <a:gd name="T10" fmla="*/ 57 w 57"/>
                <a:gd name="T11" fmla="*/ 0 h 170"/>
                <a:gd name="T12" fmla="*/ 36 w 57"/>
                <a:gd name="T13" fmla="*/ 0 h 170"/>
                <a:gd name="T14" fmla="*/ 0 w 57"/>
                <a:gd name="T15" fmla="*/ 21 h 170"/>
                <a:gd name="T16" fmla="*/ 3 w 57"/>
                <a:gd name="T17" fmla="*/ 40 h 170"/>
                <a:gd name="T18" fmla="*/ 3 w 57"/>
                <a:gd name="T19" fmla="*/ 40 h 170"/>
                <a:gd name="T20" fmla="*/ 3 w 57"/>
                <a:gd name="T21" fmla="*/ 4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3" y="40"/>
                  </a:moveTo>
                  <a:lnTo>
                    <a:pt x="33" y="21"/>
                  </a:lnTo>
                  <a:lnTo>
                    <a:pt x="33" y="21"/>
                  </a:lnTo>
                  <a:lnTo>
                    <a:pt x="33" y="170"/>
                  </a:lnTo>
                  <a:lnTo>
                    <a:pt x="57" y="170"/>
                  </a:lnTo>
                  <a:lnTo>
                    <a:pt x="57" y="0"/>
                  </a:lnTo>
                  <a:lnTo>
                    <a:pt x="36" y="0"/>
                  </a:lnTo>
                  <a:lnTo>
                    <a:pt x="0" y="21"/>
                  </a:lnTo>
                  <a:lnTo>
                    <a:pt x="3" y="40"/>
                  </a:lnTo>
                  <a:lnTo>
                    <a:pt x="3" y="40"/>
                  </a:lnTo>
                  <a:lnTo>
                    <a:pt x="3" y="4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5" name="Freeform 54"/>
            <p:cNvSpPr>
              <a:spLocks noEditPoints="1"/>
            </p:cNvSpPr>
            <p:nvPr/>
          </p:nvSpPr>
          <p:spPr bwMode="gray">
            <a:xfrm>
              <a:off x="-2657475" y="3100388"/>
              <a:ext cx="179387" cy="280988"/>
            </a:xfrm>
            <a:custGeom>
              <a:avLst/>
              <a:gdLst>
                <a:gd name="T0" fmla="*/ 25 w 48"/>
                <a:gd name="T1" fmla="*/ 0 h 75"/>
                <a:gd name="T2" fmla="*/ 0 w 48"/>
                <a:gd name="T3" fmla="*/ 38 h 75"/>
                <a:gd name="T4" fmla="*/ 22 w 48"/>
                <a:gd name="T5" fmla="*/ 75 h 75"/>
                <a:gd name="T6" fmla="*/ 48 w 48"/>
                <a:gd name="T7" fmla="*/ 37 h 75"/>
                <a:gd name="T8" fmla="*/ 25 w 48"/>
                <a:gd name="T9" fmla="*/ 0 h 75"/>
                <a:gd name="T10" fmla="*/ 24 w 48"/>
                <a:gd name="T11" fmla="*/ 68 h 75"/>
                <a:gd name="T12" fmla="*/ 9 w 48"/>
                <a:gd name="T13" fmla="*/ 38 h 75"/>
                <a:gd name="T14" fmla="*/ 24 w 48"/>
                <a:gd name="T15" fmla="*/ 8 h 75"/>
                <a:gd name="T16" fmla="*/ 38 w 48"/>
                <a:gd name="T17" fmla="*/ 37 h 75"/>
                <a:gd name="T18" fmla="*/ 24 w 48"/>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5" y="0"/>
                  </a:moveTo>
                  <a:cubicBezTo>
                    <a:pt x="9" y="0"/>
                    <a:pt x="0" y="13"/>
                    <a:pt x="0" y="38"/>
                  </a:cubicBezTo>
                  <a:cubicBezTo>
                    <a:pt x="0" y="62"/>
                    <a:pt x="9" y="75"/>
                    <a:pt x="22" y="75"/>
                  </a:cubicBezTo>
                  <a:cubicBezTo>
                    <a:pt x="39" y="75"/>
                    <a:pt x="48" y="62"/>
                    <a:pt x="48" y="37"/>
                  </a:cubicBezTo>
                  <a:cubicBezTo>
                    <a:pt x="48" y="13"/>
                    <a:pt x="39" y="0"/>
                    <a:pt x="25" y="0"/>
                  </a:cubicBezTo>
                  <a:close/>
                  <a:moveTo>
                    <a:pt x="24" y="68"/>
                  </a:moveTo>
                  <a:cubicBezTo>
                    <a:pt x="15" y="68"/>
                    <a:pt x="9" y="57"/>
                    <a:pt x="9" y="38"/>
                  </a:cubicBezTo>
                  <a:cubicBezTo>
                    <a:pt x="9" y="18"/>
                    <a:pt x="15" y="8"/>
                    <a:pt x="24" y="8"/>
                  </a:cubicBezTo>
                  <a:cubicBezTo>
                    <a:pt x="33" y="8"/>
                    <a:pt x="38" y="19"/>
                    <a:pt x="38" y="37"/>
                  </a:cubicBezTo>
                  <a:cubicBezTo>
                    <a:pt x="38" y="56"/>
                    <a:pt x="33"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6" name="Freeform 55"/>
            <p:cNvSpPr>
              <a:spLocks/>
            </p:cNvSpPr>
            <p:nvPr/>
          </p:nvSpPr>
          <p:spPr bwMode="gray">
            <a:xfrm>
              <a:off x="-2414588" y="3111500"/>
              <a:ext cx="90487" cy="269875"/>
            </a:xfrm>
            <a:custGeom>
              <a:avLst/>
              <a:gdLst>
                <a:gd name="T0" fmla="*/ 3 w 57"/>
                <a:gd name="T1" fmla="*/ 40 h 170"/>
                <a:gd name="T2" fmla="*/ 33 w 57"/>
                <a:gd name="T3" fmla="*/ 21 h 170"/>
                <a:gd name="T4" fmla="*/ 33 w 57"/>
                <a:gd name="T5" fmla="*/ 21 h 170"/>
                <a:gd name="T6" fmla="*/ 33 w 57"/>
                <a:gd name="T7" fmla="*/ 170 h 170"/>
                <a:gd name="T8" fmla="*/ 57 w 57"/>
                <a:gd name="T9" fmla="*/ 170 h 170"/>
                <a:gd name="T10" fmla="*/ 57 w 57"/>
                <a:gd name="T11" fmla="*/ 0 h 170"/>
                <a:gd name="T12" fmla="*/ 38 w 57"/>
                <a:gd name="T13" fmla="*/ 0 h 170"/>
                <a:gd name="T14" fmla="*/ 0 w 57"/>
                <a:gd name="T15" fmla="*/ 21 h 170"/>
                <a:gd name="T16" fmla="*/ 3 w 57"/>
                <a:gd name="T17" fmla="*/ 40 h 170"/>
                <a:gd name="T18" fmla="*/ 3 w 57"/>
                <a:gd name="T19" fmla="*/ 40 h 170"/>
                <a:gd name="T20" fmla="*/ 3 w 57"/>
                <a:gd name="T21" fmla="*/ 4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3" y="40"/>
                  </a:moveTo>
                  <a:lnTo>
                    <a:pt x="33" y="21"/>
                  </a:lnTo>
                  <a:lnTo>
                    <a:pt x="33" y="21"/>
                  </a:lnTo>
                  <a:lnTo>
                    <a:pt x="33" y="170"/>
                  </a:lnTo>
                  <a:lnTo>
                    <a:pt x="57" y="170"/>
                  </a:lnTo>
                  <a:lnTo>
                    <a:pt x="57" y="0"/>
                  </a:lnTo>
                  <a:lnTo>
                    <a:pt x="38" y="0"/>
                  </a:lnTo>
                  <a:lnTo>
                    <a:pt x="0" y="21"/>
                  </a:lnTo>
                  <a:lnTo>
                    <a:pt x="3" y="40"/>
                  </a:lnTo>
                  <a:lnTo>
                    <a:pt x="3" y="40"/>
                  </a:lnTo>
                  <a:lnTo>
                    <a:pt x="3" y="4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7" name="Freeform 56"/>
            <p:cNvSpPr>
              <a:spLocks/>
            </p:cNvSpPr>
            <p:nvPr/>
          </p:nvSpPr>
          <p:spPr bwMode="gray">
            <a:xfrm>
              <a:off x="-2197100" y="3111500"/>
              <a:ext cx="79375" cy="269875"/>
            </a:xfrm>
            <a:custGeom>
              <a:avLst/>
              <a:gdLst>
                <a:gd name="T0" fmla="*/ 5 w 50"/>
                <a:gd name="T1" fmla="*/ 40 h 170"/>
                <a:gd name="T2" fmla="*/ 31 w 50"/>
                <a:gd name="T3" fmla="*/ 21 h 170"/>
                <a:gd name="T4" fmla="*/ 31 w 50"/>
                <a:gd name="T5" fmla="*/ 21 h 170"/>
                <a:gd name="T6" fmla="*/ 31 w 50"/>
                <a:gd name="T7" fmla="*/ 170 h 170"/>
                <a:gd name="T8" fmla="*/ 50 w 50"/>
                <a:gd name="T9" fmla="*/ 170 h 170"/>
                <a:gd name="T10" fmla="*/ 50 w 50"/>
                <a:gd name="T11" fmla="*/ 0 h 170"/>
                <a:gd name="T12" fmla="*/ 33 w 50"/>
                <a:gd name="T13" fmla="*/ 0 h 170"/>
                <a:gd name="T14" fmla="*/ 0 w 50"/>
                <a:gd name="T15" fmla="*/ 21 h 170"/>
                <a:gd name="T16" fmla="*/ 5 w 50"/>
                <a:gd name="T17" fmla="*/ 40 h 170"/>
                <a:gd name="T18" fmla="*/ 5 w 50"/>
                <a:gd name="T19" fmla="*/ 40 h 170"/>
                <a:gd name="T20" fmla="*/ 5 w 50"/>
                <a:gd name="T21" fmla="*/ 4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170">
                  <a:moveTo>
                    <a:pt x="5" y="40"/>
                  </a:moveTo>
                  <a:lnTo>
                    <a:pt x="31" y="21"/>
                  </a:lnTo>
                  <a:lnTo>
                    <a:pt x="31" y="21"/>
                  </a:lnTo>
                  <a:lnTo>
                    <a:pt x="31" y="170"/>
                  </a:lnTo>
                  <a:lnTo>
                    <a:pt x="50" y="170"/>
                  </a:lnTo>
                  <a:lnTo>
                    <a:pt x="50" y="0"/>
                  </a:lnTo>
                  <a:lnTo>
                    <a:pt x="33" y="0"/>
                  </a:lnTo>
                  <a:lnTo>
                    <a:pt x="0" y="21"/>
                  </a:lnTo>
                  <a:lnTo>
                    <a:pt x="5" y="40"/>
                  </a:lnTo>
                  <a:lnTo>
                    <a:pt x="5" y="40"/>
                  </a:lnTo>
                  <a:lnTo>
                    <a:pt x="5" y="4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8" name="Freeform 57"/>
            <p:cNvSpPr>
              <a:spLocks noEditPoints="1"/>
            </p:cNvSpPr>
            <p:nvPr/>
          </p:nvSpPr>
          <p:spPr bwMode="gray">
            <a:xfrm>
              <a:off x="-2016125" y="3100388"/>
              <a:ext cx="179387" cy="280988"/>
            </a:xfrm>
            <a:custGeom>
              <a:avLst/>
              <a:gdLst>
                <a:gd name="T0" fmla="*/ 25 w 48"/>
                <a:gd name="T1" fmla="*/ 0 h 75"/>
                <a:gd name="T2" fmla="*/ 0 w 48"/>
                <a:gd name="T3" fmla="*/ 38 h 75"/>
                <a:gd name="T4" fmla="*/ 24 w 48"/>
                <a:gd name="T5" fmla="*/ 75 h 75"/>
                <a:gd name="T6" fmla="*/ 48 w 48"/>
                <a:gd name="T7" fmla="*/ 37 h 75"/>
                <a:gd name="T8" fmla="*/ 25 w 48"/>
                <a:gd name="T9" fmla="*/ 0 h 75"/>
                <a:gd name="T10" fmla="*/ 24 w 48"/>
                <a:gd name="T11" fmla="*/ 68 h 75"/>
                <a:gd name="T12" fmla="*/ 10 w 48"/>
                <a:gd name="T13" fmla="*/ 38 h 75"/>
                <a:gd name="T14" fmla="*/ 24 w 48"/>
                <a:gd name="T15" fmla="*/ 8 h 75"/>
                <a:gd name="T16" fmla="*/ 38 w 48"/>
                <a:gd name="T17" fmla="*/ 37 h 75"/>
                <a:gd name="T18" fmla="*/ 24 w 48"/>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5" y="0"/>
                  </a:moveTo>
                  <a:cubicBezTo>
                    <a:pt x="11" y="0"/>
                    <a:pt x="0" y="13"/>
                    <a:pt x="0" y="38"/>
                  </a:cubicBezTo>
                  <a:cubicBezTo>
                    <a:pt x="0" y="62"/>
                    <a:pt x="10" y="75"/>
                    <a:pt x="24" y="75"/>
                  </a:cubicBezTo>
                  <a:cubicBezTo>
                    <a:pt x="39" y="75"/>
                    <a:pt x="48" y="62"/>
                    <a:pt x="48" y="37"/>
                  </a:cubicBezTo>
                  <a:cubicBezTo>
                    <a:pt x="48" y="13"/>
                    <a:pt x="39" y="0"/>
                    <a:pt x="25" y="0"/>
                  </a:cubicBezTo>
                  <a:close/>
                  <a:moveTo>
                    <a:pt x="24" y="68"/>
                  </a:moveTo>
                  <a:cubicBezTo>
                    <a:pt x="15" y="68"/>
                    <a:pt x="10" y="57"/>
                    <a:pt x="10" y="38"/>
                  </a:cubicBezTo>
                  <a:cubicBezTo>
                    <a:pt x="10" y="18"/>
                    <a:pt x="16" y="8"/>
                    <a:pt x="24" y="8"/>
                  </a:cubicBezTo>
                  <a:cubicBezTo>
                    <a:pt x="34" y="8"/>
                    <a:pt x="38" y="19"/>
                    <a:pt x="38" y="37"/>
                  </a:cubicBezTo>
                  <a:cubicBezTo>
                    <a:pt x="38" y="56"/>
                    <a:pt x="34"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89" name="Freeform 58"/>
            <p:cNvSpPr>
              <a:spLocks/>
            </p:cNvSpPr>
            <p:nvPr/>
          </p:nvSpPr>
          <p:spPr bwMode="gray">
            <a:xfrm>
              <a:off x="-1773238" y="3111500"/>
              <a:ext cx="90487" cy="269875"/>
            </a:xfrm>
            <a:custGeom>
              <a:avLst/>
              <a:gdLst>
                <a:gd name="T0" fmla="*/ 5 w 57"/>
                <a:gd name="T1" fmla="*/ 40 h 170"/>
                <a:gd name="T2" fmla="*/ 33 w 57"/>
                <a:gd name="T3" fmla="*/ 21 h 170"/>
                <a:gd name="T4" fmla="*/ 33 w 57"/>
                <a:gd name="T5" fmla="*/ 21 h 170"/>
                <a:gd name="T6" fmla="*/ 33 w 57"/>
                <a:gd name="T7" fmla="*/ 170 h 170"/>
                <a:gd name="T8" fmla="*/ 57 w 57"/>
                <a:gd name="T9" fmla="*/ 170 h 170"/>
                <a:gd name="T10" fmla="*/ 57 w 57"/>
                <a:gd name="T11" fmla="*/ 0 h 170"/>
                <a:gd name="T12" fmla="*/ 38 w 57"/>
                <a:gd name="T13" fmla="*/ 0 h 170"/>
                <a:gd name="T14" fmla="*/ 0 w 57"/>
                <a:gd name="T15" fmla="*/ 21 h 170"/>
                <a:gd name="T16" fmla="*/ 5 w 57"/>
                <a:gd name="T17" fmla="*/ 40 h 170"/>
                <a:gd name="T18" fmla="*/ 5 w 57"/>
                <a:gd name="T19" fmla="*/ 40 h 170"/>
                <a:gd name="T20" fmla="*/ 5 w 57"/>
                <a:gd name="T21" fmla="*/ 4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5" y="40"/>
                  </a:moveTo>
                  <a:lnTo>
                    <a:pt x="33" y="21"/>
                  </a:lnTo>
                  <a:lnTo>
                    <a:pt x="33" y="21"/>
                  </a:lnTo>
                  <a:lnTo>
                    <a:pt x="33" y="170"/>
                  </a:lnTo>
                  <a:lnTo>
                    <a:pt x="57" y="170"/>
                  </a:lnTo>
                  <a:lnTo>
                    <a:pt x="57" y="0"/>
                  </a:lnTo>
                  <a:lnTo>
                    <a:pt x="38" y="0"/>
                  </a:lnTo>
                  <a:lnTo>
                    <a:pt x="0" y="21"/>
                  </a:lnTo>
                  <a:lnTo>
                    <a:pt x="5" y="40"/>
                  </a:lnTo>
                  <a:lnTo>
                    <a:pt x="5" y="40"/>
                  </a:lnTo>
                  <a:lnTo>
                    <a:pt x="5" y="4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0" name="Freeform 59"/>
            <p:cNvSpPr>
              <a:spLocks/>
            </p:cNvSpPr>
            <p:nvPr/>
          </p:nvSpPr>
          <p:spPr bwMode="gray">
            <a:xfrm>
              <a:off x="-1566863" y="3111500"/>
              <a:ext cx="90487" cy="269875"/>
            </a:xfrm>
            <a:custGeom>
              <a:avLst/>
              <a:gdLst>
                <a:gd name="T0" fmla="*/ 0 w 57"/>
                <a:gd name="T1" fmla="*/ 21 h 170"/>
                <a:gd name="T2" fmla="*/ 5 w 57"/>
                <a:gd name="T3" fmla="*/ 40 h 170"/>
                <a:gd name="T4" fmla="*/ 33 w 57"/>
                <a:gd name="T5" fmla="*/ 21 h 170"/>
                <a:gd name="T6" fmla="*/ 33 w 57"/>
                <a:gd name="T7" fmla="*/ 21 h 170"/>
                <a:gd name="T8" fmla="*/ 33 w 57"/>
                <a:gd name="T9" fmla="*/ 170 h 170"/>
                <a:gd name="T10" fmla="*/ 57 w 57"/>
                <a:gd name="T11" fmla="*/ 170 h 170"/>
                <a:gd name="T12" fmla="*/ 57 w 57"/>
                <a:gd name="T13" fmla="*/ 0 h 170"/>
                <a:gd name="T14" fmla="*/ 35 w 57"/>
                <a:gd name="T15" fmla="*/ 0 h 170"/>
                <a:gd name="T16" fmla="*/ 0 w 57"/>
                <a:gd name="T17" fmla="*/ 21 h 170"/>
                <a:gd name="T18" fmla="*/ 0 w 57"/>
                <a:gd name="T19" fmla="*/ 21 h 170"/>
                <a:gd name="T20" fmla="*/ 0 w 57"/>
                <a:gd name="T21" fmla="*/ 2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1"/>
                  </a:moveTo>
                  <a:lnTo>
                    <a:pt x="5" y="40"/>
                  </a:lnTo>
                  <a:lnTo>
                    <a:pt x="33" y="21"/>
                  </a:lnTo>
                  <a:lnTo>
                    <a:pt x="33" y="21"/>
                  </a:lnTo>
                  <a:lnTo>
                    <a:pt x="33" y="170"/>
                  </a:lnTo>
                  <a:lnTo>
                    <a:pt x="57" y="170"/>
                  </a:lnTo>
                  <a:lnTo>
                    <a:pt x="57" y="0"/>
                  </a:lnTo>
                  <a:lnTo>
                    <a:pt x="35" y="0"/>
                  </a:lnTo>
                  <a:lnTo>
                    <a:pt x="0" y="21"/>
                  </a:lnTo>
                  <a:lnTo>
                    <a:pt x="0" y="21"/>
                  </a:lnTo>
                  <a:lnTo>
                    <a:pt x="0" y="21"/>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1" name="Freeform 60"/>
            <p:cNvSpPr>
              <a:spLocks noEditPoints="1"/>
            </p:cNvSpPr>
            <p:nvPr/>
          </p:nvSpPr>
          <p:spPr bwMode="gray">
            <a:xfrm>
              <a:off x="-1387475" y="3100388"/>
              <a:ext cx="195262" cy="280988"/>
            </a:xfrm>
            <a:custGeom>
              <a:avLst/>
              <a:gdLst>
                <a:gd name="T0" fmla="*/ 26 w 52"/>
                <a:gd name="T1" fmla="*/ 0 h 75"/>
                <a:gd name="T2" fmla="*/ 0 w 52"/>
                <a:gd name="T3" fmla="*/ 38 h 75"/>
                <a:gd name="T4" fmla="*/ 25 w 52"/>
                <a:gd name="T5" fmla="*/ 75 h 75"/>
                <a:gd name="T6" fmla="*/ 52 w 52"/>
                <a:gd name="T7" fmla="*/ 37 h 75"/>
                <a:gd name="T8" fmla="*/ 26 w 52"/>
                <a:gd name="T9" fmla="*/ 0 h 75"/>
                <a:gd name="T10" fmla="*/ 25 w 52"/>
                <a:gd name="T11" fmla="*/ 68 h 75"/>
                <a:gd name="T12" fmla="*/ 10 w 52"/>
                <a:gd name="T13" fmla="*/ 38 h 75"/>
                <a:gd name="T14" fmla="*/ 25 w 52"/>
                <a:gd name="T15" fmla="*/ 8 h 75"/>
                <a:gd name="T16" fmla="*/ 41 w 52"/>
                <a:gd name="T17" fmla="*/ 37 h 75"/>
                <a:gd name="T18" fmla="*/ 25 w 52"/>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5">
                  <a:moveTo>
                    <a:pt x="26" y="0"/>
                  </a:moveTo>
                  <a:cubicBezTo>
                    <a:pt x="12" y="0"/>
                    <a:pt x="0" y="13"/>
                    <a:pt x="0" y="38"/>
                  </a:cubicBezTo>
                  <a:cubicBezTo>
                    <a:pt x="1" y="62"/>
                    <a:pt x="10" y="75"/>
                    <a:pt x="25" y="75"/>
                  </a:cubicBezTo>
                  <a:cubicBezTo>
                    <a:pt x="41" y="75"/>
                    <a:pt x="52" y="62"/>
                    <a:pt x="52" y="37"/>
                  </a:cubicBezTo>
                  <a:cubicBezTo>
                    <a:pt x="52" y="13"/>
                    <a:pt x="42" y="0"/>
                    <a:pt x="26" y="0"/>
                  </a:cubicBezTo>
                  <a:close/>
                  <a:moveTo>
                    <a:pt x="25" y="68"/>
                  </a:moveTo>
                  <a:cubicBezTo>
                    <a:pt x="17" y="68"/>
                    <a:pt x="10" y="57"/>
                    <a:pt x="10" y="38"/>
                  </a:cubicBezTo>
                  <a:cubicBezTo>
                    <a:pt x="10" y="18"/>
                    <a:pt x="17" y="8"/>
                    <a:pt x="25" y="8"/>
                  </a:cubicBezTo>
                  <a:cubicBezTo>
                    <a:pt x="37" y="8"/>
                    <a:pt x="41" y="19"/>
                    <a:pt x="41" y="37"/>
                  </a:cubicBezTo>
                  <a:cubicBezTo>
                    <a:pt x="41" y="56"/>
                    <a:pt x="36" y="68"/>
                    <a:pt x="25"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2" name="Freeform 61"/>
            <p:cNvSpPr>
              <a:spLocks/>
            </p:cNvSpPr>
            <p:nvPr/>
          </p:nvSpPr>
          <p:spPr bwMode="gray">
            <a:xfrm>
              <a:off x="-1143000" y="3111500"/>
              <a:ext cx="90487" cy="269875"/>
            </a:xfrm>
            <a:custGeom>
              <a:avLst/>
              <a:gdLst>
                <a:gd name="T0" fmla="*/ 35 w 57"/>
                <a:gd name="T1" fmla="*/ 21 h 170"/>
                <a:gd name="T2" fmla="*/ 35 w 57"/>
                <a:gd name="T3" fmla="*/ 21 h 170"/>
                <a:gd name="T4" fmla="*/ 35 w 57"/>
                <a:gd name="T5" fmla="*/ 170 h 170"/>
                <a:gd name="T6" fmla="*/ 57 w 57"/>
                <a:gd name="T7" fmla="*/ 170 h 170"/>
                <a:gd name="T8" fmla="*/ 57 w 57"/>
                <a:gd name="T9" fmla="*/ 0 h 170"/>
                <a:gd name="T10" fmla="*/ 38 w 57"/>
                <a:gd name="T11" fmla="*/ 0 h 170"/>
                <a:gd name="T12" fmla="*/ 0 w 57"/>
                <a:gd name="T13" fmla="*/ 21 h 170"/>
                <a:gd name="T14" fmla="*/ 7 w 57"/>
                <a:gd name="T15" fmla="*/ 40 h 170"/>
                <a:gd name="T16" fmla="*/ 35 w 57"/>
                <a:gd name="T17" fmla="*/ 21 h 170"/>
                <a:gd name="T18" fmla="*/ 35 w 57"/>
                <a:gd name="T19" fmla="*/ 21 h 170"/>
                <a:gd name="T20" fmla="*/ 35 w 57"/>
                <a:gd name="T21" fmla="*/ 2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35" y="21"/>
                  </a:moveTo>
                  <a:lnTo>
                    <a:pt x="35" y="21"/>
                  </a:lnTo>
                  <a:lnTo>
                    <a:pt x="35" y="170"/>
                  </a:lnTo>
                  <a:lnTo>
                    <a:pt x="57" y="170"/>
                  </a:lnTo>
                  <a:lnTo>
                    <a:pt x="57" y="0"/>
                  </a:lnTo>
                  <a:lnTo>
                    <a:pt x="38" y="0"/>
                  </a:lnTo>
                  <a:lnTo>
                    <a:pt x="0" y="21"/>
                  </a:lnTo>
                  <a:lnTo>
                    <a:pt x="7" y="40"/>
                  </a:lnTo>
                  <a:lnTo>
                    <a:pt x="35" y="21"/>
                  </a:lnTo>
                  <a:lnTo>
                    <a:pt x="35" y="21"/>
                  </a:lnTo>
                  <a:lnTo>
                    <a:pt x="35" y="21"/>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3" name="Freeform 62"/>
            <p:cNvSpPr>
              <a:spLocks/>
            </p:cNvSpPr>
            <p:nvPr/>
          </p:nvSpPr>
          <p:spPr bwMode="gray">
            <a:xfrm>
              <a:off x="-4627563" y="3602038"/>
              <a:ext cx="90487" cy="269875"/>
            </a:xfrm>
            <a:custGeom>
              <a:avLst/>
              <a:gdLst>
                <a:gd name="T0" fmla="*/ 57 w 57"/>
                <a:gd name="T1" fmla="*/ 170 h 170"/>
                <a:gd name="T2" fmla="*/ 57 w 57"/>
                <a:gd name="T3" fmla="*/ 0 h 170"/>
                <a:gd name="T4" fmla="*/ 36 w 57"/>
                <a:gd name="T5" fmla="*/ 0 h 170"/>
                <a:gd name="T6" fmla="*/ 0 w 57"/>
                <a:gd name="T7" fmla="*/ 17 h 170"/>
                <a:gd name="T8" fmla="*/ 5 w 57"/>
                <a:gd name="T9" fmla="*/ 36 h 170"/>
                <a:gd name="T10" fmla="*/ 33 w 57"/>
                <a:gd name="T11" fmla="*/ 22 h 170"/>
                <a:gd name="T12" fmla="*/ 33 w 57"/>
                <a:gd name="T13" fmla="*/ 22 h 170"/>
                <a:gd name="T14" fmla="*/ 33 w 57"/>
                <a:gd name="T15" fmla="*/ 170 h 170"/>
                <a:gd name="T16" fmla="*/ 57 w 57"/>
                <a:gd name="T17" fmla="*/ 170 h 170"/>
                <a:gd name="T18" fmla="*/ 57 w 57"/>
                <a:gd name="T19" fmla="*/ 170 h 170"/>
                <a:gd name="T20" fmla="*/ 57 w 57"/>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57" y="170"/>
                  </a:moveTo>
                  <a:lnTo>
                    <a:pt x="57" y="0"/>
                  </a:lnTo>
                  <a:lnTo>
                    <a:pt x="36" y="0"/>
                  </a:lnTo>
                  <a:lnTo>
                    <a:pt x="0" y="17"/>
                  </a:lnTo>
                  <a:lnTo>
                    <a:pt x="5" y="36"/>
                  </a:lnTo>
                  <a:lnTo>
                    <a:pt x="33" y="22"/>
                  </a:lnTo>
                  <a:lnTo>
                    <a:pt x="33" y="22"/>
                  </a:lnTo>
                  <a:lnTo>
                    <a:pt x="33" y="170"/>
                  </a:lnTo>
                  <a:lnTo>
                    <a:pt x="57" y="170"/>
                  </a:lnTo>
                  <a:lnTo>
                    <a:pt x="57" y="170"/>
                  </a:lnTo>
                  <a:lnTo>
                    <a:pt x="57"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4" name="Freeform 63"/>
            <p:cNvSpPr>
              <a:spLocks noEditPoints="1"/>
            </p:cNvSpPr>
            <p:nvPr/>
          </p:nvSpPr>
          <p:spPr bwMode="gray">
            <a:xfrm>
              <a:off x="-4435475" y="3602038"/>
              <a:ext cx="179387" cy="269875"/>
            </a:xfrm>
            <a:custGeom>
              <a:avLst/>
              <a:gdLst>
                <a:gd name="T0" fmla="*/ 24 w 48"/>
                <a:gd name="T1" fmla="*/ 0 h 72"/>
                <a:gd name="T2" fmla="*/ 0 w 48"/>
                <a:gd name="T3" fmla="*/ 35 h 72"/>
                <a:gd name="T4" fmla="*/ 23 w 48"/>
                <a:gd name="T5" fmla="*/ 72 h 72"/>
                <a:gd name="T6" fmla="*/ 48 w 48"/>
                <a:gd name="T7" fmla="*/ 35 h 72"/>
                <a:gd name="T8" fmla="*/ 24 w 48"/>
                <a:gd name="T9" fmla="*/ 0 h 72"/>
                <a:gd name="T10" fmla="*/ 24 w 48"/>
                <a:gd name="T11" fmla="*/ 64 h 72"/>
                <a:gd name="T12" fmla="*/ 9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4" y="0"/>
                  </a:moveTo>
                  <a:cubicBezTo>
                    <a:pt x="10" y="0"/>
                    <a:pt x="0" y="13"/>
                    <a:pt x="0" y="35"/>
                  </a:cubicBezTo>
                  <a:cubicBezTo>
                    <a:pt x="0" y="59"/>
                    <a:pt x="9" y="72"/>
                    <a:pt x="23" y="72"/>
                  </a:cubicBezTo>
                  <a:cubicBezTo>
                    <a:pt x="38" y="72"/>
                    <a:pt x="48" y="59"/>
                    <a:pt x="48" y="35"/>
                  </a:cubicBezTo>
                  <a:cubicBezTo>
                    <a:pt x="48" y="13"/>
                    <a:pt x="39" y="0"/>
                    <a:pt x="24" y="0"/>
                  </a:cubicBezTo>
                  <a:close/>
                  <a:moveTo>
                    <a:pt x="24" y="64"/>
                  </a:moveTo>
                  <a:cubicBezTo>
                    <a:pt x="15" y="64"/>
                    <a:pt x="9" y="53"/>
                    <a:pt x="9" y="36"/>
                  </a:cubicBezTo>
                  <a:cubicBezTo>
                    <a:pt x="9" y="17"/>
                    <a:pt x="15" y="7"/>
                    <a:pt x="24" y="7"/>
                  </a:cubicBezTo>
                  <a:cubicBezTo>
                    <a:pt x="34" y="7"/>
                    <a:pt x="38" y="18"/>
                    <a:pt x="38" y="35"/>
                  </a:cubicBezTo>
                  <a:cubicBezTo>
                    <a:pt x="38" y="52"/>
                    <a:pt x="33"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5" name="Freeform 64"/>
            <p:cNvSpPr>
              <a:spLocks/>
            </p:cNvSpPr>
            <p:nvPr/>
          </p:nvSpPr>
          <p:spPr bwMode="gray">
            <a:xfrm>
              <a:off x="-4203700" y="3602038"/>
              <a:ext cx="90487" cy="269875"/>
            </a:xfrm>
            <a:custGeom>
              <a:avLst/>
              <a:gdLst>
                <a:gd name="T0" fmla="*/ 57 w 57"/>
                <a:gd name="T1" fmla="*/ 170 h 170"/>
                <a:gd name="T2" fmla="*/ 57 w 57"/>
                <a:gd name="T3" fmla="*/ 0 h 170"/>
                <a:gd name="T4" fmla="*/ 38 w 57"/>
                <a:gd name="T5" fmla="*/ 0 h 170"/>
                <a:gd name="T6" fmla="*/ 0 w 57"/>
                <a:gd name="T7" fmla="*/ 17 h 170"/>
                <a:gd name="T8" fmla="*/ 5 w 57"/>
                <a:gd name="T9" fmla="*/ 36 h 170"/>
                <a:gd name="T10" fmla="*/ 33 w 57"/>
                <a:gd name="T11" fmla="*/ 22 h 170"/>
                <a:gd name="T12" fmla="*/ 36 w 57"/>
                <a:gd name="T13" fmla="*/ 22 h 170"/>
                <a:gd name="T14" fmla="*/ 36 w 57"/>
                <a:gd name="T15" fmla="*/ 170 h 170"/>
                <a:gd name="T16" fmla="*/ 57 w 57"/>
                <a:gd name="T17" fmla="*/ 170 h 170"/>
                <a:gd name="T18" fmla="*/ 57 w 57"/>
                <a:gd name="T19" fmla="*/ 170 h 170"/>
                <a:gd name="T20" fmla="*/ 57 w 57"/>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57" y="170"/>
                  </a:moveTo>
                  <a:lnTo>
                    <a:pt x="57" y="0"/>
                  </a:lnTo>
                  <a:lnTo>
                    <a:pt x="38" y="0"/>
                  </a:lnTo>
                  <a:lnTo>
                    <a:pt x="0" y="17"/>
                  </a:lnTo>
                  <a:lnTo>
                    <a:pt x="5" y="36"/>
                  </a:lnTo>
                  <a:lnTo>
                    <a:pt x="33" y="22"/>
                  </a:lnTo>
                  <a:lnTo>
                    <a:pt x="36" y="22"/>
                  </a:lnTo>
                  <a:lnTo>
                    <a:pt x="36" y="170"/>
                  </a:lnTo>
                  <a:lnTo>
                    <a:pt x="57" y="170"/>
                  </a:lnTo>
                  <a:lnTo>
                    <a:pt x="57" y="170"/>
                  </a:lnTo>
                  <a:lnTo>
                    <a:pt x="57"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6" name="Freeform 65"/>
            <p:cNvSpPr>
              <a:spLocks noEditPoints="1"/>
            </p:cNvSpPr>
            <p:nvPr/>
          </p:nvSpPr>
          <p:spPr bwMode="gray">
            <a:xfrm>
              <a:off x="-4011613" y="3602038"/>
              <a:ext cx="179387" cy="269875"/>
            </a:xfrm>
            <a:custGeom>
              <a:avLst/>
              <a:gdLst>
                <a:gd name="T0" fmla="*/ 24 w 48"/>
                <a:gd name="T1" fmla="*/ 0 h 72"/>
                <a:gd name="T2" fmla="*/ 0 w 48"/>
                <a:gd name="T3" fmla="*/ 35 h 72"/>
                <a:gd name="T4" fmla="*/ 23 w 48"/>
                <a:gd name="T5" fmla="*/ 72 h 72"/>
                <a:gd name="T6" fmla="*/ 48 w 48"/>
                <a:gd name="T7" fmla="*/ 35 h 72"/>
                <a:gd name="T8" fmla="*/ 24 w 48"/>
                <a:gd name="T9" fmla="*/ 0 h 72"/>
                <a:gd name="T10" fmla="*/ 24 w 48"/>
                <a:gd name="T11" fmla="*/ 64 h 72"/>
                <a:gd name="T12" fmla="*/ 10 w 48"/>
                <a:gd name="T13" fmla="*/ 36 h 72"/>
                <a:gd name="T14" fmla="*/ 24 w 48"/>
                <a:gd name="T15" fmla="*/ 7 h 72"/>
                <a:gd name="T16" fmla="*/ 39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4" y="0"/>
                  </a:moveTo>
                  <a:cubicBezTo>
                    <a:pt x="10" y="0"/>
                    <a:pt x="0" y="13"/>
                    <a:pt x="0" y="35"/>
                  </a:cubicBezTo>
                  <a:cubicBezTo>
                    <a:pt x="0" y="59"/>
                    <a:pt x="10" y="72"/>
                    <a:pt x="23" y="72"/>
                  </a:cubicBezTo>
                  <a:cubicBezTo>
                    <a:pt x="39" y="72"/>
                    <a:pt x="48" y="59"/>
                    <a:pt x="48" y="35"/>
                  </a:cubicBezTo>
                  <a:cubicBezTo>
                    <a:pt x="48" y="13"/>
                    <a:pt x="40" y="0"/>
                    <a:pt x="24" y="0"/>
                  </a:cubicBezTo>
                  <a:close/>
                  <a:moveTo>
                    <a:pt x="24" y="64"/>
                  </a:moveTo>
                  <a:cubicBezTo>
                    <a:pt x="16" y="64"/>
                    <a:pt x="10" y="53"/>
                    <a:pt x="10" y="36"/>
                  </a:cubicBezTo>
                  <a:cubicBezTo>
                    <a:pt x="10" y="17"/>
                    <a:pt x="16" y="7"/>
                    <a:pt x="24" y="7"/>
                  </a:cubicBezTo>
                  <a:cubicBezTo>
                    <a:pt x="34" y="7"/>
                    <a:pt x="39" y="18"/>
                    <a:pt x="39" y="35"/>
                  </a:cubicBezTo>
                  <a:cubicBezTo>
                    <a:pt x="39" y="52"/>
                    <a:pt x="34"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7" name="Freeform 66"/>
            <p:cNvSpPr>
              <a:spLocks/>
            </p:cNvSpPr>
            <p:nvPr/>
          </p:nvSpPr>
          <p:spPr bwMode="gray">
            <a:xfrm>
              <a:off x="-3763963" y="3602038"/>
              <a:ext cx="74612" cy="269875"/>
            </a:xfrm>
            <a:custGeom>
              <a:avLst/>
              <a:gdLst>
                <a:gd name="T0" fmla="*/ 2 w 47"/>
                <a:gd name="T1" fmla="*/ 36 h 170"/>
                <a:gd name="T2" fmla="*/ 28 w 47"/>
                <a:gd name="T3" fmla="*/ 22 h 170"/>
                <a:gd name="T4" fmla="*/ 28 w 47"/>
                <a:gd name="T5" fmla="*/ 22 h 170"/>
                <a:gd name="T6" fmla="*/ 28 w 47"/>
                <a:gd name="T7" fmla="*/ 170 h 170"/>
                <a:gd name="T8" fmla="*/ 47 w 47"/>
                <a:gd name="T9" fmla="*/ 170 h 170"/>
                <a:gd name="T10" fmla="*/ 47 w 47"/>
                <a:gd name="T11" fmla="*/ 0 h 170"/>
                <a:gd name="T12" fmla="*/ 30 w 47"/>
                <a:gd name="T13" fmla="*/ 0 h 170"/>
                <a:gd name="T14" fmla="*/ 0 w 47"/>
                <a:gd name="T15" fmla="*/ 17 h 170"/>
                <a:gd name="T16" fmla="*/ 2 w 47"/>
                <a:gd name="T17" fmla="*/ 36 h 170"/>
                <a:gd name="T18" fmla="*/ 2 w 47"/>
                <a:gd name="T19" fmla="*/ 36 h 170"/>
                <a:gd name="T20" fmla="*/ 2 w 47"/>
                <a:gd name="T21" fmla="*/ 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70">
                  <a:moveTo>
                    <a:pt x="2" y="36"/>
                  </a:moveTo>
                  <a:lnTo>
                    <a:pt x="28" y="22"/>
                  </a:lnTo>
                  <a:lnTo>
                    <a:pt x="28" y="22"/>
                  </a:lnTo>
                  <a:lnTo>
                    <a:pt x="28" y="170"/>
                  </a:lnTo>
                  <a:lnTo>
                    <a:pt x="47" y="170"/>
                  </a:lnTo>
                  <a:lnTo>
                    <a:pt x="47" y="0"/>
                  </a:lnTo>
                  <a:lnTo>
                    <a:pt x="30" y="0"/>
                  </a:lnTo>
                  <a:lnTo>
                    <a:pt x="0" y="17"/>
                  </a:lnTo>
                  <a:lnTo>
                    <a:pt x="2" y="36"/>
                  </a:lnTo>
                  <a:lnTo>
                    <a:pt x="2" y="36"/>
                  </a:lnTo>
                  <a:lnTo>
                    <a:pt x="2" y="3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8" name="Freeform 67"/>
            <p:cNvSpPr>
              <a:spLocks noEditPoints="1"/>
            </p:cNvSpPr>
            <p:nvPr/>
          </p:nvSpPr>
          <p:spPr bwMode="gray">
            <a:xfrm>
              <a:off x="-3584575" y="3602038"/>
              <a:ext cx="180975" cy="269875"/>
            </a:xfrm>
            <a:custGeom>
              <a:avLst/>
              <a:gdLst>
                <a:gd name="T0" fmla="*/ 25 w 48"/>
                <a:gd name="T1" fmla="*/ 0 h 72"/>
                <a:gd name="T2" fmla="*/ 0 w 48"/>
                <a:gd name="T3" fmla="*/ 35 h 72"/>
                <a:gd name="T4" fmla="*/ 22 w 48"/>
                <a:gd name="T5" fmla="*/ 72 h 72"/>
                <a:gd name="T6" fmla="*/ 48 w 48"/>
                <a:gd name="T7" fmla="*/ 35 h 72"/>
                <a:gd name="T8" fmla="*/ 25 w 48"/>
                <a:gd name="T9" fmla="*/ 0 h 72"/>
                <a:gd name="T10" fmla="*/ 24 w 48"/>
                <a:gd name="T11" fmla="*/ 64 h 72"/>
                <a:gd name="T12" fmla="*/ 9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5" y="0"/>
                  </a:moveTo>
                  <a:cubicBezTo>
                    <a:pt x="9" y="0"/>
                    <a:pt x="0" y="13"/>
                    <a:pt x="0" y="35"/>
                  </a:cubicBezTo>
                  <a:cubicBezTo>
                    <a:pt x="0" y="59"/>
                    <a:pt x="9" y="72"/>
                    <a:pt x="22" y="72"/>
                  </a:cubicBezTo>
                  <a:cubicBezTo>
                    <a:pt x="39" y="72"/>
                    <a:pt x="48" y="59"/>
                    <a:pt x="48" y="35"/>
                  </a:cubicBezTo>
                  <a:cubicBezTo>
                    <a:pt x="48" y="13"/>
                    <a:pt x="39" y="0"/>
                    <a:pt x="25" y="0"/>
                  </a:cubicBezTo>
                  <a:close/>
                  <a:moveTo>
                    <a:pt x="24" y="64"/>
                  </a:moveTo>
                  <a:cubicBezTo>
                    <a:pt x="15" y="64"/>
                    <a:pt x="9" y="53"/>
                    <a:pt x="9" y="36"/>
                  </a:cubicBezTo>
                  <a:cubicBezTo>
                    <a:pt x="9" y="17"/>
                    <a:pt x="15" y="7"/>
                    <a:pt x="24" y="7"/>
                  </a:cubicBezTo>
                  <a:cubicBezTo>
                    <a:pt x="33" y="7"/>
                    <a:pt x="38" y="18"/>
                    <a:pt x="38" y="35"/>
                  </a:cubicBezTo>
                  <a:cubicBezTo>
                    <a:pt x="38" y="52"/>
                    <a:pt x="33"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99" name="Freeform 68"/>
            <p:cNvSpPr>
              <a:spLocks/>
            </p:cNvSpPr>
            <p:nvPr/>
          </p:nvSpPr>
          <p:spPr bwMode="gray">
            <a:xfrm>
              <a:off x="-3340100" y="3602038"/>
              <a:ext cx="74612" cy="269875"/>
            </a:xfrm>
            <a:custGeom>
              <a:avLst/>
              <a:gdLst>
                <a:gd name="T0" fmla="*/ 2 w 47"/>
                <a:gd name="T1" fmla="*/ 36 h 170"/>
                <a:gd name="T2" fmla="*/ 28 w 47"/>
                <a:gd name="T3" fmla="*/ 22 h 170"/>
                <a:gd name="T4" fmla="*/ 28 w 47"/>
                <a:gd name="T5" fmla="*/ 22 h 170"/>
                <a:gd name="T6" fmla="*/ 28 w 47"/>
                <a:gd name="T7" fmla="*/ 170 h 170"/>
                <a:gd name="T8" fmla="*/ 47 w 47"/>
                <a:gd name="T9" fmla="*/ 170 h 170"/>
                <a:gd name="T10" fmla="*/ 47 w 47"/>
                <a:gd name="T11" fmla="*/ 0 h 170"/>
                <a:gd name="T12" fmla="*/ 33 w 47"/>
                <a:gd name="T13" fmla="*/ 0 h 170"/>
                <a:gd name="T14" fmla="*/ 0 w 47"/>
                <a:gd name="T15" fmla="*/ 17 h 170"/>
                <a:gd name="T16" fmla="*/ 2 w 47"/>
                <a:gd name="T17" fmla="*/ 36 h 170"/>
                <a:gd name="T18" fmla="*/ 2 w 47"/>
                <a:gd name="T19" fmla="*/ 36 h 170"/>
                <a:gd name="T20" fmla="*/ 2 w 47"/>
                <a:gd name="T21" fmla="*/ 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70">
                  <a:moveTo>
                    <a:pt x="2" y="36"/>
                  </a:moveTo>
                  <a:lnTo>
                    <a:pt x="28" y="22"/>
                  </a:lnTo>
                  <a:lnTo>
                    <a:pt x="28" y="22"/>
                  </a:lnTo>
                  <a:lnTo>
                    <a:pt x="28" y="170"/>
                  </a:lnTo>
                  <a:lnTo>
                    <a:pt x="47" y="170"/>
                  </a:lnTo>
                  <a:lnTo>
                    <a:pt x="47" y="0"/>
                  </a:lnTo>
                  <a:lnTo>
                    <a:pt x="33" y="0"/>
                  </a:lnTo>
                  <a:lnTo>
                    <a:pt x="0" y="17"/>
                  </a:lnTo>
                  <a:lnTo>
                    <a:pt x="2" y="36"/>
                  </a:lnTo>
                  <a:lnTo>
                    <a:pt x="2" y="36"/>
                  </a:lnTo>
                  <a:lnTo>
                    <a:pt x="2" y="3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0" name="Freeform 69"/>
            <p:cNvSpPr>
              <a:spLocks noEditPoints="1"/>
            </p:cNvSpPr>
            <p:nvPr/>
          </p:nvSpPr>
          <p:spPr bwMode="gray">
            <a:xfrm>
              <a:off x="-3160713" y="3602038"/>
              <a:ext cx="179387" cy="269875"/>
            </a:xfrm>
            <a:custGeom>
              <a:avLst/>
              <a:gdLst>
                <a:gd name="T0" fmla="*/ 25 w 48"/>
                <a:gd name="T1" fmla="*/ 0 h 72"/>
                <a:gd name="T2" fmla="*/ 0 w 48"/>
                <a:gd name="T3" fmla="*/ 35 h 72"/>
                <a:gd name="T4" fmla="*/ 24 w 48"/>
                <a:gd name="T5" fmla="*/ 72 h 72"/>
                <a:gd name="T6" fmla="*/ 48 w 48"/>
                <a:gd name="T7" fmla="*/ 35 h 72"/>
                <a:gd name="T8" fmla="*/ 25 w 48"/>
                <a:gd name="T9" fmla="*/ 0 h 72"/>
                <a:gd name="T10" fmla="*/ 24 w 48"/>
                <a:gd name="T11" fmla="*/ 64 h 72"/>
                <a:gd name="T12" fmla="*/ 10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5" y="0"/>
                  </a:moveTo>
                  <a:cubicBezTo>
                    <a:pt x="11" y="0"/>
                    <a:pt x="0" y="13"/>
                    <a:pt x="0" y="35"/>
                  </a:cubicBezTo>
                  <a:cubicBezTo>
                    <a:pt x="0" y="59"/>
                    <a:pt x="10" y="72"/>
                    <a:pt x="24" y="72"/>
                  </a:cubicBezTo>
                  <a:cubicBezTo>
                    <a:pt x="39" y="72"/>
                    <a:pt x="48" y="59"/>
                    <a:pt x="48" y="35"/>
                  </a:cubicBezTo>
                  <a:cubicBezTo>
                    <a:pt x="48" y="13"/>
                    <a:pt x="39" y="0"/>
                    <a:pt x="25" y="0"/>
                  </a:cubicBezTo>
                  <a:close/>
                  <a:moveTo>
                    <a:pt x="24" y="64"/>
                  </a:moveTo>
                  <a:cubicBezTo>
                    <a:pt x="15" y="64"/>
                    <a:pt x="10" y="53"/>
                    <a:pt x="10" y="36"/>
                  </a:cubicBezTo>
                  <a:cubicBezTo>
                    <a:pt x="10" y="17"/>
                    <a:pt x="16" y="7"/>
                    <a:pt x="24" y="7"/>
                  </a:cubicBezTo>
                  <a:cubicBezTo>
                    <a:pt x="34" y="7"/>
                    <a:pt x="38" y="18"/>
                    <a:pt x="38" y="35"/>
                  </a:cubicBezTo>
                  <a:cubicBezTo>
                    <a:pt x="38" y="52"/>
                    <a:pt x="34"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1" name="Freeform 70"/>
            <p:cNvSpPr>
              <a:spLocks/>
            </p:cNvSpPr>
            <p:nvPr/>
          </p:nvSpPr>
          <p:spPr bwMode="gray">
            <a:xfrm>
              <a:off x="-2916238" y="3602038"/>
              <a:ext cx="88900" cy="269875"/>
            </a:xfrm>
            <a:custGeom>
              <a:avLst/>
              <a:gdLst>
                <a:gd name="T0" fmla="*/ 56 w 56"/>
                <a:gd name="T1" fmla="*/ 170 h 170"/>
                <a:gd name="T2" fmla="*/ 56 w 56"/>
                <a:gd name="T3" fmla="*/ 0 h 170"/>
                <a:gd name="T4" fmla="*/ 35 w 56"/>
                <a:gd name="T5" fmla="*/ 0 h 170"/>
                <a:gd name="T6" fmla="*/ 0 w 56"/>
                <a:gd name="T7" fmla="*/ 17 h 170"/>
                <a:gd name="T8" fmla="*/ 4 w 56"/>
                <a:gd name="T9" fmla="*/ 36 h 170"/>
                <a:gd name="T10" fmla="*/ 33 w 56"/>
                <a:gd name="T11" fmla="*/ 22 h 170"/>
                <a:gd name="T12" fmla="*/ 33 w 56"/>
                <a:gd name="T13" fmla="*/ 22 h 170"/>
                <a:gd name="T14" fmla="*/ 33 w 56"/>
                <a:gd name="T15" fmla="*/ 170 h 170"/>
                <a:gd name="T16" fmla="*/ 56 w 56"/>
                <a:gd name="T17" fmla="*/ 170 h 170"/>
                <a:gd name="T18" fmla="*/ 56 w 56"/>
                <a:gd name="T19" fmla="*/ 170 h 170"/>
                <a:gd name="T20" fmla="*/ 56 w 56"/>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56" y="170"/>
                  </a:moveTo>
                  <a:lnTo>
                    <a:pt x="56" y="0"/>
                  </a:lnTo>
                  <a:lnTo>
                    <a:pt x="35" y="0"/>
                  </a:lnTo>
                  <a:lnTo>
                    <a:pt x="0" y="17"/>
                  </a:lnTo>
                  <a:lnTo>
                    <a:pt x="4" y="36"/>
                  </a:lnTo>
                  <a:lnTo>
                    <a:pt x="33" y="22"/>
                  </a:lnTo>
                  <a:lnTo>
                    <a:pt x="33" y="22"/>
                  </a:lnTo>
                  <a:lnTo>
                    <a:pt x="33" y="170"/>
                  </a:lnTo>
                  <a:lnTo>
                    <a:pt x="56" y="170"/>
                  </a:lnTo>
                  <a:lnTo>
                    <a:pt x="56" y="170"/>
                  </a:lnTo>
                  <a:lnTo>
                    <a:pt x="56"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2" name="Freeform 71"/>
            <p:cNvSpPr>
              <a:spLocks noEditPoints="1"/>
            </p:cNvSpPr>
            <p:nvPr/>
          </p:nvSpPr>
          <p:spPr bwMode="gray">
            <a:xfrm>
              <a:off x="-2736850" y="3602038"/>
              <a:ext cx="179387" cy="269875"/>
            </a:xfrm>
            <a:custGeom>
              <a:avLst/>
              <a:gdLst>
                <a:gd name="T0" fmla="*/ 25 w 48"/>
                <a:gd name="T1" fmla="*/ 0 h 72"/>
                <a:gd name="T2" fmla="*/ 0 w 48"/>
                <a:gd name="T3" fmla="*/ 35 h 72"/>
                <a:gd name="T4" fmla="*/ 24 w 48"/>
                <a:gd name="T5" fmla="*/ 72 h 72"/>
                <a:gd name="T6" fmla="*/ 48 w 48"/>
                <a:gd name="T7" fmla="*/ 35 h 72"/>
                <a:gd name="T8" fmla="*/ 25 w 48"/>
                <a:gd name="T9" fmla="*/ 0 h 72"/>
                <a:gd name="T10" fmla="*/ 24 w 48"/>
                <a:gd name="T11" fmla="*/ 64 h 72"/>
                <a:gd name="T12" fmla="*/ 10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5" y="0"/>
                  </a:moveTo>
                  <a:cubicBezTo>
                    <a:pt x="11" y="0"/>
                    <a:pt x="0" y="13"/>
                    <a:pt x="0" y="35"/>
                  </a:cubicBezTo>
                  <a:cubicBezTo>
                    <a:pt x="0" y="59"/>
                    <a:pt x="10" y="72"/>
                    <a:pt x="24" y="72"/>
                  </a:cubicBezTo>
                  <a:cubicBezTo>
                    <a:pt x="39" y="72"/>
                    <a:pt x="48" y="59"/>
                    <a:pt x="48" y="35"/>
                  </a:cubicBezTo>
                  <a:cubicBezTo>
                    <a:pt x="48" y="13"/>
                    <a:pt x="39" y="0"/>
                    <a:pt x="25" y="0"/>
                  </a:cubicBezTo>
                  <a:close/>
                  <a:moveTo>
                    <a:pt x="24" y="64"/>
                  </a:moveTo>
                  <a:cubicBezTo>
                    <a:pt x="15" y="64"/>
                    <a:pt x="10" y="53"/>
                    <a:pt x="10" y="36"/>
                  </a:cubicBezTo>
                  <a:cubicBezTo>
                    <a:pt x="10" y="17"/>
                    <a:pt x="16" y="7"/>
                    <a:pt x="24" y="7"/>
                  </a:cubicBezTo>
                  <a:cubicBezTo>
                    <a:pt x="34" y="7"/>
                    <a:pt x="38" y="18"/>
                    <a:pt x="38" y="35"/>
                  </a:cubicBezTo>
                  <a:cubicBezTo>
                    <a:pt x="38" y="52"/>
                    <a:pt x="34"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3" name="Freeform 72"/>
            <p:cNvSpPr>
              <a:spLocks/>
            </p:cNvSpPr>
            <p:nvPr/>
          </p:nvSpPr>
          <p:spPr bwMode="gray">
            <a:xfrm>
              <a:off x="-2492375" y="3602038"/>
              <a:ext cx="88900" cy="269875"/>
            </a:xfrm>
            <a:custGeom>
              <a:avLst/>
              <a:gdLst>
                <a:gd name="T0" fmla="*/ 0 w 56"/>
                <a:gd name="T1" fmla="*/ 17 h 170"/>
                <a:gd name="T2" fmla="*/ 4 w 56"/>
                <a:gd name="T3" fmla="*/ 36 h 170"/>
                <a:gd name="T4" fmla="*/ 33 w 56"/>
                <a:gd name="T5" fmla="*/ 22 h 170"/>
                <a:gd name="T6" fmla="*/ 33 w 56"/>
                <a:gd name="T7" fmla="*/ 22 h 170"/>
                <a:gd name="T8" fmla="*/ 33 w 56"/>
                <a:gd name="T9" fmla="*/ 170 h 170"/>
                <a:gd name="T10" fmla="*/ 56 w 56"/>
                <a:gd name="T11" fmla="*/ 170 h 170"/>
                <a:gd name="T12" fmla="*/ 56 w 56"/>
                <a:gd name="T13" fmla="*/ 0 h 170"/>
                <a:gd name="T14" fmla="*/ 35 w 56"/>
                <a:gd name="T15" fmla="*/ 0 h 170"/>
                <a:gd name="T16" fmla="*/ 0 w 56"/>
                <a:gd name="T17" fmla="*/ 17 h 170"/>
                <a:gd name="T18" fmla="*/ 0 w 56"/>
                <a:gd name="T19" fmla="*/ 17 h 170"/>
                <a:gd name="T20" fmla="*/ 0 w 56"/>
                <a:gd name="T21" fmla="*/ 1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0" y="17"/>
                  </a:moveTo>
                  <a:lnTo>
                    <a:pt x="4" y="36"/>
                  </a:lnTo>
                  <a:lnTo>
                    <a:pt x="33" y="22"/>
                  </a:lnTo>
                  <a:lnTo>
                    <a:pt x="33" y="22"/>
                  </a:lnTo>
                  <a:lnTo>
                    <a:pt x="33" y="170"/>
                  </a:lnTo>
                  <a:lnTo>
                    <a:pt x="56" y="170"/>
                  </a:lnTo>
                  <a:lnTo>
                    <a:pt x="56" y="0"/>
                  </a:lnTo>
                  <a:lnTo>
                    <a:pt x="35" y="0"/>
                  </a:lnTo>
                  <a:lnTo>
                    <a:pt x="0" y="17"/>
                  </a:lnTo>
                  <a:lnTo>
                    <a:pt x="0" y="17"/>
                  </a:lnTo>
                  <a:lnTo>
                    <a:pt x="0" y="17"/>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4" name="Freeform 73"/>
            <p:cNvSpPr>
              <a:spLocks noEditPoints="1"/>
            </p:cNvSpPr>
            <p:nvPr/>
          </p:nvSpPr>
          <p:spPr bwMode="gray">
            <a:xfrm>
              <a:off x="-2312988" y="3602038"/>
              <a:ext cx="195262" cy="269875"/>
            </a:xfrm>
            <a:custGeom>
              <a:avLst/>
              <a:gdLst>
                <a:gd name="T0" fmla="*/ 26 w 52"/>
                <a:gd name="T1" fmla="*/ 0 h 72"/>
                <a:gd name="T2" fmla="*/ 0 w 52"/>
                <a:gd name="T3" fmla="*/ 35 h 72"/>
                <a:gd name="T4" fmla="*/ 25 w 52"/>
                <a:gd name="T5" fmla="*/ 72 h 72"/>
                <a:gd name="T6" fmla="*/ 52 w 52"/>
                <a:gd name="T7" fmla="*/ 35 h 72"/>
                <a:gd name="T8" fmla="*/ 26 w 52"/>
                <a:gd name="T9" fmla="*/ 0 h 72"/>
                <a:gd name="T10" fmla="*/ 25 w 52"/>
                <a:gd name="T11" fmla="*/ 64 h 72"/>
                <a:gd name="T12" fmla="*/ 10 w 52"/>
                <a:gd name="T13" fmla="*/ 36 h 72"/>
                <a:gd name="T14" fmla="*/ 25 w 52"/>
                <a:gd name="T15" fmla="*/ 7 h 72"/>
                <a:gd name="T16" fmla="*/ 41 w 52"/>
                <a:gd name="T17" fmla="*/ 35 h 72"/>
                <a:gd name="T18" fmla="*/ 25 w 52"/>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2">
                  <a:moveTo>
                    <a:pt x="26" y="0"/>
                  </a:moveTo>
                  <a:cubicBezTo>
                    <a:pt x="12" y="0"/>
                    <a:pt x="0" y="13"/>
                    <a:pt x="0" y="35"/>
                  </a:cubicBezTo>
                  <a:cubicBezTo>
                    <a:pt x="1" y="59"/>
                    <a:pt x="10" y="72"/>
                    <a:pt x="25" y="72"/>
                  </a:cubicBezTo>
                  <a:cubicBezTo>
                    <a:pt x="41" y="72"/>
                    <a:pt x="52" y="59"/>
                    <a:pt x="52" y="35"/>
                  </a:cubicBezTo>
                  <a:cubicBezTo>
                    <a:pt x="52" y="13"/>
                    <a:pt x="42" y="0"/>
                    <a:pt x="26" y="0"/>
                  </a:cubicBezTo>
                  <a:close/>
                  <a:moveTo>
                    <a:pt x="25" y="64"/>
                  </a:moveTo>
                  <a:cubicBezTo>
                    <a:pt x="17" y="64"/>
                    <a:pt x="10" y="53"/>
                    <a:pt x="10" y="36"/>
                  </a:cubicBezTo>
                  <a:cubicBezTo>
                    <a:pt x="10" y="17"/>
                    <a:pt x="17" y="7"/>
                    <a:pt x="25" y="7"/>
                  </a:cubicBezTo>
                  <a:cubicBezTo>
                    <a:pt x="37" y="7"/>
                    <a:pt x="41" y="18"/>
                    <a:pt x="41" y="35"/>
                  </a:cubicBezTo>
                  <a:cubicBezTo>
                    <a:pt x="41" y="52"/>
                    <a:pt x="36" y="64"/>
                    <a:pt x="25"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5" name="Freeform 74"/>
            <p:cNvSpPr>
              <a:spLocks noEditPoints="1"/>
            </p:cNvSpPr>
            <p:nvPr/>
          </p:nvSpPr>
          <p:spPr bwMode="gray">
            <a:xfrm>
              <a:off x="-2092325" y="3602038"/>
              <a:ext cx="180975" cy="269875"/>
            </a:xfrm>
            <a:custGeom>
              <a:avLst/>
              <a:gdLst>
                <a:gd name="T0" fmla="*/ 24 w 48"/>
                <a:gd name="T1" fmla="*/ 0 h 72"/>
                <a:gd name="T2" fmla="*/ 0 w 48"/>
                <a:gd name="T3" fmla="*/ 35 h 72"/>
                <a:gd name="T4" fmla="*/ 22 w 48"/>
                <a:gd name="T5" fmla="*/ 72 h 72"/>
                <a:gd name="T6" fmla="*/ 48 w 48"/>
                <a:gd name="T7" fmla="*/ 35 h 72"/>
                <a:gd name="T8" fmla="*/ 24 w 48"/>
                <a:gd name="T9" fmla="*/ 0 h 72"/>
                <a:gd name="T10" fmla="*/ 24 w 48"/>
                <a:gd name="T11" fmla="*/ 64 h 72"/>
                <a:gd name="T12" fmla="*/ 8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4" y="0"/>
                  </a:moveTo>
                  <a:cubicBezTo>
                    <a:pt x="9" y="0"/>
                    <a:pt x="0" y="13"/>
                    <a:pt x="0" y="35"/>
                  </a:cubicBezTo>
                  <a:cubicBezTo>
                    <a:pt x="0" y="59"/>
                    <a:pt x="8" y="72"/>
                    <a:pt x="22" y="72"/>
                  </a:cubicBezTo>
                  <a:cubicBezTo>
                    <a:pt x="38" y="72"/>
                    <a:pt x="48" y="59"/>
                    <a:pt x="48" y="35"/>
                  </a:cubicBezTo>
                  <a:cubicBezTo>
                    <a:pt x="48" y="13"/>
                    <a:pt x="39" y="0"/>
                    <a:pt x="24" y="0"/>
                  </a:cubicBezTo>
                  <a:close/>
                  <a:moveTo>
                    <a:pt x="24" y="64"/>
                  </a:moveTo>
                  <a:cubicBezTo>
                    <a:pt x="15" y="64"/>
                    <a:pt x="8" y="53"/>
                    <a:pt x="8" y="36"/>
                  </a:cubicBezTo>
                  <a:cubicBezTo>
                    <a:pt x="8" y="17"/>
                    <a:pt x="15" y="7"/>
                    <a:pt x="24" y="7"/>
                  </a:cubicBezTo>
                  <a:cubicBezTo>
                    <a:pt x="33" y="7"/>
                    <a:pt x="38" y="18"/>
                    <a:pt x="38" y="35"/>
                  </a:cubicBezTo>
                  <a:cubicBezTo>
                    <a:pt x="38" y="52"/>
                    <a:pt x="32"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6" name="Freeform 75"/>
            <p:cNvSpPr>
              <a:spLocks/>
            </p:cNvSpPr>
            <p:nvPr/>
          </p:nvSpPr>
          <p:spPr bwMode="gray">
            <a:xfrm>
              <a:off x="-1863725" y="3602038"/>
              <a:ext cx="90487" cy="269875"/>
            </a:xfrm>
            <a:custGeom>
              <a:avLst/>
              <a:gdLst>
                <a:gd name="T0" fmla="*/ 57 w 57"/>
                <a:gd name="T1" fmla="*/ 170 h 170"/>
                <a:gd name="T2" fmla="*/ 57 w 57"/>
                <a:gd name="T3" fmla="*/ 0 h 170"/>
                <a:gd name="T4" fmla="*/ 41 w 57"/>
                <a:gd name="T5" fmla="*/ 0 h 170"/>
                <a:gd name="T6" fmla="*/ 0 w 57"/>
                <a:gd name="T7" fmla="*/ 17 h 170"/>
                <a:gd name="T8" fmla="*/ 8 w 57"/>
                <a:gd name="T9" fmla="*/ 36 h 170"/>
                <a:gd name="T10" fmla="*/ 36 w 57"/>
                <a:gd name="T11" fmla="*/ 22 h 170"/>
                <a:gd name="T12" fmla="*/ 36 w 57"/>
                <a:gd name="T13" fmla="*/ 22 h 170"/>
                <a:gd name="T14" fmla="*/ 36 w 57"/>
                <a:gd name="T15" fmla="*/ 170 h 170"/>
                <a:gd name="T16" fmla="*/ 57 w 57"/>
                <a:gd name="T17" fmla="*/ 170 h 170"/>
                <a:gd name="T18" fmla="*/ 57 w 57"/>
                <a:gd name="T19" fmla="*/ 170 h 170"/>
                <a:gd name="T20" fmla="*/ 57 w 57"/>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57" y="170"/>
                  </a:moveTo>
                  <a:lnTo>
                    <a:pt x="57" y="0"/>
                  </a:lnTo>
                  <a:lnTo>
                    <a:pt x="41" y="0"/>
                  </a:lnTo>
                  <a:lnTo>
                    <a:pt x="0" y="17"/>
                  </a:lnTo>
                  <a:lnTo>
                    <a:pt x="8" y="36"/>
                  </a:lnTo>
                  <a:lnTo>
                    <a:pt x="36" y="22"/>
                  </a:lnTo>
                  <a:lnTo>
                    <a:pt x="36" y="22"/>
                  </a:lnTo>
                  <a:lnTo>
                    <a:pt x="36" y="170"/>
                  </a:lnTo>
                  <a:lnTo>
                    <a:pt x="57" y="170"/>
                  </a:lnTo>
                  <a:lnTo>
                    <a:pt x="57" y="170"/>
                  </a:lnTo>
                  <a:lnTo>
                    <a:pt x="57"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7" name="Freeform 76"/>
            <p:cNvSpPr>
              <a:spLocks noEditPoints="1"/>
            </p:cNvSpPr>
            <p:nvPr/>
          </p:nvSpPr>
          <p:spPr bwMode="gray">
            <a:xfrm>
              <a:off x="-1668463" y="3602038"/>
              <a:ext cx="180975" cy="269875"/>
            </a:xfrm>
            <a:custGeom>
              <a:avLst/>
              <a:gdLst>
                <a:gd name="T0" fmla="*/ 24 w 48"/>
                <a:gd name="T1" fmla="*/ 0 h 72"/>
                <a:gd name="T2" fmla="*/ 0 w 48"/>
                <a:gd name="T3" fmla="*/ 35 h 72"/>
                <a:gd name="T4" fmla="*/ 23 w 48"/>
                <a:gd name="T5" fmla="*/ 72 h 72"/>
                <a:gd name="T6" fmla="*/ 48 w 48"/>
                <a:gd name="T7" fmla="*/ 35 h 72"/>
                <a:gd name="T8" fmla="*/ 24 w 48"/>
                <a:gd name="T9" fmla="*/ 0 h 72"/>
                <a:gd name="T10" fmla="*/ 24 w 48"/>
                <a:gd name="T11" fmla="*/ 64 h 72"/>
                <a:gd name="T12" fmla="*/ 10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4" y="0"/>
                  </a:moveTo>
                  <a:cubicBezTo>
                    <a:pt x="10" y="0"/>
                    <a:pt x="0" y="13"/>
                    <a:pt x="0" y="35"/>
                  </a:cubicBezTo>
                  <a:cubicBezTo>
                    <a:pt x="0" y="59"/>
                    <a:pt x="10" y="72"/>
                    <a:pt x="23" y="72"/>
                  </a:cubicBezTo>
                  <a:cubicBezTo>
                    <a:pt x="39" y="72"/>
                    <a:pt x="48" y="59"/>
                    <a:pt x="48" y="35"/>
                  </a:cubicBezTo>
                  <a:cubicBezTo>
                    <a:pt x="48" y="13"/>
                    <a:pt x="39" y="0"/>
                    <a:pt x="24" y="0"/>
                  </a:cubicBezTo>
                  <a:close/>
                  <a:moveTo>
                    <a:pt x="24" y="64"/>
                  </a:moveTo>
                  <a:cubicBezTo>
                    <a:pt x="15" y="64"/>
                    <a:pt x="10" y="53"/>
                    <a:pt x="10" y="36"/>
                  </a:cubicBezTo>
                  <a:cubicBezTo>
                    <a:pt x="10" y="17"/>
                    <a:pt x="15" y="7"/>
                    <a:pt x="24" y="7"/>
                  </a:cubicBezTo>
                  <a:cubicBezTo>
                    <a:pt x="34" y="7"/>
                    <a:pt x="38" y="18"/>
                    <a:pt x="38" y="35"/>
                  </a:cubicBezTo>
                  <a:cubicBezTo>
                    <a:pt x="38" y="52"/>
                    <a:pt x="34"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8" name="Freeform 77"/>
            <p:cNvSpPr>
              <a:spLocks/>
            </p:cNvSpPr>
            <p:nvPr/>
          </p:nvSpPr>
          <p:spPr bwMode="gray">
            <a:xfrm>
              <a:off x="-1423988" y="3602038"/>
              <a:ext cx="74612" cy="269875"/>
            </a:xfrm>
            <a:custGeom>
              <a:avLst/>
              <a:gdLst>
                <a:gd name="T0" fmla="*/ 47 w 47"/>
                <a:gd name="T1" fmla="*/ 170 h 170"/>
                <a:gd name="T2" fmla="*/ 47 w 47"/>
                <a:gd name="T3" fmla="*/ 0 h 170"/>
                <a:gd name="T4" fmla="*/ 33 w 47"/>
                <a:gd name="T5" fmla="*/ 0 h 170"/>
                <a:gd name="T6" fmla="*/ 0 w 47"/>
                <a:gd name="T7" fmla="*/ 17 h 170"/>
                <a:gd name="T8" fmla="*/ 2 w 47"/>
                <a:gd name="T9" fmla="*/ 36 h 170"/>
                <a:gd name="T10" fmla="*/ 28 w 47"/>
                <a:gd name="T11" fmla="*/ 22 h 170"/>
                <a:gd name="T12" fmla="*/ 28 w 47"/>
                <a:gd name="T13" fmla="*/ 22 h 170"/>
                <a:gd name="T14" fmla="*/ 28 w 47"/>
                <a:gd name="T15" fmla="*/ 170 h 170"/>
                <a:gd name="T16" fmla="*/ 47 w 47"/>
                <a:gd name="T17" fmla="*/ 170 h 170"/>
                <a:gd name="T18" fmla="*/ 47 w 47"/>
                <a:gd name="T19" fmla="*/ 170 h 170"/>
                <a:gd name="T20" fmla="*/ 47 w 47"/>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70">
                  <a:moveTo>
                    <a:pt x="47" y="170"/>
                  </a:moveTo>
                  <a:lnTo>
                    <a:pt x="47" y="0"/>
                  </a:lnTo>
                  <a:lnTo>
                    <a:pt x="33" y="0"/>
                  </a:lnTo>
                  <a:lnTo>
                    <a:pt x="0" y="17"/>
                  </a:lnTo>
                  <a:lnTo>
                    <a:pt x="2" y="36"/>
                  </a:lnTo>
                  <a:lnTo>
                    <a:pt x="28" y="22"/>
                  </a:lnTo>
                  <a:lnTo>
                    <a:pt x="28" y="22"/>
                  </a:lnTo>
                  <a:lnTo>
                    <a:pt x="28" y="170"/>
                  </a:lnTo>
                  <a:lnTo>
                    <a:pt x="47" y="170"/>
                  </a:lnTo>
                  <a:lnTo>
                    <a:pt x="47" y="170"/>
                  </a:lnTo>
                  <a:lnTo>
                    <a:pt x="47"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09" name="Freeform 78"/>
            <p:cNvSpPr>
              <a:spLocks/>
            </p:cNvSpPr>
            <p:nvPr/>
          </p:nvSpPr>
          <p:spPr bwMode="gray">
            <a:xfrm>
              <a:off x="-1217613" y="3602038"/>
              <a:ext cx="88900" cy="269875"/>
            </a:xfrm>
            <a:custGeom>
              <a:avLst/>
              <a:gdLst>
                <a:gd name="T0" fmla="*/ 0 w 56"/>
                <a:gd name="T1" fmla="*/ 17 h 170"/>
                <a:gd name="T2" fmla="*/ 2 w 56"/>
                <a:gd name="T3" fmla="*/ 36 h 170"/>
                <a:gd name="T4" fmla="*/ 35 w 56"/>
                <a:gd name="T5" fmla="*/ 22 h 170"/>
                <a:gd name="T6" fmla="*/ 35 w 56"/>
                <a:gd name="T7" fmla="*/ 22 h 170"/>
                <a:gd name="T8" fmla="*/ 35 w 56"/>
                <a:gd name="T9" fmla="*/ 170 h 170"/>
                <a:gd name="T10" fmla="*/ 56 w 56"/>
                <a:gd name="T11" fmla="*/ 170 h 170"/>
                <a:gd name="T12" fmla="*/ 56 w 56"/>
                <a:gd name="T13" fmla="*/ 0 h 170"/>
                <a:gd name="T14" fmla="*/ 38 w 56"/>
                <a:gd name="T15" fmla="*/ 0 h 170"/>
                <a:gd name="T16" fmla="*/ 0 w 56"/>
                <a:gd name="T17" fmla="*/ 17 h 170"/>
                <a:gd name="T18" fmla="*/ 0 w 56"/>
                <a:gd name="T19" fmla="*/ 17 h 170"/>
                <a:gd name="T20" fmla="*/ 0 w 56"/>
                <a:gd name="T21" fmla="*/ 1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0" y="17"/>
                  </a:moveTo>
                  <a:lnTo>
                    <a:pt x="2" y="36"/>
                  </a:lnTo>
                  <a:lnTo>
                    <a:pt x="35" y="22"/>
                  </a:lnTo>
                  <a:lnTo>
                    <a:pt x="35" y="22"/>
                  </a:lnTo>
                  <a:lnTo>
                    <a:pt x="35" y="170"/>
                  </a:lnTo>
                  <a:lnTo>
                    <a:pt x="56" y="170"/>
                  </a:lnTo>
                  <a:lnTo>
                    <a:pt x="56" y="0"/>
                  </a:lnTo>
                  <a:lnTo>
                    <a:pt x="38" y="0"/>
                  </a:lnTo>
                  <a:lnTo>
                    <a:pt x="0" y="17"/>
                  </a:lnTo>
                  <a:lnTo>
                    <a:pt x="0" y="17"/>
                  </a:lnTo>
                  <a:lnTo>
                    <a:pt x="0" y="17"/>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0" name="Freeform 79"/>
            <p:cNvSpPr>
              <a:spLocks noEditPoints="1"/>
            </p:cNvSpPr>
            <p:nvPr/>
          </p:nvSpPr>
          <p:spPr bwMode="gray">
            <a:xfrm>
              <a:off x="-1038225" y="3602038"/>
              <a:ext cx="180975" cy="269875"/>
            </a:xfrm>
            <a:custGeom>
              <a:avLst/>
              <a:gdLst>
                <a:gd name="T0" fmla="*/ 25 w 48"/>
                <a:gd name="T1" fmla="*/ 0 h 72"/>
                <a:gd name="T2" fmla="*/ 0 w 48"/>
                <a:gd name="T3" fmla="*/ 35 h 72"/>
                <a:gd name="T4" fmla="*/ 24 w 48"/>
                <a:gd name="T5" fmla="*/ 72 h 72"/>
                <a:gd name="T6" fmla="*/ 48 w 48"/>
                <a:gd name="T7" fmla="*/ 35 h 72"/>
                <a:gd name="T8" fmla="*/ 25 w 48"/>
                <a:gd name="T9" fmla="*/ 0 h 72"/>
                <a:gd name="T10" fmla="*/ 24 w 48"/>
                <a:gd name="T11" fmla="*/ 64 h 72"/>
                <a:gd name="T12" fmla="*/ 10 w 48"/>
                <a:gd name="T13" fmla="*/ 36 h 72"/>
                <a:gd name="T14" fmla="*/ 24 w 48"/>
                <a:gd name="T15" fmla="*/ 7 h 72"/>
                <a:gd name="T16" fmla="*/ 38 w 48"/>
                <a:gd name="T17" fmla="*/ 35 h 72"/>
                <a:gd name="T18" fmla="*/ 24 w 48"/>
                <a:gd name="T1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2">
                  <a:moveTo>
                    <a:pt x="25" y="0"/>
                  </a:moveTo>
                  <a:cubicBezTo>
                    <a:pt x="11" y="0"/>
                    <a:pt x="0" y="13"/>
                    <a:pt x="0" y="35"/>
                  </a:cubicBezTo>
                  <a:cubicBezTo>
                    <a:pt x="0" y="59"/>
                    <a:pt x="10" y="72"/>
                    <a:pt x="24" y="72"/>
                  </a:cubicBezTo>
                  <a:cubicBezTo>
                    <a:pt x="39" y="72"/>
                    <a:pt x="48" y="59"/>
                    <a:pt x="48" y="35"/>
                  </a:cubicBezTo>
                  <a:cubicBezTo>
                    <a:pt x="48" y="13"/>
                    <a:pt x="39" y="0"/>
                    <a:pt x="25" y="0"/>
                  </a:cubicBezTo>
                  <a:close/>
                  <a:moveTo>
                    <a:pt x="24" y="64"/>
                  </a:moveTo>
                  <a:cubicBezTo>
                    <a:pt x="15" y="64"/>
                    <a:pt x="10" y="53"/>
                    <a:pt x="10" y="36"/>
                  </a:cubicBezTo>
                  <a:cubicBezTo>
                    <a:pt x="10" y="17"/>
                    <a:pt x="16" y="7"/>
                    <a:pt x="24" y="7"/>
                  </a:cubicBezTo>
                  <a:cubicBezTo>
                    <a:pt x="34" y="7"/>
                    <a:pt x="38" y="18"/>
                    <a:pt x="38" y="35"/>
                  </a:cubicBezTo>
                  <a:cubicBezTo>
                    <a:pt x="38" y="52"/>
                    <a:pt x="34" y="64"/>
                    <a:pt x="24" y="64"/>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1" name="Freeform 80"/>
            <p:cNvSpPr>
              <a:spLocks/>
            </p:cNvSpPr>
            <p:nvPr/>
          </p:nvSpPr>
          <p:spPr bwMode="gray">
            <a:xfrm>
              <a:off x="-793750" y="3602038"/>
              <a:ext cx="88900" cy="269875"/>
            </a:xfrm>
            <a:custGeom>
              <a:avLst/>
              <a:gdLst>
                <a:gd name="T0" fmla="*/ 0 w 56"/>
                <a:gd name="T1" fmla="*/ 17 h 170"/>
                <a:gd name="T2" fmla="*/ 4 w 56"/>
                <a:gd name="T3" fmla="*/ 36 h 170"/>
                <a:gd name="T4" fmla="*/ 33 w 56"/>
                <a:gd name="T5" fmla="*/ 22 h 170"/>
                <a:gd name="T6" fmla="*/ 33 w 56"/>
                <a:gd name="T7" fmla="*/ 22 h 170"/>
                <a:gd name="T8" fmla="*/ 33 w 56"/>
                <a:gd name="T9" fmla="*/ 170 h 170"/>
                <a:gd name="T10" fmla="*/ 56 w 56"/>
                <a:gd name="T11" fmla="*/ 170 h 170"/>
                <a:gd name="T12" fmla="*/ 56 w 56"/>
                <a:gd name="T13" fmla="*/ 0 h 170"/>
                <a:gd name="T14" fmla="*/ 35 w 56"/>
                <a:gd name="T15" fmla="*/ 0 h 170"/>
                <a:gd name="T16" fmla="*/ 0 w 56"/>
                <a:gd name="T17" fmla="*/ 17 h 170"/>
                <a:gd name="T18" fmla="*/ 0 w 56"/>
                <a:gd name="T19" fmla="*/ 17 h 170"/>
                <a:gd name="T20" fmla="*/ 0 w 56"/>
                <a:gd name="T21" fmla="*/ 1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0" y="17"/>
                  </a:moveTo>
                  <a:lnTo>
                    <a:pt x="4" y="36"/>
                  </a:lnTo>
                  <a:lnTo>
                    <a:pt x="33" y="22"/>
                  </a:lnTo>
                  <a:lnTo>
                    <a:pt x="33" y="22"/>
                  </a:lnTo>
                  <a:lnTo>
                    <a:pt x="33" y="170"/>
                  </a:lnTo>
                  <a:lnTo>
                    <a:pt x="56" y="170"/>
                  </a:lnTo>
                  <a:lnTo>
                    <a:pt x="56" y="0"/>
                  </a:lnTo>
                  <a:lnTo>
                    <a:pt x="35" y="0"/>
                  </a:lnTo>
                  <a:lnTo>
                    <a:pt x="0" y="17"/>
                  </a:lnTo>
                  <a:lnTo>
                    <a:pt x="0" y="17"/>
                  </a:lnTo>
                  <a:lnTo>
                    <a:pt x="0" y="17"/>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2" name="Freeform 81"/>
            <p:cNvSpPr>
              <a:spLocks/>
            </p:cNvSpPr>
            <p:nvPr/>
          </p:nvSpPr>
          <p:spPr bwMode="gray">
            <a:xfrm>
              <a:off x="-576263" y="3602038"/>
              <a:ext cx="88900" cy="269875"/>
            </a:xfrm>
            <a:custGeom>
              <a:avLst/>
              <a:gdLst>
                <a:gd name="T0" fmla="*/ 56 w 56"/>
                <a:gd name="T1" fmla="*/ 170 h 170"/>
                <a:gd name="T2" fmla="*/ 56 w 56"/>
                <a:gd name="T3" fmla="*/ 0 h 170"/>
                <a:gd name="T4" fmla="*/ 37 w 56"/>
                <a:gd name="T5" fmla="*/ 0 h 170"/>
                <a:gd name="T6" fmla="*/ 0 w 56"/>
                <a:gd name="T7" fmla="*/ 17 h 170"/>
                <a:gd name="T8" fmla="*/ 7 w 56"/>
                <a:gd name="T9" fmla="*/ 36 h 170"/>
                <a:gd name="T10" fmla="*/ 35 w 56"/>
                <a:gd name="T11" fmla="*/ 22 h 170"/>
                <a:gd name="T12" fmla="*/ 35 w 56"/>
                <a:gd name="T13" fmla="*/ 22 h 170"/>
                <a:gd name="T14" fmla="*/ 35 w 56"/>
                <a:gd name="T15" fmla="*/ 170 h 170"/>
                <a:gd name="T16" fmla="*/ 56 w 56"/>
                <a:gd name="T17" fmla="*/ 170 h 170"/>
                <a:gd name="T18" fmla="*/ 56 w 56"/>
                <a:gd name="T19" fmla="*/ 170 h 170"/>
                <a:gd name="T20" fmla="*/ 56 w 56"/>
                <a:gd name="T21"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56" y="170"/>
                  </a:moveTo>
                  <a:lnTo>
                    <a:pt x="56" y="0"/>
                  </a:lnTo>
                  <a:lnTo>
                    <a:pt x="37" y="0"/>
                  </a:lnTo>
                  <a:lnTo>
                    <a:pt x="0" y="17"/>
                  </a:lnTo>
                  <a:lnTo>
                    <a:pt x="7" y="36"/>
                  </a:lnTo>
                  <a:lnTo>
                    <a:pt x="35" y="22"/>
                  </a:lnTo>
                  <a:lnTo>
                    <a:pt x="35" y="22"/>
                  </a:lnTo>
                  <a:lnTo>
                    <a:pt x="35" y="170"/>
                  </a:lnTo>
                  <a:lnTo>
                    <a:pt x="56" y="170"/>
                  </a:lnTo>
                  <a:lnTo>
                    <a:pt x="56" y="170"/>
                  </a:lnTo>
                  <a:lnTo>
                    <a:pt x="56" y="170"/>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3" name="Freeform 82"/>
            <p:cNvSpPr>
              <a:spLocks/>
            </p:cNvSpPr>
            <p:nvPr/>
          </p:nvSpPr>
          <p:spPr bwMode="gray">
            <a:xfrm>
              <a:off x="-6183313" y="4592638"/>
              <a:ext cx="90487" cy="269875"/>
            </a:xfrm>
            <a:custGeom>
              <a:avLst/>
              <a:gdLst>
                <a:gd name="T0" fmla="*/ 0 w 57"/>
                <a:gd name="T1" fmla="*/ 16 h 170"/>
                <a:gd name="T2" fmla="*/ 5 w 57"/>
                <a:gd name="T3" fmla="*/ 35 h 170"/>
                <a:gd name="T4" fmla="*/ 33 w 57"/>
                <a:gd name="T5" fmla="*/ 21 h 170"/>
                <a:gd name="T6" fmla="*/ 33 w 57"/>
                <a:gd name="T7" fmla="*/ 21 h 170"/>
                <a:gd name="T8" fmla="*/ 33 w 57"/>
                <a:gd name="T9" fmla="*/ 170 h 170"/>
                <a:gd name="T10" fmla="*/ 57 w 57"/>
                <a:gd name="T11" fmla="*/ 170 h 170"/>
                <a:gd name="T12" fmla="*/ 57 w 57"/>
                <a:gd name="T13" fmla="*/ 0 h 170"/>
                <a:gd name="T14" fmla="*/ 35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3" y="21"/>
                  </a:lnTo>
                  <a:lnTo>
                    <a:pt x="33" y="170"/>
                  </a:lnTo>
                  <a:lnTo>
                    <a:pt x="57" y="170"/>
                  </a:lnTo>
                  <a:lnTo>
                    <a:pt x="57" y="0"/>
                  </a:lnTo>
                  <a:lnTo>
                    <a:pt x="35"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4" name="Freeform 83"/>
            <p:cNvSpPr>
              <a:spLocks noEditPoints="1"/>
            </p:cNvSpPr>
            <p:nvPr/>
          </p:nvSpPr>
          <p:spPr bwMode="gray">
            <a:xfrm>
              <a:off x="-6003925" y="4592638"/>
              <a:ext cx="192087" cy="280988"/>
            </a:xfrm>
            <a:custGeom>
              <a:avLst/>
              <a:gdLst>
                <a:gd name="T0" fmla="*/ 25 w 51"/>
                <a:gd name="T1" fmla="*/ 0 h 75"/>
                <a:gd name="T2" fmla="*/ 0 w 51"/>
                <a:gd name="T3" fmla="*/ 37 h 75"/>
                <a:gd name="T4" fmla="*/ 24 w 51"/>
                <a:gd name="T5" fmla="*/ 75 h 75"/>
                <a:gd name="T6" fmla="*/ 51 w 51"/>
                <a:gd name="T7" fmla="*/ 37 h 75"/>
                <a:gd name="T8" fmla="*/ 25 w 51"/>
                <a:gd name="T9" fmla="*/ 0 h 75"/>
                <a:gd name="T10" fmla="*/ 25 w 51"/>
                <a:gd name="T11" fmla="*/ 67 h 75"/>
                <a:gd name="T12" fmla="*/ 9 w 51"/>
                <a:gd name="T13" fmla="*/ 38 h 75"/>
                <a:gd name="T14" fmla="*/ 25 w 51"/>
                <a:gd name="T15" fmla="*/ 8 h 75"/>
                <a:gd name="T16" fmla="*/ 41 w 51"/>
                <a:gd name="T17" fmla="*/ 37 h 75"/>
                <a:gd name="T18" fmla="*/ 25 w 51"/>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5">
                  <a:moveTo>
                    <a:pt x="25" y="0"/>
                  </a:moveTo>
                  <a:cubicBezTo>
                    <a:pt x="10" y="0"/>
                    <a:pt x="0" y="13"/>
                    <a:pt x="0" y="37"/>
                  </a:cubicBezTo>
                  <a:cubicBezTo>
                    <a:pt x="0" y="62"/>
                    <a:pt x="9" y="75"/>
                    <a:pt x="24" y="75"/>
                  </a:cubicBezTo>
                  <a:cubicBezTo>
                    <a:pt x="41" y="75"/>
                    <a:pt x="51" y="62"/>
                    <a:pt x="51" y="37"/>
                  </a:cubicBezTo>
                  <a:cubicBezTo>
                    <a:pt x="51" y="13"/>
                    <a:pt x="42" y="0"/>
                    <a:pt x="25" y="0"/>
                  </a:cubicBezTo>
                  <a:close/>
                  <a:moveTo>
                    <a:pt x="25" y="67"/>
                  </a:moveTo>
                  <a:cubicBezTo>
                    <a:pt x="16" y="67"/>
                    <a:pt x="9" y="56"/>
                    <a:pt x="9" y="38"/>
                  </a:cubicBezTo>
                  <a:cubicBezTo>
                    <a:pt x="9" y="18"/>
                    <a:pt x="16" y="8"/>
                    <a:pt x="25" y="8"/>
                  </a:cubicBezTo>
                  <a:cubicBezTo>
                    <a:pt x="36" y="8"/>
                    <a:pt x="41" y="19"/>
                    <a:pt x="41" y="37"/>
                  </a:cubicBezTo>
                  <a:cubicBezTo>
                    <a:pt x="41" y="55"/>
                    <a:pt x="35" y="67"/>
                    <a:pt x="25"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5" name="Freeform 84"/>
            <p:cNvSpPr>
              <a:spLocks/>
            </p:cNvSpPr>
            <p:nvPr/>
          </p:nvSpPr>
          <p:spPr bwMode="gray">
            <a:xfrm>
              <a:off x="-5759450" y="4592638"/>
              <a:ext cx="90487" cy="269875"/>
            </a:xfrm>
            <a:custGeom>
              <a:avLst/>
              <a:gdLst>
                <a:gd name="T0" fmla="*/ 0 w 57"/>
                <a:gd name="T1" fmla="*/ 16 h 170"/>
                <a:gd name="T2" fmla="*/ 5 w 57"/>
                <a:gd name="T3" fmla="*/ 35 h 170"/>
                <a:gd name="T4" fmla="*/ 33 w 57"/>
                <a:gd name="T5" fmla="*/ 21 h 170"/>
                <a:gd name="T6" fmla="*/ 35 w 57"/>
                <a:gd name="T7" fmla="*/ 21 h 170"/>
                <a:gd name="T8" fmla="*/ 35 w 57"/>
                <a:gd name="T9" fmla="*/ 170 h 170"/>
                <a:gd name="T10" fmla="*/ 57 w 57"/>
                <a:gd name="T11" fmla="*/ 170 h 170"/>
                <a:gd name="T12" fmla="*/ 57 w 57"/>
                <a:gd name="T13" fmla="*/ 0 h 170"/>
                <a:gd name="T14" fmla="*/ 38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5" y="21"/>
                  </a:lnTo>
                  <a:lnTo>
                    <a:pt x="35" y="170"/>
                  </a:lnTo>
                  <a:lnTo>
                    <a:pt x="57" y="170"/>
                  </a:lnTo>
                  <a:lnTo>
                    <a:pt x="57" y="0"/>
                  </a:lnTo>
                  <a:lnTo>
                    <a:pt x="38"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6" name="Freeform 85"/>
            <p:cNvSpPr>
              <a:spLocks noEditPoints="1"/>
            </p:cNvSpPr>
            <p:nvPr/>
          </p:nvSpPr>
          <p:spPr bwMode="gray">
            <a:xfrm>
              <a:off x="-5580063" y="4592638"/>
              <a:ext cx="192087" cy="280988"/>
            </a:xfrm>
            <a:custGeom>
              <a:avLst/>
              <a:gdLst>
                <a:gd name="T0" fmla="*/ 26 w 51"/>
                <a:gd name="T1" fmla="*/ 0 h 75"/>
                <a:gd name="T2" fmla="*/ 0 w 51"/>
                <a:gd name="T3" fmla="*/ 37 h 75"/>
                <a:gd name="T4" fmla="*/ 24 w 51"/>
                <a:gd name="T5" fmla="*/ 75 h 75"/>
                <a:gd name="T6" fmla="*/ 51 w 51"/>
                <a:gd name="T7" fmla="*/ 37 h 75"/>
                <a:gd name="T8" fmla="*/ 26 w 51"/>
                <a:gd name="T9" fmla="*/ 0 h 75"/>
                <a:gd name="T10" fmla="*/ 26 w 51"/>
                <a:gd name="T11" fmla="*/ 67 h 75"/>
                <a:gd name="T12" fmla="*/ 10 w 51"/>
                <a:gd name="T13" fmla="*/ 38 h 75"/>
                <a:gd name="T14" fmla="*/ 26 w 51"/>
                <a:gd name="T15" fmla="*/ 8 h 75"/>
                <a:gd name="T16" fmla="*/ 41 w 51"/>
                <a:gd name="T17" fmla="*/ 37 h 75"/>
                <a:gd name="T18" fmla="*/ 26 w 51"/>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5">
                  <a:moveTo>
                    <a:pt x="26" y="0"/>
                  </a:moveTo>
                  <a:cubicBezTo>
                    <a:pt x="10" y="0"/>
                    <a:pt x="0" y="13"/>
                    <a:pt x="0" y="37"/>
                  </a:cubicBezTo>
                  <a:cubicBezTo>
                    <a:pt x="0" y="62"/>
                    <a:pt x="10" y="75"/>
                    <a:pt x="24" y="75"/>
                  </a:cubicBezTo>
                  <a:cubicBezTo>
                    <a:pt x="41" y="75"/>
                    <a:pt x="51" y="62"/>
                    <a:pt x="51" y="37"/>
                  </a:cubicBezTo>
                  <a:cubicBezTo>
                    <a:pt x="51" y="13"/>
                    <a:pt x="42" y="0"/>
                    <a:pt x="26" y="0"/>
                  </a:cubicBezTo>
                  <a:close/>
                  <a:moveTo>
                    <a:pt x="26" y="67"/>
                  </a:moveTo>
                  <a:cubicBezTo>
                    <a:pt x="16" y="67"/>
                    <a:pt x="10" y="56"/>
                    <a:pt x="10" y="38"/>
                  </a:cubicBezTo>
                  <a:cubicBezTo>
                    <a:pt x="10" y="18"/>
                    <a:pt x="16" y="8"/>
                    <a:pt x="26" y="8"/>
                  </a:cubicBezTo>
                  <a:cubicBezTo>
                    <a:pt x="36" y="8"/>
                    <a:pt x="41" y="19"/>
                    <a:pt x="41" y="37"/>
                  </a:cubicBezTo>
                  <a:cubicBezTo>
                    <a:pt x="41" y="55"/>
                    <a:pt x="36" y="67"/>
                    <a:pt x="26"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7" name="Freeform 86"/>
            <p:cNvSpPr>
              <a:spLocks/>
            </p:cNvSpPr>
            <p:nvPr/>
          </p:nvSpPr>
          <p:spPr bwMode="gray">
            <a:xfrm>
              <a:off x="-5335588" y="4592638"/>
              <a:ext cx="90487" cy="269875"/>
            </a:xfrm>
            <a:custGeom>
              <a:avLst/>
              <a:gdLst>
                <a:gd name="T0" fmla="*/ 0 w 57"/>
                <a:gd name="T1" fmla="*/ 16 h 170"/>
                <a:gd name="T2" fmla="*/ 2 w 57"/>
                <a:gd name="T3" fmla="*/ 35 h 170"/>
                <a:gd name="T4" fmla="*/ 35 w 57"/>
                <a:gd name="T5" fmla="*/ 21 h 170"/>
                <a:gd name="T6" fmla="*/ 35 w 57"/>
                <a:gd name="T7" fmla="*/ 21 h 170"/>
                <a:gd name="T8" fmla="*/ 35 w 57"/>
                <a:gd name="T9" fmla="*/ 170 h 170"/>
                <a:gd name="T10" fmla="*/ 57 w 57"/>
                <a:gd name="T11" fmla="*/ 170 h 170"/>
                <a:gd name="T12" fmla="*/ 57 w 57"/>
                <a:gd name="T13" fmla="*/ 0 h 170"/>
                <a:gd name="T14" fmla="*/ 38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2" y="35"/>
                  </a:lnTo>
                  <a:lnTo>
                    <a:pt x="35" y="21"/>
                  </a:lnTo>
                  <a:lnTo>
                    <a:pt x="35" y="21"/>
                  </a:lnTo>
                  <a:lnTo>
                    <a:pt x="35" y="170"/>
                  </a:lnTo>
                  <a:lnTo>
                    <a:pt x="57" y="170"/>
                  </a:lnTo>
                  <a:lnTo>
                    <a:pt x="57" y="0"/>
                  </a:lnTo>
                  <a:lnTo>
                    <a:pt x="38"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8" name="Freeform 87"/>
            <p:cNvSpPr>
              <a:spLocks noEditPoints="1"/>
            </p:cNvSpPr>
            <p:nvPr/>
          </p:nvSpPr>
          <p:spPr bwMode="gray">
            <a:xfrm>
              <a:off x="-5156200" y="4592638"/>
              <a:ext cx="192087" cy="280988"/>
            </a:xfrm>
            <a:custGeom>
              <a:avLst/>
              <a:gdLst>
                <a:gd name="T0" fmla="*/ 27 w 51"/>
                <a:gd name="T1" fmla="*/ 0 h 75"/>
                <a:gd name="T2" fmla="*/ 0 w 51"/>
                <a:gd name="T3" fmla="*/ 37 h 75"/>
                <a:gd name="T4" fmla="*/ 25 w 51"/>
                <a:gd name="T5" fmla="*/ 75 h 75"/>
                <a:gd name="T6" fmla="*/ 51 w 51"/>
                <a:gd name="T7" fmla="*/ 37 h 75"/>
                <a:gd name="T8" fmla="*/ 27 w 51"/>
                <a:gd name="T9" fmla="*/ 0 h 75"/>
                <a:gd name="T10" fmla="*/ 26 w 51"/>
                <a:gd name="T11" fmla="*/ 67 h 75"/>
                <a:gd name="T12" fmla="*/ 11 w 51"/>
                <a:gd name="T13" fmla="*/ 38 h 75"/>
                <a:gd name="T14" fmla="*/ 26 w 51"/>
                <a:gd name="T15" fmla="*/ 8 h 75"/>
                <a:gd name="T16" fmla="*/ 41 w 51"/>
                <a:gd name="T17" fmla="*/ 37 h 75"/>
                <a:gd name="T18" fmla="*/ 26 w 51"/>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5">
                  <a:moveTo>
                    <a:pt x="27" y="0"/>
                  </a:moveTo>
                  <a:cubicBezTo>
                    <a:pt x="11" y="0"/>
                    <a:pt x="0" y="13"/>
                    <a:pt x="0" y="37"/>
                  </a:cubicBezTo>
                  <a:cubicBezTo>
                    <a:pt x="0" y="62"/>
                    <a:pt x="11" y="75"/>
                    <a:pt x="25" y="75"/>
                  </a:cubicBezTo>
                  <a:cubicBezTo>
                    <a:pt x="42" y="75"/>
                    <a:pt x="51" y="62"/>
                    <a:pt x="51" y="37"/>
                  </a:cubicBezTo>
                  <a:cubicBezTo>
                    <a:pt x="51" y="13"/>
                    <a:pt x="42" y="0"/>
                    <a:pt x="27" y="0"/>
                  </a:cubicBezTo>
                  <a:close/>
                  <a:moveTo>
                    <a:pt x="26" y="67"/>
                  </a:moveTo>
                  <a:cubicBezTo>
                    <a:pt x="16" y="67"/>
                    <a:pt x="11" y="56"/>
                    <a:pt x="11" y="38"/>
                  </a:cubicBezTo>
                  <a:cubicBezTo>
                    <a:pt x="11" y="18"/>
                    <a:pt x="16" y="8"/>
                    <a:pt x="26" y="8"/>
                  </a:cubicBezTo>
                  <a:cubicBezTo>
                    <a:pt x="36" y="8"/>
                    <a:pt x="41" y="19"/>
                    <a:pt x="41" y="37"/>
                  </a:cubicBezTo>
                  <a:cubicBezTo>
                    <a:pt x="41" y="55"/>
                    <a:pt x="36" y="67"/>
                    <a:pt x="26"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19" name="Freeform 88"/>
            <p:cNvSpPr>
              <a:spLocks/>
            </p:cNvSpPr>
            <p:nvPr/>
          </p:nvSpPr>
          <p:spPr bwMode="gray">
            <a:xfrm>
              <a:off x="-4911725" y="4592638"/>
              <a:ext cx="90487" cy="269875"/>
            </a:xfrm>
            <a:custGeom>
              <a:avLst/>
              <a:gdLst>
                <a:gd name="T0" fmla="*/ 0 w 57"/>
                <a:gd name="T1" fmla="*/ 16 h 170"/>
                <a:gd name="T2" fmla="*/ 2 w 57"/>
                <a:gd name="T3" fmla="*/ 35 h 170"/>
                <a:gd name="T4" fmla="*/ 35 w 57"/>
                <a:gd name="T5" fmla="*/ 21 h 170"/>
                <a:gd name="T6" fmla="*/ 35 w 57"/>
                <a:gd name="T7" fmla="*/ 21 h 170"/>
                <a:gd name="T8" fmla="*/ 35 w 57"/>
                <a:gd name="T9" fmla="*/ 170 h 170"/>
                <a:gd name="T10" fmla="*/ 57 w 57"/>
                <a:gd name="T11" fmla="*/ 170 h 170"/>
                <a:gd name="T12" fmla="*/ 57 w 57"/>
                <a:gd name="T13" fmla="*/ 0 h 170"/>
                <a:gd name="T14" fmla="*/ 38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2" y="35"/>
                  </a:lnTo>
                  <a:lnTo>
                    <a:pt x="35" y="21"/>
                  </a:lnTo>
                  <a:lnTo>
                    <a:pt x="35" y="21"/>
                  </a:lnTo>
                  <a:lnTo>
                    <a:pt x="35" y="170"/>
                  </a:lnTo>
                  <a:lnTo>
                    <a:pt x="57" y="170"/>
                  </a:lnTo>
                  <a:lnTo>
                    <a:pt x="57" y="0"/>
                  </a:lnTo>
                  <a:lnTo>
                    <a:pt x="38"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0" name="Freeform 89"/>
            <p:cNvSpPr>
              <a:spLocks noEditPoints="1"/>
            </p:cNvSpPr>
            <p:nvPr/>
          </p:nvSpPr>
          <p:spPr bwMode="gray">
            <a:xfrm>
              <a:off x="-4732338" y="4592638"/>
              <a:ext cx="195262" cy="280988"/>
            </a:xfrm>
            <a:custGeom>
              <a:avLst/>
              <a:gdLst>
                <a:gd name="T0" fmla="*/ 27 w 52"/>
                <a:gd name="T1" fmla="*/ 0 h 75"/>
                <a:gd name="T2" fmla="*/ 0 w 52"/>
                <a:gd name="T3" fmla="*/ 37 h 75"/>
                <a:gd name="T4" fmla="*/ 26 w 52"/>
                <a:gd name="T5" fmla="*/ 75 h 75"/>
                <a:gd name="T6" fmla="*/ 52 w 52"/>
                <a:gd name="T7" fmla="*/ 37 h 75"/>
                <a:gd name="T8" fmla="*/ 27 w 52"/>
                <a:gd name="T9" fmla="*/ 0 h 75"/>
                <a:gd name="T10" fmla="*/ 26 w 52"/>
                <a:gd name="T11" fmla="*/ 67 h 75"/>
                <a:gd name="T12" fmla="*/ 11 w 52"/>
                <a:gd name="T13" fmla="*/ 38 h 75"/>
                <a:gd name="T14" fmla="*/ 26 w 52"/>
                <a:gd name="T15" fmla="*/ 8 h 75"/>
                <a:gd name="T16" fmla="*/ 41 w 52"/>
                <a:gd name="T17" fmla="*/ 37 h 75"/>
                <a:gd name="T18" fmla="*/ 26 w 52"/>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5">
                  <a:moveTo>
                    <a:pt x="27" y="0"/>
                  </a:moveTo>
                  <a:cubicBezTo>
                    <a:pt x="12" y="0"/>
                    <a:pt x="0" y="13"/>
                    <a:pt x="0" y="37"/>
                  </a:cubicBezTo>
                  <a:cubicBezTo>
                    <a:pt x="0" y="62"/>
                    <a:pt x="11" y="75"/>
                    <a:pt x="26" y="75"/>
                  </a:cubicBezTo>
                  <a:cubicBezTo>
                    <a:pt x="42" y="75"/>
                    <a:pt x="52" y="62"/>
                    <a:pt x="52" y="37"/>
                  </a:cubicBezTo>
                  <a:cubicBezTo>
                    <a:pt x="52" y="13"/>
                    <a:pt x="42" y="0"/>
                    <a:pt x="27" y="0"/>
                  </a:cubicBezTo>
                  <a:close/>
                  <a:moveTo>
                    <a:pt x="26" y="67"/>
                  </a:moveTo>
                  <a:cubicBezTo>
                    <a:pt x="17" y="67"/>
                    <a:pt x="11" y="56"/>
                    <a:pt x="11" y="38"/>
                  </a:cubicBezTo>
                  <a:cubicBezTo>
                    <a:pt x="11" y="18"/>
                    <a:pt x="18" y="8"/>
                    <a:pt x="26" y="8"/>
                  </a:cubicBezTo>
                  <a:cubicBezTo>
                    <a:pt x="36" y="8"/>
                    <a:pt x="41" y="19"/>
                    <a:pt x="41" y="37"/>
                  </a:cubicBezTo>
                  <a:cubicBezTo>
                    <a:pt x="41" y="55"/>
                    <a:pt x="36" y="67"/>
                    <a:pt x="26"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1" name="Freeform 90"/>
            <p:cNvSpPr>
              <a:spLocks/>
            </p:cNvSpPr>
            <p:nvPr/>
          </p:nvSpPr>
          <p:spPr bwMode="gray">
            <a:xfrm>
              <a:off x="-4487863" y="4592638"/>
              <a:ext cx="90487" cy="269875"/>
            </a:xfrm>
            <a:custGeom>
              <a:avLst/>
              <a:gdLst>
                <a:gd name="T0" fmla="*/ 0 w 57"/>
                <a:gd name="T1" fmla="*/ 16 h 170"/>
                <a:gd name="T2" fmla="*/ 7 w 57"/>
                <a:gd name="T3" fmla="*/ 35 h 170"/>
                <a:gd name="T4" fmla="*/ 35 w 57"/>
                <a:gd name="T5" fmla="*/ 21 h 170"/>
                <a:gd name="T6" fmla="*/ 35 w 57"/>
                <a:gd name="T7" fmla="*/ 21 h 170"/>
                <a:gd name="T8" fmla="*/ 35 w 57"/>
                <a:gd name="T9" fmla="*/ 170 h 170"/>
                <a:gd name="T10" fmla="*/ 57 w 57"/>
                <a:gd name="T11" fmla="*/ 170 h 170"/>
                <a:gd name="T12" fmla="*/ 57 w 57"/>
                <a:gd name="T13" fmla="*/ 0 h 170"/>
                <a:gd name="T14" fmla="*/ 38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7" y="35"/>
                  </a:lnTo>
                  <a:lnTo>
                    <a:pt x="35" y="21"/>
                  </a:lnTo>
                  <a:lnTo>
                    <a:pt x="35" y="21"/>
                  </a:lnTo>
                  <a:lnTo>
                    <a:pt x="35" y="170"/>
                  </a:lnTo>
                  <a:lnTo>
                    <a:pt x="57" y="170"/>
                  </a:lnTo>
                  <a:lnTo>
                    <a:pt x="57" y="0"/>
                  </a:lnTo>
                  <a:lnTo>
                    <a:pt x="38"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2" name="Freeform 91"/>
            <p:cNvSpPr>
              <a:spLocks noEditPoints="1"/>
            </p:cNvSpPr>
            <p:nvPr/>
          </p:nvSpPr>
          <p:spPr bwMode="gray">
            <a:xfrm>
              <a:off x="-4308475" y="4592638"/>
              <a:ext cx="195262" cy="280988"/>
            </a:xfrm>
            <a:custGeom>
              <a:avLst/>
              <a:gdLst>
                <a:gd name="T0" fmla="*/ 27 w 52"/>
                <a:gd name="T1" fmla="*/ 0 h 75"/>
                <a:gd name="T2" fmla="*/ 0 w 52"/>
                <a:gd name="T3" fmla="*/ 37 h 75"/>
                <a:gd name="T4" fmla="*/ 26 w 52"/>
                <a:gd name="T5" fmla="*/ 75 h 75"/>
                <a:gd name="T6" fmla="*/ 52 w 52"/>
                <a:gd name="T7" fmla="*/ 37 h 75"/>
                <a:gd name="T8" fmla="*/ 27 w 52"/>
                <a:gd name="T9" fmla="*/ 0 h 75"/>
                <a:gd name="T10" fmla="*/ 26 w 52"/>
                <a:gd name="T11" fmla="*/ 67 h 75"/>
                <a:gd name="T12" fmla="*/ 11 w 52"/>
                <a:gd name="T13" fmla="*/ 38 h 75"/>
                <a:gd name="T14" fmla="*/ 26 w 52"/>
                <a:gd name="T15" fmla="*/ 8 h 75"/>
                <a:gd name="T16" fmla="*/ 41 w 52"/>
                <a:gd name="T17" fmla="*/ 37 h 75"/>
                <a:gd name="T18" fmla="*/ 26 w 52"/>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5">
                  <a:moveTo>
                    <a:pt x="27" y="0"/>
                  </a:moveTo>
                  <a:cubicBezTo>
                    <a:pt x="12" y="0"/>
                    <a:pt x="0" y="13"/>
                    <a:pt x="0" y="37"/>
                  </a:cubicBezTo>
                  <a:cubicBezTo>
                    <a:pt x="0" y="62"/>
                    <a:pt x="11" y="75"/>
                    <a:pt x="26" y="75"/>
                  </a:cubicBezTo>
                  <a:cubicBezTo>
                    <a:pt x="43" y="75"/>
                    <a:pt x="52" y="62"/>
                    <a:pt x="52" y="37"/>
                  </a:cubicBezTo>
                  <a:cubicBezTo>
                    <a:pt x="52" y="13"/>
                    <a:pt x="43" y="0"/>
                    <a:pt x="27" y="0"/>
                  </a:cubicBezTo>
                  <a:close/>
                  <a:moveTo>
                    <a:pt x="26" y="67"/>
                  </a:moveTo>
                  <a:cubicBezTo>
                    <a:pt x="17" y="67"/>
                    <a:pt x="11" y="56"/>
                    <a:pt x="11" y="38"/>
                  </a:cubicBezTo>
                  <a:cubicBezTo>
                    <a:pt x="11" y="18"/>
                    <a:pt x="18" y="8"/>
                    <a:pt x="26" y="8"/>
                  </a:cubicBezTo>
                  <a:cubicBezTo>
                    <a:pt x="37" y="8"/>
                    <a:pt x="41" y="19"/>
                    <a:pt x="41" y="37"/>
                  </a:cubicBezTo>
                  <a:cubicBezTo>
                    <a:pt x="41" y="55"/>
                    <a:pt x="37" y="67"/>
                    <a:pt x="26"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3" name="Freeform 92"/>
            <p:cNvSpPr>
              <a:spLocks/>
            </p:cNvSpPr>
            <p:nvPr/>
          </p:nvSpPr>
          <p:spPr bwMode="gray">
            <a:xfrm>
              <a:off x="-4060825" y="4592638"/>
              <a:ext cx="90487" cy="269875"/>
            </a:xfrm>
            <a:custGeom>
              <a:avLst/>
              <a:gdLst>
                <a:gd name="T0" fmla="*/ 0 w 57"/>
                <a:gd name="T1" fmla="*/ 16 h 170"/>
                <a:gd name="T2" fmla="*/ 5 w 57"/>
                <a:gd name="T3" fmla="*/ 35 h 170"/>
                <a:gd name="T4" fmla="*/ 33 w 57"/>
                <a:gd name="T5" fmla="*/ 21 h 170"/>
                <a:gd name="T6" fmla="*/ 33 w 57"/>
                <a:gd name="T7" fmla="*/ 21 h 170"/>
                <a:gd name="T8" fmla="*/ 33 w 57"/>
                <a:gd name="T9" fmla="*/ 170 h 170"/>
                <a:gd name="T10" fmla="*/ 57 w 57"/>
                <a:gd name="T11" fmla="*/ 170 h 170"/>
                <a:gd name="T12" fmla="*/ 57 w 57"/>
                <a:gd name="T13" fmla="*/ 0 h 170"/>
                <a:gd name="T14" fmla="*/ 36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3" y="21"/>
                  </a:lnTo>
                  <a:lnTo>
                    <a:pt x="33" y="170"/>
                  </a:lnTo>
                  <a:lnTo>
                    <a:pt x="57" y="170"/>
                  </a:lnTo>
                  <a:lnTo>
                    <a:pt x="57" y="0"/>
                  </a:lnTo>
                  <a:lnTo>
                    <a:pt x="36"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4" name="Freeform 93"/>
            <p:cNvSpPr>
              <a:spLocks noEditPoints="1"/>
            </p:cNvSpPr>
            <p:nvPr/>
          </p:nvSpPr>
          <p:spPr bwMode="gray">
            <a:xfrm>
              <a:off x="-3881438" y="4592638"/>
              <a:ext cx="192087" cy="280988"/>
            </a:xfrm>
            <a:custGeom>
              <a:avLst/>
              <a:gdLst>
                <a:gd name="T0" fmla="*/ 26 w 51"/>
                <a:gd name="T1" fmla="*/ 0 h 75"/>
                <a:gd name="T2" fmla="*/ 0 w 51"/>
                <a:gd name="T3" fmla="*/ 37 h 75"/>
                <a:gd name="T4" fmla="*/ 25 w 51"/>
                <a:gd name="T5" fmla="*/ 75 h 75"/>
                <a:gd name="T6" fmla="*/ 51 w 51"/>
                <a:gd name="T7" fmla="*/ 37 h 75"/>
                <a:gd name="T8" fmla="*/ 26 w 51"/>
                <a:gd name="T9" fmla="*/ 0 h 75"/>
                <a:gd name="T10" fmla="*/ 25 w 51"/>
                <a:gd name="T11" fmla="*/ 67 h 75"/>
                <a:gd name="T12" fmla="*/ 10 w 51"/>
                <a:gd name="T13" fmla="*/ 38 h 75"/>
                <a:gd name="T14" fmla="*/ 25 w 51"/>
                <a:gd name="T15" fmla="*/ 8 h 75"/>
                <a:gd name="T16" fmla="*/ 41 w 51"/>
                <a:gd name="T17" fmla="*/ 37 h 75"/>
                <a:gd name="T18" fmla="*/ 25 w 51"/>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5">
                  <a:moveTo>
                    <a:pt x="26" y="0"/>
                  </a:moveTo>
                  <a:cubicBezTo>
                    <a:pt x="11" y="0"/>
                    <a:pt x="0" y="13"/>
                    <a:pt x="0" y="37"/>
                  </a:cubicBezTo>
                  <a:cubicBezTo>
                    <a:pt x="1" y="62"/>
                    <a:pt x="10" y="75"/>
                    <a:pt x="25" y="75"/>
                  </a:cubicBezTo>
                  <a:cubicBezTo>
                    <a:pt x="41" y="75"/>
                    <a:pt x="51" y="62"/>
                    <a:pt x="51" y="37"/>
                  </a:cubicBezTo>
                  <a:cubicBezTo>
                    <a:pt x="51" y="13"/>
                    <a:pt x="42" y="0"/>
                    <a:pt x="26" y="0"/>
                  </a:cubicBezTo>
                  <a:close/>
                  <a:moveTo>
                    <a:pt x="25" y="67"/>
                  </a:moveTo>
                  <a:cubicBezTo>
                    <a:pt x="17" y="67"/>
                    <a:pt x="10" y="56"/>
                    <a:pt x="10" y="38"/>
                  </a:cubicBezTo>
                  <a:cubicBezTo>
                    <a:pt x="10" y="18"/>
                    <a:pt x="17" y="8"/>
                    <a:pt x="25" y="8"/>
                  </a:cubicBezTo>
                  <a:cubicBezTo>
                    <a:pt x="36" y="8"/>
                    <a:pt x="41" y="19"/>
                    <a:pt x="41" y="37"/>
                  </a:cubicBezTo>
                  <a:cubicBezTo>
                    <a:pt x="41" y="55"/>
                    <a:pt x="35" y="67"/>
                    <a:pt x="25"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5" name="Freeform 94"/>
            <p:cNvSpPr>
              <a:spLocks noEditPoints="1"/>
            </p:cNvSpPr>
            <p:nvPr/>
          </p:nvSpPr>
          <p:spPr bwMode="gray">
            <a:xfrm>
              <a:off x="-3662363" y="4592638"/>
              <a:ext cx="179387" cy="280988"/>
            </a:xfrm>
            <a:custGeom>
              <a:avLst/>
              <a:gdLst>
                <a:gd name="T0" fmla="*/ 24 w 48"/>
                <a:gd name="T1" fmla="*/ 0 h 75"/>
                <a:gd name="T2" fmla="*/ 0 w 48"/>
                <a:gd name="T3" fmla="*/ 37 h 75"/>
                <a:gd name="T4" fmla="*/ 23 w 48"/>
                <a:gd name="T5" fmla="*/ 75 h 75"/>
                <a:gd name="T6" fmla="*/ 48 w 48"/>
                <a:gd name="T7" fmla="*/ 37 h 75"/>
                <a:gd name="T8" fmla="*/ 24 w 48"/>
                <a:gd name="T9" fmla="*/ 0 h 75"/>
                <a:gd name="T10" fmla="*/ 24 w 48"/>
                <a:gd name="T11" fmla="*/ 67 h 75"/>
                <a:gd name="T12" fmla="*/ 9 w 48"/>
                <a:gd name="T13" fmla="*/ 38 h 75"/>
                <a:gd name="T14" fmla="*/ 24 w 48"/>
                <a:gd name="T15" fmla="*/ 8 h 75"/>
                <a:gd name="T16" fmla="*/ 38 w 48"/>
                <a:gd name="T17" fmla="*/ 37 h 75"/>
                <a:gd name="T18" fmla="*/ 24 w 48"/>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4" y="0"/>
                  </a:moveTo>
                  <a:cubicBezTo>
                    <a:pt x="10" y="0"/>
                    <a:pt x="0" y="13"/>
                    <a:pt x="0" y="37"/>
                  </a:cubicBezTo>
                  <a:cubicBezTo>
                    <a:pt x="0" y="62"/>
                    <a:pt x="9" y="75"/>
                    <a:pt x="23" y="75"/>
                  </a:cubicBezTo>
                  <a:cubicBezTo>
                    <a:pt x="38" y="75"/>
                    <a:pt x="48" y="62"/>
                    <a:pt x="48" y="37"/>
                  </a:cubicBezTo>
                  <a:cubicBezTo>
                    <a:pt x="48" y="13"/>
                    <a:pt x="39" y="0"/>
                    <a:pt x="24" y="0"/>
                  </a:cubicBezTo>
                  <a:close/>
                  <a:moveTo>
                    <a:pt x="24" y="67"/>
                  </a:moveTo>
                  <a:cubicBezTo>
                    <a:pt x="15" y="67"/>
                    <a:pt x="9" y="56"/>
                    <a:pt x="9" y="38"/>
                  </a:cubicBezTo>
                  <a:cubicBezTo>
                    <a:pt x="9" y="18"/>
                    <a:pt x="15" y="8"/>
                    <a:pt x="24" y="8"/>
                  </a:cubicBezTo>
                  <a:cubicBezTo>
                    <a:pt x="34" y="8"/>
                    <a:pt x="38" y="19"/>
                    <a:pt x="38" y="37"/>
                  </a:cubicBezTo>
                  <a:cubicBezTo>
                    <a:pt x="38" y="55"/>
                    <a:pt x="33" y="67"/>
                    <a:pt x="24"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6" name="Freeform 95"/>
            <p:cNvSpPr>
              <a:spLocks/>
            </p:cNvSpPr>
            <p:nvPr/>
          </p:nvSpPr>
          <p:spPr bwMode="gray">
            <a:xfrm>
              <a:off x="-3419475" y="4592638"/>
              <a:ext cx="90487" cy="269875"/>
            </a:xfrm>
            <a:custGeom>
              <a:avLst/>
              <a:gdLst>
                <a:gd name="T0" fmla="*/ 0 w 57"/>
                <a:gd name="T1" fmla="*/ 16 h 170"/>
                <a:gd name="T2" fmla="*/ 5 w 57"/>
                <a:gd name="T3" fmla="*/ 35 h 170"/>
                <a:gd name="T4" fmla="*/ 33 w 57"/>
                <a:gd name="T5" fmla="*/ 21 h 170"/>
                <a:gd name="T6" fmla="*/ 35 w 57"/>
                <a:gd name="T7" fmla="*/ 21 h 170"/>
                <a:gd name="T8" fmla="*/ 35 w 57"/>
                <a:gd name="T9" fmla="*/ 170 h 170"/>
                <a:gd name="T10" fmla="*/ 57 w 57"/>
                <a:gd name="T11" fmla="*/ 170 h 170"/>
                <a:gd name="T12" fmla="*/ 57 w 57"/>
                <a:gd name="T13" fmla="*/ 0 h 170"/>
                <a:gd name="T14" fmla="*/ 40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5" y="21"/>
                  </a:lnTo>
                  <a:lnTo>
                    <a:pt x="35" y="170"/>
                  </a:lnTo>
                  <a:lnTo>
                    <a:pt x="57" y="170"/>
                  </a:lnTo>
                  <a:lnTo>
                    <a:pt x="57" y="0"/>
                  </a:lnTo>
                  <a:lnTo>
                    <a:pt x="40"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7" name="Freeform 96"/>
            <p:cNvSpPr>
              <a:spLocks noEditPoints="1"/>
            </p:cNvSpPr>
            <p:nvPr/>
          </p:nvSpPr>
          <p:spPr bwMode="gray">
            <a:xfrm>
              <a:off x="-3240088" y="4592638"/>
              <a:ext cx="195262" cy="280988"/>
            </a:xfrm>
            <a:custGeom>
              <a:avLst/>
              <a:gdLst>
                <a:gd name="T0" fmla="*/ 26 w 52"/>
                <a:gd name="T1" fmla="*/ 0 h 75"/>
                <a:gd name="T2" fmla="*/ 0 w 52"/>
                <a:gd name="T3" fmla="*/ 37 h 75"/>
                <a:gd name="T4" fmla="*/ 25 w 52"/>
                <a:gd name="T5" fmla="*/ 75 h 75"/>
                <a:gd name="T6" fmla="*/ 52 w 52"/>
                <a:gd name="T7" fmla="*/ 37 h 75"/>
                <a:gd name="T8" fmla="*/ 26 w 52"/>
                <a:gd name="T9" fmla="*/ 0 h 75"/>
                <a:gd name="T10" fmla="*/ 26 w 52"/>
                <a:gd name="T11" fmla="*/ 67 h 75"/>
                <a:gd name="T12" fmla="*/ 11 w 52"/>
                <a:gd name="T13" fmla="*/ 38 h 75"/>
                <a:gd name="T14" fmla="*/ 26 w 52"/>
                <a:gd name="T15" fmla="*/ 8 h 75"/>
                <a:gd name="T16" fmla="*/ 41 w 52"/>
                <a:gd name="T17" fmla="*/ 37 h 75"/>
                <a:gd name="T18" fmla="*/ 26 w 52"/>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5">
                  <a:moveTo>
                    <a:pt x="26" y="0"/>
                  </a:moveTo>
                  <a:cubicBezTo>
                    <a:pt x="11" y="0"/>
                    <a:pt x="0" y="13"/>
                    <a:pt x="0" y="37"/>
                  </a:cubicBezTo>
                  <a:cubicBezTo>
                    <a:pt x="0" y="62"/>
                    <a:pt x="11" y="75"/>
                    <a:pt x="25" y="75"/>
                  </a:cubicBezTo>
                  <a:cubicBezTo>
                    <a:pt x="42" y="75"/>
                    <a:pt x="52" y="62"/>
                    <a:pt x="52" y="37"/>
                  </a:cubicBezTo>
                  <a:cubicBezTo>
                    <a:pt x="52" y="13"/>
                    <a:pt x="42" y="0"/>
                    <a:pt x="26" y="0"/>
                  </a:cubicBezTo>
                  <a:close/>
                  <a:moveTo>
                    <a:pt x="26" y="67"/>
                  </a:moveTo>
                  <a:cubicBezTo>
                    <a:pt x="17" y="67"/>
                    <a:pt x="11" y="56"/>
                    <a:pt x="11" y="38"/>
                  </a:cubicBezTo>
                  <a:cubicBezTo>
                    <a:pt x="11" y="18"/>
                    <a:pt x="17" y="8"/>
                    <a:pt x="26" y="8"/>
                  </a:cubicBezTo>
                  <a:cubicBezTo>
                    <a:pt x="36" y="8"/>
                    <a:pt x="41" y="19"/>
                    <a:pt x="41" y="37"/>
                  </a:cubicBezTo>
                  <a:cubicBezTo>
                    <a:pt x="41" y="55"/>
                    <a:pt x="36" y="67"/>
                    <a:pt x="26"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8" name="Freeform 97"/>
            <p:cNvSpPr>
              <a:spLocks/>
            </p:cNvSpPr>
            <p:nvPr/>
          </p:nvSpPr>
          <p:spPr bwMode="gray">
            <a:xfrm>
              <a:off x="-2995613" y="4592638"/>
              <a:ext cx="90487" cy="269875"/>
            </a:xfrm>
            <a:custGeom>
              <a:avLst/>
              <a:gdLst>
                <a:gd name="T0" fmla="*/ 0 w 57"/>
                <a:gd name="T1" fmla="*/ 16 h 170"/>
                <a:gd name="T2" fmla="*/ 2 w 57"/>
                <a:gd name="T3" fmla="*/ 35 h 170"/>
                <a:gd name="T4" fmla="*/ 35 w 57"/>
                <a:gd name="T5" fmla="*/ 21 h 170"/>
                <a:gd name="T6" fmla="*/ 35 w 57"/>
                <a:gd name="T7" fmla="*/ 21 h 170"/>
                <a:gd name="T8" fmla="*/ 35 w 57"/>
                <a:gd name="T9" fmla="*/ 170 h 170"/>
                <a:gd name="T10" fmla="*/ 57 w 57"/>
                <a:gd name="T11" fmla="*/ 170 h 170"/>
                <a:gd name="T12" fmla="*/ 57 w 57"/>
                <a:gd name="T13" fmla="*/ 0 h 170"/>
                <a:gd name="T14" fmla="*/ 40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2" y="35"/>
                  </a:lnTo>
                  <a:lnTo>
                    <a:pt x="35" y="21"/>
                  </a:lnTo>
                  <a:lnTo>
                    <a:pt x="35" y="21"/>
                  </a:lnTo>
                  <a:lnTo>
                    <a:pt x="35" y="170"/>
                  </a:lnTo>
                  <a:lnTo>
                    <a:pt x="57" y="170"/>
                  </a:lnTo>
                  <a:lnTo>
                    <a:pt x="57" y="0"/>
                  </a:lnTo>
                  <a:lnTo>
                    <a:pt x="40"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29" name="Freeform 98"/>
            <p:cNvSpPr>
              <a:spLocks/>
            </p:cNvSpPr>
            <p:nvPr/>
          </p:nvSpPr>
          <p:spPr bwMode="gray">
            <a:xfrm>
              <a:off x="-2774950" y="4592638"/>
              <a:ext cx="76200" cy="269875"/>
            </a:xfrm>
            <a:custGeom>
              <a:avLst/>
              <a:gdLst>
                <a:gd name="T0" fmla="*/ 0 w 48"/>
                <a:gd name="T1" fmla="*/ 16 h 170"/>
                <a:gd name="T2" fmla="*/ 3 w 48"/>
                <a:gd name="T3" fmla="*/ 35 h 170"/>
                <a:gd name="T4" fmla="*/ 29 w 48"/>
                <a:gd name="T5" fmla="*/ 21 h 170"/>
                <a:gd name="T6" fmla="*/ 29 w 48"/>
                <a:gd name="T7" fmla="*/ 21 h 170"/>
                <a:gd name="T8" fmla="*/ 29 w 48"/>
                <a:gd name="T9" fmla="*/ 170 h 170"/>
                <a:gd name="T10" fmla="*/ 48 w 48"/>
                <a:gd name="T11" fmla="*/ 170 h 170"/>
                <a:gd name="T12" fmla="*/ 48 w 48"/>
                <a:gd name="T13" fmla="*/ 0 h 170"/>
                <a:gd name="T14" fmla="*/ 31 w 48"/>
                <a:gd name="T15" fmla="*/ 0 h 170"/>
                <a:gd name="T16" fmla="*/ 0 w 48"/>
                <a:gd name="T17" fmla="*/ 16 h 170"/>
                <a:gd name="T18" fmla="*/ 0 w 48"/>
                <a:gd name="T19" fmla="*/ 16 h 170"/>
                <a:gd name="T20" fmla="*/ 0 w 48"/>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170">
                  <a:moveTo>
                    <a:pt x="0" y="16"/>
                  </a:moveTo>
                  <a:lnTo>
                    <a:pt x="3" y="35"/>
                  </a:lnTo>
                  <a:lnTo>
                    <a:pt x="29" y="21"/>
                  </a:lnTo>
                  <a:lnTo>
                    <a:pt x="29" y="21"/>
                  </a:lnTo>
                  <a:lnTo>
                    <a:pt x="29" y="170"/>
                  </a:lnTo>
                  <a:lnTo>
                    <a:pt x="48" y="170"/>
                  </a:lnTo>
                  <a:lnTo>
                    <a:pt x="48" y="0"/>
                  </a:lnTo>
                  <a:lnTo>
                    <a:pt x="31"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0" name="Freeform 99"/>
            <p:cNvSpPr>
              <a:spLocks noEditPoints="1"/>
            </p:cNvSpPr>
            <p:nvPr/>
          </p:nvSpPr>
          <p:spPr bwMode="gray">
            <a:xfrm>
              <a:off x="-2593975" y="4592638"/>
              <a:ext cx="179387" cy="280988"/>
            </a:xfrm>
            <a:custGeom>
              <a:avLst/>
              <a:gdLst>
                <a:gd name="T0" fmla="*/ 25 w 48"/>
                <a:gd name="T1" fmla="*/ 0 h 75"/>
                <a:gd name="T2" fmla="*/ 0 w 48"/>
                <a:gd name="T3" fmla="*/ 37 h 75"/>
                <a:gd name="T4" fmla="*/ 24 w 48"/>
                <a:gd name="T5" fmla="*/ 75 h 75"/>
                <a:gd name="T6" fmla="*/ 48 w 48"/>
                <a:gd name="T7" fmla="*/ 37 h 75"/>
                <a:gd name="T8" fmla="*/ 25 w 48"/>
                <a:gd name="T9" fmla="*/ 0 h 75"/>
                <a:gd name="T10" fmla="*/ 24 w 48"/>
                <a:gd name="T11" fmla="*/ 67 h 75"/>
                <a:gd name="T12" fmla="*/ 10 w 48"/>
                <a:gd name="T13" fmla="*/ 38 h 75"/>
                <a:gd name="T14" fmla="*/ 24 w 48"/>
                <a:gd name="T15" fmla="*/ 8 h 75"/>
                <a:gd name="T16" fmla="*/ 38 w 48"/>
                <a:gd name="T17" fmla="*/ 37 h 75"/>
                <a:gd name="T18" fmla="*/ 24 w 48"/>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5" y="0"/>
                  </a:moveTo>
                  <a:cubicBezTo>
                    <a:pt x="11" y="0"/>
                    <a:pt x="0" y="13"/>
                    <a:pt x="0" y="37"/>
                  </a:cubicBezTo>
                  <a:cubicBezTo>
                    <a:pt x="0" y="62"/>
                    <a:pt x="10" y="75"/>
                    <a:pt x="24" y="75"/>
                  </a:cubicBezTo>
                  <a:cubicBezTo>
                    <a:pt x="39" y="75"/>
                    <a:pt x="48" y="62"/>
                    <a:pt x="48" y="37"/>
                  </a:cubicBezTo>
                  <a:cubicBezTo>
                    <a:pt x="48" y="13"/>
                    <a:pt x="39" y="0"/>
                    <a:pt x="25" y="0"/>
                  </a:cubicBezTo>
                  <a:close/>
                  <a:moveTo>
                    <a:pt x="24" y="67"/>
                  </a:moveTo>
                  <a:cubicBezTo>
                    <a:pt x="15" y="67"/>
                    <a:pt x="10" y="56"/>
                    <a:pt x="10" y="38"/>
                  </a:cubicBezTo>
                  <a:cubicBezTo>
                    <a:pt x="10" y="18"/>
                    <a:pt x="16" y="8"/>
                    <a:pt x="24" y="8"/>
                  </a:cubicBezTo>
                  <a:cubicBezTo>
                    <a:pt x="34" y="8"/>
                    <a:pt x="38" y="19"/>
                    <a:pt x="38" y="37"/>
                  </a:cubicBezTo>
                  <a:cubicBezTo>
                    <a:pt x="38" y="55"/>
                    <a:pt x="34" y="67"/>
                    <a:pt x="24"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1" name="Freeform 100"/>
            <p:cNvSpPr>
              <a:spLocks/>
            </p:cNvSpPr>
            <p:nvPr/>
          </p:nvSpPr>
          <p:spPr bwMode="gray">
            <a:xfrm>
              <a:off x="-2351088" y="4592638"/>
              <a:ext cx="90487" cy="269875"/>
            </a:xfrm>
            <a:custGeom>
              <a:avLst/>
              <a:gdLst>
                <a:gd name="T0" fmla="*/ 0 w 57"/>
                <a:gd name="T1" fmla="*/ 16 h 170"/>
                <a:gd name="T2" fmla="*/ 5 w 57"/>
                <a:gd name="T3" fmla="*/ 35 h 170"/>
                <a:gd name="T4" fmla="*/ 33 w 57"/>
                <a:gd name="T5" fmla="*/ 21 h 170"/>
                <a:gd name="T6" fmla="*/ 33 w 57"/>
                <a:gd name="T7" fmla="*/ 21 h 170"/>
                <a:gd name="T8" fmla="*/ 33 w 57"/>
                <a:gd name="T9" fmla="*/ 170 h 170"/>
                <a:gd name="T10" fmla="*/ 57 w 57"/>
                <a:gd name="T11" fmla="*/ 170 h 170"/>
                <a:gd name="T12" fmla="*/ 57 w 57"/>
                <a:gd name="T13" fmla="*/ 0 h 170"/>
                <a:gd name="T14" fmla="*/ 36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3" y="21"/>
                  </a:lnTo>
                  <a:lnTo>
                    <a:pt x="33" y="170"/>
                  </a:lnTo>
                  <a:lnTo>
                    <a:pt x="57" y="170"/>
                  </a:lnTo>
                  <a:lnTo>
                    <a:pt x="57" y="0"/>
                  </a:lnTo>
                  <a:lnTo>
                    <a:pt x="36"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2" name="Freeform 101"/>
            <p:cNvSpPr>
              <a:spLocks/>
            </p:cNvSpPr>
            <p:nvPr/>
          </p:nvSpPr>
          <p:spPr bwMode="gray">
            <a:xfrm>
              <a:off x="-2144713" y="4592638"/>
              <a:ext cx="90487" cy="269875"/>
            </a:xfrm>
            <a:custGeom>
              <a:avLst/>
              <a:gdLst>
                <a:gd name="T0" fmla="*/ 0 w 57"/>
                <a:gd name="T1" fmla="*/ 16 h 170"/>
                <a:gd name="T2" fmla="*/ 5 w 57"/>
                <a:gd name="T3" fmla="*/ 35 h 170"/>
                <a:gd name="T4" fmla="*/ 33 w 57"/>
                <a:gd name="T5" fmla="*/ 21 h 170"/>
                <a:gd name="T6" fmla="*/ 33 w 57"/>
                <a:gd name="T7" fmla="*/ 21 h 170"/>
                <a:gd name="T8" fmla="*/ 33 w 57"/>
                <a:gd name="T9" fmla="*/ 170 h 170"/>
                <a:gd name="T10" fmla="*/ 57 w 57"/>
                <a:gd name="T11" fmla="*/ 170 h 170"/>
                <a:gd name="T12" fmla="*/ 57 w 57"/>
                <a:gd name="T13" fmla="*/ 0 h 170"/>
                <a:gd name="T14" fmla="*/ 36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3" y="21"/>
                  </a:lnTo>
                  <a:lnTo>
                    <a:pt x="33" y="170"/>
                  </a:lnTo>
                  <a:lnTo>
                    <a:pt x="57" y="170"/>
                  </a:lnTo>
                  <a:lnTo>
                    <a:pt x="57" y="0"/>
                  </a:lnTo>
                  <a:lnTo>
                    <a:pt x="36"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3" name="Freeform 102"/>
            <p:cNvSpPr>
              <a:spLocks noEditPoints="1"/>
            </p:cNvSpPr>
            <p:nvPr/>
          </p:nvSpPr>
          <p:spPr bwMode="gray">
            <a:xfrm>
              <a:off x="-1963738" y="4592638"/>
              <a:ext cx="190500" cy="280988"/>
            </a:xfrm>
            <a:custGeom>
              <a:avLst/>
              <a:gdLst>
                <a:gd name="T0" fmla="*/ 27 w 51"/>
                <a:gd name="T1" fmla="*/ 0 h 75"/>
                <a:gd name="T2" fmla="*/ 0 w 51"/>
                <a:gd name="T3" fmla="*/ 37 h 75"/>
                <a:gd name="T4" fmla="*/ 26 w 51"/>
                <a:gd name="T5" fmla="*/ 75 h 75"/>
                <a:gd name="T6" fmla="*/ 51 w 51"/>
                <a:gd name="T7" fmla="*/ 37 h 75"/>
                <a:gd name="T8" fmla="*/ 27 w 51"/>
                <a:gd name="T9" fmla="*/ 0 h 75"/>
                <a:gd name="T10" fmla="*/ 26 w 51"/>
                <a:gd name="T11" fmla="*/ 67 h 75"/>
                <a:gd name="T12" fmla="*/ 10 w 51"/>
                <a:gd name="T13" fmla="*/ 38 h 75"/>
                <a:gd name="T14" fmla="*/ 26 w 51"/>
                <a:gd name="T15" fmla="*/ 8 h 75"/>
                <a:gd name="T16" fmla="*/ 42 w 51"/>
                <a:gd name="T17" fmla="*/ 37 h 75"/>
                <a:gd name="T18" fmla="*/ 26 w 51"/>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5">
                  <a:moveTo>
                    <a:pt x="27" y="0"/>
                  </a:moveTo>
                  <a:cubicBezTo>
                    <a:pt x="12" y="0"/>
                    <a:pt x="0" y="13"/>
                    <a:pt x="0" y="37"/>
                  </a:cubicBezTo>
                  <a:cubicBezTo>
                    <a:pt x="1" y="62"/>
                    <a:pt x="10" y="75"/>
                    <a:pt x="26" y="75"/>
                  </a:cubicBezTo>
                  <a:cubicBezTo>
                    <a:pt x="42" y="75"/>
                    <a:pt x="51" y="62"/>
                    <a:pt x="51" y="37"/>
                  </a:cubicBezTo>
                  <a:cubicBezTo>
                    <a:pt x="51" y="13"/>
                    <a:pt x="43" y="0"/>
                    <a:pt x="27" y="0"/>
                  </a:cubicBezTo>
                  <a:close/>
                  <a:moveTo>
                    <a:pt x="26" y="67"/>
                  </a:moveTo>
                  <a:cubicBezTo>
                    <a:pt x="16" y="67"/>
                    <a:pt x="10" y="56"/>
                    <a:pt x="10" y="38"/>
                  </a:cubicBezTo>
                  <a:cubicBezTo>
                    <a:pt x="10" y="18"/>
                    <a:pt x="17" y="8"/>
                    <a:pt x="26" y="8"/>
                  </a:cubicBezTo>
                  <a:cubicBezTo>
                    <a:pt x="37" y="8"/>
                    <a:pt x="42" y="19"/>
                    <a:pt x="42" y="37"/>
                  </a:cubicBezTo>
                  <a:cubicBezTo>
                    <a:pt x="42" y="55"/>
                    <a:pt x="36" y="67"/>
                    <a:pt x="26"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4" name="Freeform 103"/>
            <p:cNvSpPr>
              <a:spLocks/>
            </p:cNvSpPr>
            <p:nvPr/>
          </p:nvSpPr>
          <p:spPr bwMode="gray">
            <a:xfrm>
              <a:off x="-1720850" y="4592638"/>
              <a:ext cx="90487" cy="269875"/>
            </a:xfrm>
            <a:custGeom>
              <a:avLst/>
              <a:gdLst>
                <a:gd name="T0" fmla="*/ 0 w 57"/>
                <a:gd name="T1" fmla="*/ 16 h 170"/>
                <a:gd name="T2" fmla="*/ 5 w 57"/>
                <a:gd name="T3" fmla="*/ 35 h 170"/>
                <a:gd name="T4" fmla="*/ 33 w 57"/>
                <a:gd name="T5" fmla="*/ 21 h 170"/>
                <a:gd name="T6" fmla="*/ 33 w 57"/>
                <a:gd name="T7" fmla="*/ 21 h 170"/>
                <a:gd name="T8" fmla="*/ 33 w 57"/>
                <a:gd name="T9" fmla="*/ 170 h 170"/>
                <a:gd name="T10" fmla="*/ 57 w 57"/>
                <a:gd name="T11" fmla="*/ 170 h 170"/>
                <a:gd name="T12" fmla="*/ 57 w 57"/>
                <a:gd name="T13" fmla="*/ 0 h 170"/>
                <a:gd name="T14" fmla="*/ 36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3" y="21"/>
                  </a:lnTo>
                  <a:lnTo>
                    <a:pt x="33" y="170"/>
                  </a:lnTo>
                  <a:lnTo>
                    <a:pt x="57" y="170"/>
                  </a:lnTo>
                  <a:lnTo>
                    <a:pt x="57" y="0"/>
                  </a:lnTo>
                  <a:lnTo>
                    <a:pt x="36"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5" name="Freeform 104"/>
            <p:cNvSpPr>
              <a:spLocks noEditPoints="1"/>
            </p:cNvSpPr>
            <p:nvPr/>
          </p:nvSpPr>
          <p:spPr bwMode="gray">
            <a:xfrm>
              <a:off x="-1528763" y="4592638"/>
              <a:ext cx="179387" cy="280988"/>
            </a:xfrm>
            <a:custGeom>
              <a:avLst/>
              <a:gdLst>
                <a:gd name="T0" fmla="*/ 24 w 48"/>
                <a:gd name="T1" fmla="*/ 0 h 75"/>
                <a:gd name="T2" fmla="*/ 0 w 48"/>
                <a:gd name="T3" fmla="*/ 37 h 75"/>
                <a:gd name="T4" fmla="*/ 23 w 48"/>
                <a:gd name="T5" fmla="*/ 75 h 75"/>
                <a:gd name="T6" fmla="*/ 48 w 48"/>
                <a:gd name="T7" fmla="*/ 37 h 75"/>
                <a:gd name="T8" fmla="*/ 24 w 48"/>
                <a:gd name="T9" fmla="*/ 0 h 75"/>
                <a:gd name="T10" fmla="*/ 24 w 48"/>
                <a:gd name="T11" fmla="*/ 67 h 75"/>
                <a:gd name="T12" fmla="*/ 9 w 48"/>
                <a:gd name="T13" fmla="*/ 38 h 75"/>
                <a:gd name="T14" fmla="*/ 24 w 48"/>
                <a:gd name="T15" fmla="*/ 8 h 75"/>
                <a:gd name="T16" fmla="*/ 39 w 48"/>
                <a:gd name="T17" fmla="*/ 37 h 75"/>
                <a:gd name="T18" fmla="*/ 24 w 48"/>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4" y="0"/>
                  </a:moveTo>
                  <a:cubicBezTo>
                    <a:pt x="10" y="0"/>
                    <a:pt x="0" y="13"/>
                    <a:pt x="0" y="37"/>
                  </a:cubicBezTo>
                  <a:cubicBezTo>
                    <a:pt x="0" y="62"/>
                    <a:pt x="9" y="75"/>
                    <a:pt x="23" y="75"/>
                  </a:cubicBezTo>
                  <a:cubicBezTo>
                    <a:pt x="39" y="75"/>
                    <a:pt x="48" y="62"/>
                    <a:pt x="48" y="37"/>
                  </a:cubicBezTo>
                  <a:cubicBezTo>
                    <a:pt x="48" y="13"/>
                    <a:pt x="40" y="0"/>
                    <a:pt x="24" y="0"/>
                  </a:cubicBezTo>
                  <a:close/>
                  <a:moveTo>
                    <a:pt x="24" y="67"/>
                  </a:moveTo>
                  <a:cubicBezTo>
                    <a:pt x="16" y="67"/>
                    <a:pt x="9" y="56"/>
                    <a:pt x="9" y="38"/>
                  </a:cubicBezTo>
                  <a:cubicBezTo>
                    <a:pt x="9" y="18"/>
                    <a:pt x="16" y="8"/>
                    <a:pt x="24" y="8"/>
                  </a:cubicBezTo>
                  <a:cubicBezTo>
                    <a:pt x="34" y="8"/>
                    <a:pt x="39" y="19"/>
                    <a:pt x="39" y="37"/>
                  </a:cubicBezTo>
                  <a:cubicBezTo>
                    <a:pt x="39" y="55"/>
                    <a:pt x="33" y="67"/>
                    <a:pt x="24"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6" name="Freeform 105"/>
            <p:cNvSpPr>
              <a:spLocks/>
            </p:cNvSpPr>
            <p:nvPr/>
          </p:nvSpPr>
          <p:spPr bwMode="gray">
            <a:xfrm>
              <a:off x="-1296988" y="4592638"/>
              <a:ext cx="90487" cy="269875"/>
            </a:xfrm>
            <a:custGeom>
              <a:avLst/>
              <a:gdLst>
                <a:gd name="T0" fmla="*/ 0 w 57"/>
                <a:gd name="T1" fmla="*/ 16 h 170"/>
                <a:gd name="T2" fmla="*/ 5 w 57"/>
                <a:gd name="T3" fmla="*/ 35 h 170"/>
                <a:gd name="T4" fmla="*/ 33 w 57"/>
                <a:gd name="T5" fmla="*/ 21 h 170"/>
                <a:gd name="T6" fmla="*/ 36 w 57"/>
                <a:gd name="T7" fmla="*/ 21 h 170"/>
                <a:gd name="T8" fmla="*/ 36 w 57"/>
                <a:gd name="T9" fmla="*/ 170 h 170"/>
                <a:gd name="T10" fmla="*/ 57 w 57"/>
                <a:gd name="T11" fmla="*/ 170 h 170"/>
                <a:gd name="T12" fmla="*/ 57 w 57"/>
                <a:gd name="T13" fmla="*/ 0 h 170"/>
                <a:gd name="T14" fmla="*/ 38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3" y="21"/>
                  </a:lnTo>
                  <a:lnTo>
                    <a:pt x="36" y="21"/>
                  </a:lnTo>
                  <a:lnTo>
                    <a:pt x="36" y="170"/>
                  </a:lnTo>
                  <a:lnTo>
                    <a:pt x="57" y="170"/>
                  </a:lnTo>
                  <a:lnTo>
                    <a:pt x="57" y="0"/>
                  </a:lnTo>
                  <a:lnTo>
                    <a:pt x="38"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7" name="Freeform 106"/>
            <p:cNvSpPr>
              <a:spLocks noEditPoints="1"/>
            </p:cNvSpPr>
            <p:nvPr/>
          </p:nvSpPr>
          <p:spPr bwMode="gray">
            <a:xfrm>
              <a:off x="-1101725" y="4592638"/>
              <a:ext cx="179387" cy="280988"/>
            </a:xfrm>
            <a:custGeom>
              <a:avLst/>
              <a:gdLst>
                <a:gd name="T0" fmla="*/ 24 w 48"/>
                <a:gd name="T1" fmla="*/ 0 h 75"/>
                <a:gd name="T2" fmla="*/ 0 w 48"/>
                <a:gd name="T3" fmla="*/ 37 h 75"/>
                <a:gd name="T4" fmla="*/ 23 w 48"/>
                <a:gd name="T5" fmla="*/ 75 h 75"/>
                <a:gd name="T6" fmla="*/ 48 w 48"/>
                <a:gd name="T7" fmla="*/ 37 h 75"/>
                <a:gd name="T8" fmla="*/ 24 w 48"/>
                <a:gd name="T9" fmla="*/ 0 h 75"/>
                <a:gd name="T10" fmla="*/ 24 w 48"/>
                <a:gd name="T11" fmla="*/ 67 h 75"/>
                <a:gd name="T12" fmla="*/ 9 w 48"/>
                <a:gd name="T13" fmla="*/ 38 h 75"/>
                <a:gd name="T14" fmla="*/ 24 w 48"/>
                <a:gd name="T15" fmla="*/ 8 h 75"/>
                <a:gd name="T16" fmla="*/ 38 w 48"/>
                <a:gd name="T17" fmla="*/ 37 h 75"/>
                <a:gd name="T18" fmla="*/ 24 w 48"/>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4" y="0"/>
                  </a:moveTo>
                  <a:cubicBezTo>
                    <a:pt x="9" y="0"/>
                    <a:pt x="0" y="13"/>
                    <a:pt x="0" y="37"/>
                  </a:cubicBezTo>
                  <a:cubicBezTo>
                    <a:pt x="0" y="62"/>
                    <a:pt x="9" y="75"/>
                    <a:pt x="23" y="75"/>
                  </a:cubicBezTo>
                  <a:cubicBezTo>
                    <a:pt x="38" y="75"/>
                    <a:pt x="48" y="62"/>
                    <a:pt x="48" y="37"/>
                  </a:cubicBezTo>
                  <a:cubicBezTo>
                    <a:pt x="48" y="13"/>
                    <a:pt x="39" y="0"/>
                    <a:pt x="24" y="0"/>
                  </a:cubicBezTo>
                  <a:close/>
                  <a:moveTo>
                    <a:pt x="24" y="67"/>
                  </a:moveTo>
                  <a:cubicBezTo>
                    <a:pt x="15" y="67"/>
                    <a:pt x="9" y="56"/>
                    <a:pt x="9" y="38"/>
                  </a:cubicBezTo>
                  <a:cubicBezTo>
                    <a:pt x="9" y="18"/>
                    <a:pt x="15" y="8"/>
                    <a:pt x="24" y="8"/>
                  </a:cubicBezTo>
                  <a:cubicBezTo>
                    <a:pt x="34" y="8"/>
                    <a:pt x="38" y="19"/>
                    <a:pt x="38" y="37"/>
                  </a:cubicBezTo>
                  <a:cubicBezTo>
                    <a:pt x="38" y="55"/>
                    <a:pt x="34" y="67"/>
                    <a:pt x="24"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8" name="Freeform 107"/>
            <p:cNvSpPr>
              <a:spLocks/>
            </p:cNvSpPr>
            <p:nvPr/>
          </p:nvSpPr>
          <p:spPr bwMode="gray">
            <a:xfrm>
              <a:off x="-873125" y="4592638"/>
              <a:ext cx="90487" cy="269875"/>
            </a:xfrm>
            <a:custGeom>
              <a:avLst/>
              <a:gdLst>
                <a:gd name="T0" fmla="*/ 0 w 57"/>
                <a:gd name="T1" fmla="*/ 16 h 170"/>
                <a:gd name="T2" fmla="*/ 5 w 57"/>
                <a:gd name="T3" fmla="*/ 35 h 170"/>
                <a:gd name="T4" fmla="*/ 35 w 57"/>
                <a:gd name="T5" fmla="*/ 21 h 170"/>
                <a:gd name="T6" fmla="*/ 35 w 57"/>
                <a:gd name="T7" fmla="*/ 21 h 170"/>
                <a:gd name="T8" fmla="*/ 35 w 57"/>
                <a:gd name="T9" fmla="*/ 170 h 170"/>
                <a:gd name="T10" fmla="*/ 57 w 57"/>
                <a:gd name="T11" fmla="*/ 170 h 170"/>
                <a:gd name="T12" fmla="*/ 57 w 57"/>
                <a:gd name="T13" fmla="*/ 0 h 170"/>
                <a:gd name="T14" fmla="*/ 38 w 57"/>
                <a:gd name="T15" fmla="*/ 0 h 170"/>
                <a:gd name="T16" fmla="*/ 0 w 57"/>
                <a:gd name="T17" fmla="*/ 16 h 170"/>
                <a:gd name="T18" fmla="*/ 0 w 57"/>
                <a:gd name="T19" fmla="*/ 16 h 170"/>
                <a:gd name="T20" fmla="*/ 0 w 57"/>
                <a:gd name="T2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16"/>
                  </a:moveTo>
                  <a:lnTo>
                    <a:pt x="5" y="35"/>
                  </a:lnTo>
                  <a:lnTo>
                    <a:pt x="35" y="21"/>
                  </a:lnTo>
                  <a:lnTo>
                    <a:pt x="35" y="21"/>
                  </a:lnTo>
                  <a:lnTo>
                    <a:pt x="35" y="170"/>
                  </a:lnTo>
                  <a:lnTo>
                    <a:pt x="57" y="170"/>
                  </a:lnTo>
                  <a:lnTo>
                    <a:pt x="57" y="0"/>
                  </a:lnTo>
                  <a:lnTo>
                    <a:pt x="38" y="0"/>
                  </a:lnTo>
                  <a:lnTo>
                    <a:pt x="0" y="16"/>
                  </a:lnTo>
                  <a:lnTo>
                    <a:pt x="0" y="16"/>
                  </a:lnTo>
                  <a:lnTo>
                    <a:pt x="0" y="16"/>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39" name="Freeform 108"/>
            <p:cNvSpPr>
              <a:spLocks noEditPoints="1"/>
            </p:cNvSpPr>
            <p:nvPr/>
          </p:nvSpPr>
          <p:spPr bwMode="gray">
            <a:xfrm>
              <a:off x="-677863" y="4592638"/>
              <a:ext cx="179387" cy="280988"/>
            </a:xfrm>
            <a:custGeom>
              <a:avLst/>
              <a:gdLst>
                <a:gd name="T0" fmla="*/ 25 w 48"/>
                <a:gd name="T1" fmla="*/ 0 h 75"/>
                <a:gd name="T2" fmla="*/ 0 w 48"/>
                <a:gd name="T3" fmla="*/ 37 h 75"/>
                <a:gd name="T4" fmla="*/ 23 w 48"/>
                <a:gd name="T5" fmla="*/ 75 h 75"/>
                <a:gd name="T6" fmla="*/ 48 w 48"/>
                <a:gd name="T7" fmla="*/ 37 h 75"/>
                <a:gd name="T8" fmla="*/ 25 w 48"/>
                <a:gd name="T9" fmla="*/ 0 h 75"/>
                <a:gd name="T10" fmla="*/ 24 w 48"/>
                <a:gd name="T11" fmla="*/ 67 h 75"/>
                <a:gd name="T12" fmla="*/ 10 w 48"/>
                <a:gd name="T13" fmla="*/ 38 h 75"/>
                <a:gd name="T14" fmla="*/ 24 w 48"/>
                <a:gd name="T15" fmla="*/ 8 h 75"/>
                <a:gd name="T16" fmla="*/ 38 w 48"/>
                <a:gd name="T17" fmla="*/ 37 h 75"/>
                <a:gd name="T18" fmla="*/ 24 w 48"/>
                <a:gd name="T19"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5">
                  <a:moveTo>
                    <a:pt x="25" y="0"/>
                  </a:moveTo>
                  <a:cubicBezTo>
                    <a:pt x="10" y="0"/>
                    <a:pt x="0" y="13"/>
                    <a:pt x="0" y="37"/>
                  </a:cubicBezTo>
                  <a:cubicBezTo>
                    <a:pt x="0" y="62"/>
                    <a:pt x="10" y="75"/>
                    <a:pt x="23" y="75"/>
                  </a:cubicBezTo>
                  <a:cubicBezTo>
                    <a:pt x="39" y="75"/>
                    <a:pt x="48" y="62"/>
                    <a:pt x="48" y="37"/>
                  </a:cubicBezTo>
                  <a:cubicBezTo>
                    <a:pt x="48" y="13"/>
                    <a:pt x="39" y="0"/>
                    <a:pt x="25" y="0"/>
                  </a:cubicBezTo>
                  <a:close/>
                  <a:moveTo>
                    <a:pt x="24" y="67"/>
                  </a:moveTo>
                  <a:cubicBezTo>
                    <a:pt x="15" y="67"/>
                    <a:pt x="10" y="56"/>
                    <a:pt x="10" y="38"/>
                  </a:cubicBezTo>
                  <a:cubicBezTo>
                    <a:pt x="10" y="18"/>
                    <a:pt x="15" y="8"/>
                    <a:pt x="24" y="8"/>
                  </a:cubicBezTo>
                  <a:cubicBezTo>
                    <a:pt x="34" y="8"/>
                    <a:pt x="38" y="19"/>
                    <a:pt x="38" y="37"/>
                  </a:cubicBezTo>
                  <a:cubicBezTo>
                    <a:pt x="38" y="55"/>
                    <a:pt x="34" y="67"/>
                    <a:pt x="24" y="67"/>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0" name="Freeform 109"/>
            <p:cNvSpPr>
              <a:spLocks/>
            </p:cNvSpPr>
            <p:nvPr/>
          </p:nvSpPr>
          <p:spPr bwMode="gray">
            <a:xfrm>
              <a:off x="-5054600" y="5094288"/>
              <a:ext cx="90487" cy="269875"/>
            </a:xfrm>
            <a:custGeom>
              <a:avLst/>
              <a:gdLst>
                <a:gd name="T0" fmla="*/ 0 w 57"/>
                <a:gd name="T1" fmla="*/ 22 h 170"/>
                <a:gd name="T2" fmla="*/ 7 w 57"/>
                <a:gd name="T3" fmla="*/ 41 h 170"/>
                <a:gd name="T4" fmla="*/ 36 w 57"/>
                <a:gd name="T5" fmla="*/ 24 h 170"/>
                <a:gd name="T6" fmla="*/ 36 w 57"/>
                <a:gd name="T7" fmla="*/ 24 h 170"/>
                <a:gd name="T8" fmla="*/ 36 w 57"/>
                <a:gd name="T9" fmla="*/ 170 h 170"/>
                <a:gd name="T10" fmla="*/ 57 w 57"/>
                <a:gd name="T11" fmla="*/ 170 h 170"/>
                <a:gd name="T12" fmla="*/ 57 w 57"/>
                <a:gd name="T13" fmla="*/ 0 h 170"/>
                <a:gd name="T14" fmla="*/ 38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7" y="41"/>
                  </a:lnTo>
                  <a:lnTo>
                    <a:pt x="36" y="24"/>
                  </a:lnTo>
                  <a:lnTo>
                    <a:pt x="36" y="24"/>
                  </a:lnTo>
                  <a:lnTo>
                    <a:pt x="36" y="170"/>
                  </a:lnTo>
                  <a:lnTo>
                    <a:pt x="57" y="170"/>
                  </a:lnTo>
                  <a:lnTo>
                    <a:pt x="57" y="0"/>
                  </a:lnTo>
                  <a:lnTo>
                    <a:pt x="38"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1" name="Freeform 110"/>
            <p:cNvSpPr>
              <a:spLocks noEditPoints="1"/>
            </p:cNvSpPr>
            <p:nvPr/>
          </p:nvSpPr>
          <p:spPr bwMode="gray">
            <a:xfrm>
              <a:off x="-4859338" y="5080000"/>
              <a:ext cx="179387" cy="284163"/>
            </a:xfrm>
            <a:custGeom>
              <a:avLst/>
              <a:gdLst>
                <a:gd name="T0" fmla="*/ 24 w 48"/>
                <a:gd name="T1" fmla="*/ 0 h 76"/>
                <a:gd name="T2" fmla="*/ 0 w 48"/>
                <a:gd name="T3" fmla="*/ 39 h 76"/>
                <a:gd name="T4" fmla="*/ 23 w 48"/>
                <a:gd name="T5" fmla="*/ 76 h 76"/>
                <a:gd name="T6" fmla="*/ 48 w 48"/>
                <a:gd name="T7" fmla="*/ 37 h 76"/>
                <a:gd name="T8" fmla="*/ 24 w 48"/>
                <a:gd name="T9" fmla="*/ 0 h 76"/>
                <a:gd name="T10" fmla="*/ 24 w 48"/>
                <a:gd name="T11" fmla="*/ 68 h 76"/>
                <a:gd name="T12" fmla="*/ 9 w 48"/>
                <a:gd name="T13" fmla="*/ 39 h 76"/>
                <a:gd name="T14" fmla="*/ 24 w 48"/>
                <a:gd name="T15" fmla="*/ 8 h 76"/>
                <a:gd name="T16" fmla="*/ 38 w 48"/>
                <a:gd name="T17" fmla="*/ 37 h 76"/>
                <a:gd name="T18" fmla="*/ 24 w 48"/>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6">
                  <a:moveTo>
                    <a:pt x="24" y="0"/>
                  </a:moveTo>
                  <a:cubicBezTo>
                    <a:pt x="10" y="0"/>
                    <a:pt x="0" y="14"/>
                    <a:pt x="0" y="39"/>
                  </a:cubicBezTo>
                  <a:cubicBezTo>
                    <a:pt x="0" y="62"/>
                    <a:pt x="9" y="76"/>
                    <a:pt x="23" y="76"/>
                  </a:cubicBezTo>
                  <a:cubicBezTo>
                    <a:pt x="38" y="76"/>
                    <a:pt x="48" y="62"/>
                    <a:pt x="48" y="37"/>
                  </a:cubicBezTo>
                  <a:cubicBezTo>
                    <a:pt x="48" y="14"/>
                    <a:pt x="39" y="0"/>
                    <a:pt x="24" y="0"/>
                  </a:cubicBezTo>
                  <a:close/>
                  <a:moveTo>
                    <a:pt x="24" y="68"/>
                  </a:moveTo>
                  <a:cubicBezTo>
                    <a:pt x="15" y="68"/>
                    <a:pt x="9" y="58"/>
                    <a:pt x="9" y="39"/>
                  </a:cubicBezTo>
                  <a:cubicBezTo>
                    <a:pt x="9" y="18"/>
                    <a:pt x="15" y="8"/>
                    <a:pt x="24" y="8"/>
                  </a:cubicBezTo>
                  <a:cubicBezTo>
                    <a:pt x="34" y="8"/>
                    <a:pt x="38" y="21"/>
                    <a:pt x="38" y="37"/>
                  </a:cubicBezTo>
                  <a:cubicBezTo>
                    <a:pt x="38" y="57"/>
                    <a:pt x="33"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2" name="Freeform 111"/>
            <p:cNvSpPr>
              <a:spLocks/>
            </p:cNvSpPr>
            <p:nvPr/>
          </p:nvSpPr>
          <p:spPr bwMode="gray">
            <a:xfrm>
              <a:off x="-4627563" y="5094288"/>
              <a:ext cx="90487" cy="269875"/>
            </a:xfrm>
            <a:custGeom>
              <a:avLst/>
              <a:gdLst>
                <a:gd name="T0" fmla="*/ 0 w 57"/>
                <a:gd name="T1" fmla="*/ 22 h 170"/>
                <a:gd name="T2" fmla="*/ 5 w 57"/>
                <a:gd name="T3" fmla="*/ 41 h 170"/>
                <a:gd name="T4" fmla="*/ 33 w 57"/>
                <a:gd name="T5" fmla="*/ 24 h 170"/>
                <a:gd name="T6" fmla="*/ 36 w 57"/>
                <a:gd name="T7" fmla="*/ 24 h 170"/>
                <a:gd name="T8" fmla="*/ 36 w 57"/>
                <a:gd name="T9" fmla="*/ 170 h 170"/>
                <a:gd name="T10" fmla="*/ 57 w 57"/>
                <a:gd name="T11" fmla="*/ 170 h 170"/>
                <a:gd name="T12" fmla="*/ 57 w 57"/>
                <a:gd name="T13" fmla="*/ 0 h 170"/>
                <a:gd name="T14" fmla="*/ 38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5" y="41"/>
                  </a:lnTo>
                  <a:lnTo>
                    <a:pt x="33" y="24"/>
                  </a:lnTo>
                  <a:lnTo>
                    <a:pt x="36" y="24"/>
                  </a:lnTo>
                  <a:lnTo>
                    <a:pt x="36" y="170"/>
                  </a:lnTo>
                  <a:lnTo>
                    <a:pt x="57" y="170"/>
                  </a:lnTo>
                  <a:lnTo>
                    <a:pt x="57" y="0"/>
                  </a:lnTo>
                  <a:lnTo>
                    <a:pt x="38"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3" name="Freeform 112"/>
            <p:cNvSpPr>
              <a:spLocks noEditPoints="1"/>
            </p:cNvSpPr>
            <p:nvPr/>
          </p:nvSpPr>
          <p:spPr bwMode="gray">
            <a:xfrm>
              <a:off x="-4435475" y="5080000"/>
              <a:ext cx="179387" cy="284163"/>
            </a:xfrm>
            <a:custGeom>
              <a:avLst/>
              <a:gdLst>
                <a:gd name="T0" fmla="*/ 24 w 48"/>
                <a:gd name="T1" fmla="*/ 0 h 76"/>
                <a:gd name="T2" fmla="*/ 0 w 48"/>
                <a:gd name="T3" fmla="*/ 39 h 76"/>
                <a:gd name="T4" fmla="*/ 23 w 48"/>
                <a:gd name="T5" fmla="*/ 76 h 76"/>
                <a:gd name="T6" fmla="*/ 48 w 48"/>
                <a:gd name="T7" fmla="*/ 37 h 76"/>
                <a:gd name="T8" fmla="*/ 24 w 48"/>
                <a:gd name="T9" fmla="*/ 0 h 76"/>
                <a:gd name="T10" fmla="*/ 24 w 48"/>
                <a:gd name="T11" fmla="*/ 68 h 76"/>
                <a:gd name="T12" fmla="*/ 10 w 48"/>
                <a:gd name="T13" fmla="*/ 39 h 76"/>
                <a:gd name="T14" fmla="*/ 24 w 48"/>
                <a:gd name="T15" fmla="*/ 8 h 76"/>
                <a:gd name="T16" fmla="*/ 38 w 48"/>
                <a:gd name="T17" fmla="*/ 37 h 76"/>
                <a:gd name="T18" fmla="*/ 24 w 48"/>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6">
                  <a:moveTo>
                    <a:pt x="24" y="0"/>
                  </a:moveTo>
                  <a:cubicBezTo>
                    <a:pt x="10" y="0"/>
                    <a:pt x="0" y="14"/>
                    <a:pt x="0" y="39"/>
                  </a:cubicBezTo>
                  <a:cubicBezTo>
                    <a:pt x="0" y="62"/>
                    <a:pt x="10" y="76"/>
                    <a:pt x="23" y="76"/>
                  </a:cubicBezTo>
                  <a:cubicBezTo>
                    <a:pt x="38" y="76"/>
                    <a:pt x="48" y="62"/>
                    <a:pt x="48" y="37"/>
                  </a:cubicBezTo>
                  <a:cubicBezTo>
                    <a:pt x="48" y="14"/>
                    <a:pt x="39" y="0"/>
                    <a:pt x="24" y="0"/>
                  </a:cubicBezTo>
                  <a:close/>
                  <a:moveTo>
                    <a:pt x="24" y="68"/>
                  </a:moveTo>
                  <a:cubicBezTo>
                    <a:pt x="15" y="68"/>
                    <a:pt x="10" y="58"/>
                    <a:pt x="10" y="39"/>
                  </a:cubicBezTo>
                  <a:cubicBezTo>
                    <a:pt x="10" y="18"/>
                    <a:pt x="15" y="8"/>
                    <a:pt x="24" y="8"/>
                  </a:cubicBezTo>
                  <a:cubicBezTo>
                    <a:pt x="34" y="8"/>
                    <a:pt x="38" y="21"/>
                    <a:pt x="38" y="37"/>
                  </a:cubicBezTo>
                  <a:cubicBezTo>
                    <a:pt x="38" y="57"/>
                    <a:pt x="34"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4" name="Freeform 113"/>
            <p:cNvSpPr>
              <a:spLocks/>
            </p:cNvSpPr>
            <p:nvPr/>
          </p:nvSpPr>
          <p:spPr bwMode="gray">
            <a:xfrm>
              <a:off x="-4203700" y="5094288"/>
              <a:ext cx="90487" cy="269875"/>
            </a:xfrm>
            <a:custGeom>
              <a:avLst/>
              <a:gdLst>
                <a:gd name="T0" fmla="*/ 0 w 57"/>
                <a:gd name="T1" fmla="*/ 22 h 170"/>
                <a:gd name="T2" fmla="*/ 3 w 57"/>
                <a:gd name="T3" fmla="*/ 41 h 170"/>
                <a:gd name="T4" fmla="*/ 36 w 57"/>
                <a:gd name="T5" fmla="*/ 24 h 170"/>
                <a:gd name="T6" fmla="*/ 36 w 57"/>
                <a:gd name="T7" fmla="*/ 24 h 170"/>
                <a:gd name="T8" fmla="*/ 36 w 57"/>
                <a:gd name="T9" fmla="*/ 170 h 170"/>
                <a:gd name="T10" fmla="*/ 57 w 57"/>
                <a:gd name="T11" fmla="*/ 170 h 170"/>
                <a:gd name="T12" fmla="*/ 57 w 57"/>
                <a:gd name="T13" fmla="*/ 0 h 170"/>
                <a:gd name="T14" fmla="*/ 38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3" y="41"/>
                  </a:lnTo>
                  <a:lnTo>
                    <a:pt x="36" y="24"/>
                  </a:lnTo>
                  <a:lnTo>
                    <a:pt x="36" y="24"/>
                  </a:lnTo>
                  <a:lnTo>
                    <a:pt x="36" y="170"/>
                  </a:lnTo>
                  <a:lnTo>
                    <a:pt x="57" y="170"/>
                  </a:lnTo>
                  <a:lnTo>
                    <a:pt x="57" y="0"/>
                  </a:lnTo>
                  <a:lnTo>
                    <a:pt x="38"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5" name="Freeform 114"/>
            <p:cNvSpPr>
              <a:spLocks noEditPoints="1"/>
            </p:cNvSpPr>
            <p:nvPr/>
          </p:nvSpPr>
          <p:spPr bwMode="gray">
            <a:xfrm>
              <a:off x="-4022725" y="5080000"/>
              <a:ext cx="190500" cy="284163"/>
            </a:xfrm>
            <a:custGeom>
              <a:avLst/>
              <a:gdLst>
                <a:gd name="T0" fmla="*/ 27 w 51"/>
                <a:gd name="T1" fmla="*/ 0 h 76"/>
                <a:gd name="T2" fmla="*/ 0 w 51"/>
                <a:gd name="T3" fmla="*/ 39 h 76"/>
                <a:gd name="T4" fmla="*/ 24 w 51"/>
                <a:gd name="T5" fmla="*/ 76 h 76"/>
                <a:gd name="T6" fmla="*/ 51 w 51"/>
                <a:gd name="T7" fmla="*/ 37 h 76"/>
                <a:gd name="T8" fmla="*/ 27 w 51"/>
                <a:gd name="T9" fmla="*/ 0 h 76"/>
                <a:gd name="T10" fmla="*/ 26 w 51"/>
                <a:gd name="T11" fmla="*/ 68 h 76"/>
                <a:gd name="T12" fmla="*/ 10 w 51"/>
                <a:gd name="T13" fmla="*/ 39 h 76"/>
                <a:gd name="T14" fmla="*/ 26 w 51"/>
                <a:gd name="T15" fmla="*/ 8 h 76"/>
                <a:gd name="T16" fmla="*/ 41 w 51"/>
                <a:gd name="T17" fmla="*/ 37 h 76"/>
                <a:gd name="T18" fmla="*/ 26 w 51"/>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6">
                  <a:moveTo>
                    <a:pt x="27" y="0"/>
                  </a:moveTo>
                  <a:cubicBezTo>
                    <a:pt x="10" y="0"/>
                    <a:pt x="0" y="14"/>
                    <a:pt x="0" y="39"/>
                  </a:cubicBezTo>
                  <a:cubicBezTo>
                    <a:pt x="0" y="62"/>
                    <a:pt x="10" y="76"/>
                    <a:pt x="24" y="76"/>
                  </a:cubicBezTo>
                  <a:cubicBezTo>
                    <a:pt x="42" y="76"/>
                    <a:pt x="51" y="62"/>
                    <a:pt x="51" y="37"/>
                  </a:cubicBezTo>
                  <a:cubicBezTo>
                    <a:pt x="51" y="14"/>
                    <a:pt x="42" y="0"/>
                    <a:pt x="27" y="0"/>
                  </a:cubicBezTo>
                  <a:close/>
                  <a:moveTo>
                    <a:pt x="26" y="68"/>
                  </a:moveTo>
                  <a:cubicBezTo>
                    <a:pt x="16" y="68"/>
                    <a:pt x="10" y="58"/>
                    <a:pt x="10" y="39"/>
                  </a:cubicBezTo>
                  <a:cubicBezTo>
                    <a:pt x="10" y="18"/>
                    <a:pt x="16" y="8"/>
                    <a:pt x="26" y="8"/>
                  </a:cubicBezTo>
                  <a:cubicBezTo>
                    <a:pt x="36" y="8"/>
                    <a:pt x="41" y="21"/>
                    <a:pt x="41" y="37"/>
                  </a:cubicBezTo>
                  <a:cubicBezTo>
                    <a:pt x="41" y="57"/>
                    <a:pt x="36" y="68"/>
                    <a:pt x="26"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6" name="Freeform 115"/>
            <p:cNvSpPr>
              <a:spLocks/>
            </p:cNvSpPr>
            <p:nvPr/>
          </p:nvSpPr>
          <p:spPr bwMode="gray">
            <a:xfrm>
              <a:off x="-3779838" y="5094288"/>
              <a:ext cx="90487" cy="269875"/>
            </a:xfrm>
            <a:custGeom>
              <a:avLst/>
              <a:gdLst>
                <a:gd name="T0" fmla="*/ 0 w 57"/>
                <a:gd name="T1" fmla="*/ 22 h 170"/>
                <a:gd name="T2" fmla="*/ 3 w 57"/>
                <a:gd name="T3" fmla="*/ 41 h 170"/>
                <a:gd name="T4" fmla="*/ 36 w 57"/>
                <a:gd name="T5" fmla="*/ 24 h 170"/>
                <a:gd name="T6" fmla="*/ 36 w 57"/>
                <a:gd name="T7" fmla="*/ 24 h 170"/>
                <a:gd name="T8" fmla="*/ 36 w 57"/>
                <a:gd name="T9" fmla="*/ 170 h 170"/>
                <a:gd name="T10" fmla="*/ 57 w 57"/>
                <a:gd name="T11" fmla="*/ 170 h 170"/>
                <a:gd name="T12" fmla="*/ 57 w 57"/>
                <a:gd name="T13" fmla="*/ 0 h 170"/>
                <a:gd name="T14" fmla="*/ 38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3" y="41"/>
                  </a:lnTo>
                  <a:lnTo>
                    <a:pt x="36" y="24"/>
                  </a:lnTo>
                  <a:lnTo>
                    <a:pt x="36" y="24"/>
                  </a:lnTo>
                  <a:lnTo>
                    <a:pt x="36" y="170"/>
                  </a:lnTo>
                  <a:lnTo>
                    <a:pt x="57" y="170"/>
                  </a:lnTo>
                  <a:lnTo>
                    <a:pt x="57" y="0"/>
                  </a:lnTo>
                  <a:lnTo>
                    <a:pt x="38"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7" name="Freeform 116"/>
            <p:cNvSpPr>
              <a:spLocks noEditPoints="1"/>
            </p:cNvSpPr>
            <p:nvPr/>
          </p:nvSpPr>
          <p:spPr bwMode="gray">
            <a:xfrm>
              <a:off x="-3584575" y="5080000"/>
              <a:ext cx="180975" cy="284163"/>
            </a:xfrm>
            <a:custGeom>
              <a:avLst/>
              <a:gdLst>
                <a:gd name="T0" fmla="*/ 25 w 48"/>
                <a:gd name="T1" fmla="*/ 0 h 76"/>
                <a:gd name="T2" fmla="*/ 0 w 48"/>
                <a:gd name="T3" fmla="*/ 39 h 76"/>
                <a:gd name="T4" fmla="*/ 24 w 48"/>
                <a:gd name="T5" fmla="*/ 76 h 76"/>
                <a:gd name="T6" fmla="*/ 48 w 48"/>
                <a:gd name="T7" fmla="*/ 37 h 76"/>
                <a:gd name="T8" fmla="*/ 25 w 48"/>
                <a:gd name="T9" fmla="*/ 0 h 76"/>
                <a:gd name="T10" fmla="*/ 24 w 48"/>
                <a:gd name="T11" fmla="*/ 68 h 76"/>
                <a:gd name="T12" fmla="*/ 9 w 48"/>
                <a:gd name="T13" fmla="*/ 39 h 76"/>
                <a:gd name="T14" fmla="*/ 24 w 48"/>
                <a:gd name="T15" fmla="*/ 8 h 76"/>
                <a:gd name="T16" fmla="*/ 38 w 48"/>
                <a:gd name="T17" fmla="*/ 37 h 76"/>
                <a:gd name="T18" fmla="*/ 24 w 48"/>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6">
                  <a:moveTo>
                    <a:pt x="25" y="0"/>
                  </a:moveTo>
                  <a:cubicBezTo>
                    <a:pt x="10" y="0"/>
                    <a:pt x="0" y="14"/>
                    <a:pt x="0" y="39"/>
                  </a:cubicBezTo>
                  <a:cubicBezTo>
                    <a:pt x="0" y="62"/>
                    <a:pt x="9" y="76"/>
                    <a:pt x="24" y="76"/>
                  </a:cubicBezTo>
                  <a:cubicBezTo>
                    <a:pt x="39" y="76"/>
                    <a:pt x="48" y="62"/>
                    <a:pt x="48" y="37"/>
                  </a:cubicBezTo>
                  <a:cubicBezTo>
                    <a:pt x="48" y="14"/>
                    <a:pt x="39" y="0"/>
                    <a:pt x="25" y="0"/>
                  </a:cubicBezTo>
                  <a:close/>
                  <a:moveTo>
                    <a:pt x="24" y="68"/>
                  </a:moveTo>
                  <a:cubicBezTo>
                    <a:pt x="15" y="68"/>
                    <a:pt x="9" y="58"/>
                    <a:pt x="9" y="39"/>
                  </a:cubicBezTo>
                  <a:cubicBezTo>
                    <a:pt x="9" y="18"/>
                    <a:pt x="16" y="8"/>
                    <a:pt x="24" y="8"/>
                  </a:cubicBezTo>
                  <a:cubicBezTo>
                    <a:pt x="33" y="8"/>
                    <a:pt x="38" y="21"/>
                    <a:pt x="38" y="37"/>
                  </a:cubicBezTo>
                  <a:cubicBezTo>
                    <a:pt x="38" y="57"/>
                    <a:pt x="33"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8" name="Freeform 117"/>
            <p:cNvSpPr>
              <a:spLocks/>
            </p:cNvSpPr>
            <p:nvPr/>
          </p:nvSpPr>
          <p:spPr bwMode="gray">
            <a:xfrm>
              <a:off x="-3355975" y="5094288"/>
              <a:ext cx="90487" cy="269875"/>
            </a:xfrm>
            <a:custGeom>
              <a:avLst/>
              <a:gdLst>
                <a:gd name="T0" fmla="*/ 0 w 57"/>
                <a:gd name="T1" fmla="*/ 22 h 170"/>
                <a:gd name="T2" fmla="*/ 7 w 57"/>
                <a:gd name="T3" fmla="*/ 41 h 170"/>
                <a:gd name="T4" fmla="*/ 36 w 57"/>
                <a:gd name="T5" fmla="*/ 24 h 170"/>
                <a:gd name="T6" fmla="*/ 36 w 57"/>
                <a:gd name="T7" fmla="*/ 24 h 170"/>
                <a:gd name="T8" fmla="*/ 36 w 57"/>
                <a:gd name="T9" fmla="*/ 170 h 170"/>
                <a:gd name="T10" fmla="*/ 57 w 57"/>
                <a:gd name="T11" fmla="*/ 170 h 170"/>
                <a:gd name="T12" fmla="*/ 57 w 57"/>
                <a:gd name="T13" fmla="*/ 0 h 170"/>
                <a:gd name="T14" fmla="*/ 38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7" y="41"/>
                  </a:lnTo>
                  <a:lnTo>
                    <a:pt x="36" y="24"/>
                  </a:lnTo>
                  <a:lnTo>
                    <a:pt x="36" y="24"/>
                  </a:lnTo>
                  <a:lnTo>
                    <a:pt x="36" y="170"/>
                  </a:lnTo>
                  <a:lnTo>
                    <a:pt x="57" y="170"/>
                  </a:lnTo>
                  <a:lnTo>
                    <a:pt x="57" y="0"/>
                  </a:lnTo>
                  <a:lnTo>
                    <a:pt x="38"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49" name="Freeform 118"/>
            <p:cNvSpPr>
              <a:spLocks noEditPoints="1"/>
            </p:cNvSpPr>
            <p:nvPr/>
          </p:nvSpPr>
          <p:spPr bwMode="gray">
            <a:xfrm>
              <a:off x="-3160713" y="5080000"/>
              <a:ext cx="179387" cy="284163"/>
            </a:xfrm>
            <a:custGeom>
              <a:avLst/>
              <a:gdLst>
                <a:gd name="T0" fmla="*/ 25 w 48"/>
                <a:gd name="T1" fmla="*/ 0 h 76"/>
                <a:gd name="T2" fmla="*/ 0 w 48"/>
                <a:gd name="T3" fmla="*/ 39 h 76"/>
                <a:gd name="T4" fmla="*/ 24 w 48"/>
                <a:gd name="T5" fmla="*/ 76 h 76"/>
                <a:gd name="T6" fmla="*/ 48 w 48"/>
                <a:gd name="T7" fmla="*/ 37 h 76"/>
                <a:gd name="T8" fmla="*/ 25 w 48"/>
                <a:gd name="T9" fmla="*/ 0 h 76"/>
                <a:gd name="T10" fmla="*/ 24 w 48"/>
                <a:gd name="T11" fmla="*/ 68 h 76"/>
                <a:gd name="T12" fmla="*/ 10 w 48"/>
                <a:gd name="T13" fmla="*/ 39 h 76"/>
                <a:gd name="T14" fmla="*/ 24 w 48"/>
                <a:gd name="T15" fmla="*/ 8 h 76"/>
                <a:gd name="T16" fmla="*/ 38 w 48"/>
                <a:gd name="T17" fmla="*/ 37 h 76"/>
                <a:gd name="T18" fmla="*/ 24 w 48"/>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6">
                  <a:moveTo>
                    <a:pt x="25" y="0"/>
                  </a:moveTo>
                  <a:cubicBezTo>
                    <a:pt x="11" y="0"/>
                    <a:pt x="0" y="14"/>
                    <a:pt x="0" y="39"/>
                  </a:cubicBezTo>
                  <a:cubicBezTo>
                    <a:pt x="0" y="62"/>
                    <a:pt x="10" y="76"/>
                    <a:pt x="24" y="76"/>
                  </a:cubicBezTo>
                  <a:cubicBezTo>
                    <a:pt x="39" y="76"/>
                    <a:pt x="48" y="62"/>
                    <a:pt x="48" y="37"/>
                  </a:cubicBezTo>
                  <a:cubicBezTo>
                    <a:pt x="48" y="14"/>
                    <a:pt x="39" y="0"/>
                    <a:pt x="25" y="0"/>
                  </a:cubicBezTo>
                  <a:close/>
                  <a:moveTo>
                    <a:pt x="24" y="68"/>
                  </a:moveTo>
                  <a:cubicBezTo>
                    <a:pt x="15" y="68"/>
                    <a:pt x="10" y="58"/>
                    <a:pt x="10" y="39"/>
                  </a:cubicBezTo>
                  <a:cubicBezTo>
                    <a:pt x="10" y="18"/>
                    <a:pt x="16" y="8"/>
                    <a:pt x="24" y="8"/>
                  </a:cubicBezTo>
                  <a:cubicBezTo>
                    <a:pt x="34" y="8"/>
                    <a:pt x="38" y="21"/>
                    <a:pt x="38" y="37"/>
                  </a:cubicBezTo>
                  <a:cubicBezTo>
                    <a:pt x="38" y="57"/>
                    <a:pt x="34" y="68"/>
                    <a:pt x="24"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0" name="Freeform 119"/>
            <p:cNvSpPr>
              <a:spLocks/>
            </p:cNvSpPr>
            <p:nvPr/>
          </p:nvSpPr>
          <p:spPr bwMode="gray">
            <a:xfrm>
              <a:off x="-2927350" y="5094288"/>
              <a:ext cx="88900" cy="269875"/>
            </a:xfrm>
            <a:custGeom>
              <a:avLst/>
              <a:gdLst>
                <a:gd name="T0" fmla="*/ 0 w 56"/>
                <a:gd name="T1" fmla="*/ 22 h 170"/>
                <a:gd name="T2" fmla="*/ 4 w 56"/>
                <a:gd name="T3" fmla="*/ 41 h 170"/>
                <a:gd name="T4" fmla="*/ 33 w 56"/>
                <a:gd name="T5" fmla="*/ 24 h 170"/>
                <a:gd name="T6" fmla="*/ 33 w 56"/>
                <a:gd name="T7" fmla="*/ 24 h 170"/>
                <a:gd name="T8" fmla="*/ 33 w 56"/>
                <a:gd name="T9" fmla="*/ 170 h 170"/>
                <a:gd name="T10" fmla="*/ 56 w 56"/>
                <a:gd name="T11" fmla="*/ 170 h 170"/>
                <a:gd name="T12" fmla="*/ 56 w 56"/>
                <a:gd name="T13" fmla="*/ 0 h 170"/>
                <a:gd name="T14" fmla="*/ 35 w 56"/>
                <a:gd name="T15" fmla="*/ 0 h 170"/>
                <a:gd name="T16" fmla="*/ 0 w 56"/>
                <a:gd name="T17" fmla="*/ 22 h 170"/>
                <a:gd name="T18" fmla="*/ 0 w 56"/>
                <a:gd name="T19" fmla="*/ 22 h 170"/>
                <a:gd name="T20" fmla="*/ 0 w 56"/>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70">
                  <a:moveTo>
                    <a:pt x="0" y="22"/>
                  </a:moveTo>
                  <a:lnTo>
                    <a:pt x="4" y="41"/>
                  </a:lnTo>
                  <a:lnTo>
                    <a:pt x="33" y="24"/>
                  </a:lnTo>
                  <a:lnTo>
                    <a:pt x="33" y="24"/>
                  </a:lnTo>
                  <a:lnTo>
                    <a:pt x="33" y="170"/>
                  </a:lnTo>
                  <a:lnTo>
                    <a:pt x="56" y="170"/>
                  </a:lnTo>
                  <a:lnTo>
                    <a:pt x="56" y="0"/>
                  </a:lnTo>
                  <a:lnTo>
                    <a:pt x="35"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1" name="Freeform 120"/>
            <p:cNvSpPr>
              <a:spLocks noEditPoints="1"/>
            </p:cNvSpPr>
            <p:nvPr/>
          </p:nvSpPr>
          <p:spPr bwMode="gray">
            <a:xfrm>
              <a:off x="-2736850" y="5080000"/>
              <a:ext cx="179387" cy="284163"/>
            </a:xfrm>
            <a:custGeom>
              <a:avLst/>
              <a:gdLst>
                <a:gd name="T0" fmla="*/ 25 w 48"/>
                <a:gd name="T1" fmla="*/ 0 h 76"/>
                <a:gd name="T2" fmla="*/ 0 w 48"/>
                <a:gd name="T3" fmla="*/ 39 h 76"/>
                <a:gd name="T4" fmla="*/ 23 w 48"/>
                <a:gd name="T5" fmla="*/ 76 h 76"/>
                <a:gd name="T6" fmla="*/ 48 w 48"/>
                <a:gd name="T7" fmla="*/ 37 h 76"/>
                <a:gd name="T8" fmla="*/ 25 w 48"/>
                <a:gd name="T9" fmla="*/ 0 h 76"/>
                <a:gd name="T10" fmla="*/ 23 w 48"/>
                <a:gd name="T11" fmla="*/ 68 h 76"/>
                <a:gd name="T12" fmla="*/ 10 w 48"/>
                <a:gd name="T13" fmla="*/ 39 h 76"/>
                <a:gd name="T14" fmla="*/ 23 w 48"/>
                <a:gd name="T15" fmla="*/ 8 h 76"/>
                <a:gd name="T16" fmla="*/ 38 w 48"/>
                <a:gd name="T17" fmla="*/ 37 h 76"/>
                <a:gd name="T18" fmla="*/ 23 w 48"/>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76">
                  <a:moveTo>
                    <a:pt x="25" y="0"/>
                  </a:moveTo>
                  <a:cubicBezTo>
                    <a:pt x="11" y="0"/>
                    <a:pt x="0" y="14"/>
                    <a:pt x="0" y="39"/>
                  </a:cubicBezTo>
                  <a:cubicBezTo>
                    <a:pt x="1" y="62"/>
                    <a:pt x="10" y="76"/>
                    <a:pt x="23" y="76"/>
                  </a:cubicBezTo>
                  <a:cubicBezTo>
                    <a:pt x="38" y="76"/>
                    <a:pt x="48" y="62"/>
                    <a:pt x="48" y="37"/>
                  </a:cubicBezTo>
                  <a:cubicBezTo>
                    <a:pt x="48" y="14"/>
                    <a:pt x="39" y="0"/>
                    <a:pt x="25" y="0"/>
                  </a:cubicBezTo>
                  <a:close/>
                  <a:moveTo>
                    <a:pt x="23" y="68"/>
                  </a:moveTo>
                  <a:cubicBezTo>
                    <a:pt x="16" y="68"/>
                    <a:pt x="10" y="58"/>
                    <a:pt x="10" y="39"/>
                  </a:cubicBezTo>
                  <a:cubicBezTo>
                    <a:pt x="10" y="18"/>
                    <a:pt x="16" y="8"/>
                    <a:pt x="23" y="8"/>
                  </a:cubicBezTo>
                  <a:cubicBezTo>
                    <a:pt x="34" y="8"/>
                    <a:pt x="38" y="21"/>
                    <a:pt x="38" y="37"/>
                  </a:cubicBezTo>
                  <a:cubicBezTo>
                    <a:pt x="38" y="57"/>
                    <a:pt x="33" y="68"/>
                    <a:pt x="23"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2" name="Freeform 121"/>
            <p:cNvSpPr>
              <a:spLocks noEditPoints="1"/>
            </p:cNvSpPr>
            <p:nvPr/>
          </p:nvSpPr>
          <p:spPr bwMode="gray">
            <a:xfrm>
              <a:off x="-2530475" y="5080000"/>
              <a:ext cx="190500" cy="284163"/>
            </a:xfrm>
            <a:custGeom>
              <a:avLst/>
              <a:gdLst>
                <a:gd name="T0" fmla="*/ 26 w 51"/>
                <a:gd name="T1" fmla="*/ 0 h 76"/>
                <a:gd name="T2" fmla="*/ 0 w 51"/>
                <a:gd name="T3" fmla="*/ 39 h 76"/>
                <a:gd name="T4" fmla="*/ 24 w 51"/>
                <a:gd name="T5" fmla="*/ 76 h 76"/>
                <a:gd name="T6" fmla="*/ 51 w 51"/>
                <a:gd name="T7" fmla="*/ 37 h 76"/>
                <a:gd name="T8" fmla="*/ 26 w 51"/>
                <a:gd name="T9" fmla="*/ 0 h 76"/>
                <a:gd name="T10" fmla="*/ 26 w 51"/>
                <a:gd name="T11" fmla="*/ 68 h 76"/>
                <a:gd name="T12" fmla="*/ 9 w 51"/>
                <a:gd name="T13" fmla="*/ 39 h 76"/>
                <a:gd name="T14" fmla="*/ 26 w 51"/>
                <a:gd name="T15" fmla="*/ 8 h 76"/>
                <a:gd name="T16" fmla="*/ 41 w 51"/>
                <a:gd name="T17" fmla="*/ 37 h 76"/>
                <a:gd name="T18" fmla="*/ 26 w 51"/>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76">
                  <a:moveTo>
                    <a:pt x="26" y="0"/>
                  </a:moveTo>
                  <a:cubicBezTo>
                    <a:pt x="10" y="0"/>
                    <a:pt x="0" y="14"/>
                    <a:pt x="0" y="39"/>
                  </a:cubicBezTo>
                  <a:cubicBezTo>
                    <a:pt x="0" y="62"/>
                    <a:pt x="9" y="76"/>
                    <a:pt x="24" y="76"/>
                  </a:cubicBezTo>
                  <a:cubicBezTo>
                    <a:pt x="41" y="76"/>
                    <a:pt x="51" y="62"/>
                    <a:pt x="51" y="37"/>
                  </a:cubicBezTo>
                  <a:cubicBezTo>
                    <a:pt x="51" y="14"/>
                    <a:pt x="42" y="0"/>
                    <a:pt x="26" y="0"/>
                  </a:cubicBezTo>
                  <a:close/>
                  <a:moveTo>
                    <a:pt x="26" y="68"/>
                  </a:moveTo>
                  <a:cubicBezTo>
                    <a:pt x="16" y="68"/>
                    <a:pt x="9" y="58"/>
                    <a:pt x="9" y="39"/>
                  </a:cubicBezTo>
                  <a:cubicBezTo>
                    <a:pt x="9" y="18"/>
                    <a:pt x="16" y="8"/>
                    <a:pt x="26" y="8"/>
                  </a:cubicBezTo>
                  <a:cubicBezTo>
                    <a:pt x="36" y="8"/>
                    <a:pt x="41" y="21"/>
                    <a:pt x="41" y="37"/>
                  </a:cubicBezTo>
                  <a:cubicBezTo>
                    <a:pt x="41" y="57"/>
                    <a:pt x="35" y="68"/>
                    <a:pt x="26"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3" name="Freeform 122"/>
            <p:cNvSpPr>
              <a:spLocks/>
            </p:cNvSpPr>
            <p:nvPr/>
          </p:nvSpPr>
          <p:spPr bwMode="gray">
            <a:xfrm>
              <a:off x="-2287588" y="5094288"/>
              <a:ext cx="90487" cy="269875"/>
            </a:xfrm>
            <a:custGeom>
              <a:avLst/>
              <a:gdLst>
                <a:gd name="T0" fmla="*/ 0 w 57"/>
                <a:gd name="T1" fmla="*/ 22 h 170"/>
                <a:gd name="T2" fmla="*/ 5 w 57"/>
                <a:gd name="T3" fmla="*/ 41 h 170"/>
                <a:gd name="T4" fmla="*/ 34 w 57"/>
                <a:gd name="T5" fmla="*/ 24 h 170"/>
                <a:gd name="T6" fmla="*/ 36 w 57"/>
                <a:gd name="T7" fmla="*/ 24 h 170"/>
                <a:gd name="T8" fmla="*/ 36 w 57"/>
                <a:gd name="T9" fmla="*/ 170 h 170"/>
                <a:gd name="T10" fmla="*/ 57 w 57"/>
                <a:gd name="T11" fmla="*/ 170 h 170"/>
                <a:gd name="T12" fmla="*/ 57 w 57"/>
                <a:gd name="T13" fmla="*/ 0 h 170"/>
                <a:gd name="T14" fmla="*/ 41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5" y="41"/>
                  </a:lnTo>
                  <a:lnTo>
                    <a:pt x="34" y="24"/>
                  </a:lnTo>
                  <a:lnTo>
                    <a:pt x="36" y="24"/>
                  </a:lnTo>
                  <a:lnTo>
                    <a:pt x="36" y="170"/>
                  </a:lnTo>
                  <a:lnTo>
                    <a:pt x="57" y="170"/>
                  </a:lnTo>
                  <a:lnTo>
                    <a:pt x="57" y="0"/>
                  </a:lnTo>
                  <a:lnTo>
                    <a:pt x="41"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4" name="Freeform 123"/>
            <p:cNvSpPr>
              <a:spLocks noEditPoints="1"/>
            </p:cNvSpPr>
            <p:nvPr/>
          </p:nvSpPr>
          <p:spPr bwMode="gray">
            <a:xfrm>
              <a:off x="-2106613" y="5080000"/>
              <a:ext cx="195262" cy="284163"/>
            </a:xfrm>
            <a:custGeom>
              <a:avLst/>
              <a:gdLst>
                <a:gd name="T0" fmla="*/ 26 w 52"/>
                <a:gd name="T1" fmla="*/ 0 h 76"/>
                <a:gd name="T2" fmla="*/ 0 w 52"/>
                <a:gd name="T3" fmla="*/ 39 h 76"/>
                <a:gd name="T4" fmla="*/ 25 w 52"/>
                <a:gd name="T5" fmla="*/ 76 h 76"/>
                <a:gd name="T6" fmla="*/ 52 w 52"/>
                <a:gd name="T7" fmla="*/ 37 h 76"/>
                <a:gd name="T8" fmla="*/ 26 w 52"/>
                <a:gd name="T9" fmla="*/ 0 h 76"/>
                <a:gd name="T10" fmla="*/ 26 w 52"/>
                <a:gd name="T11" fmla="*/ 68 h 76"/>
                <a:gd name="T12" fmla="*/ 11 w 52"/>
                <a:gd name="T13" fmla="*/ 39 h 76"/>
                <a:gd name="T14" fmla="*/ 26 w 52"/>
                <a:gd name="T15" fmla="*/ 8 h 76"/>
                <a:gd name="T16" fmla="*/ 41 w 52"/>
                <a:gd name="T17" fmla="*/ 37 h 76"/>
                <a:gd name="T18" fmla="*/ 26 w 52"/>
                <a:gd name="T19"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76">
                  <a:moveTo>
                    <a:pt x="26" y="0"/>
                  </a:moveTo>
                  <a:cubicBezTo>
                    <a:pt x="11" y="0"/>
                    <a:pt x="0" y="14"/>
                    <a:pt x="0" y="39"/>
                  </a:cubicBezTo>
                  <a:cubicBezTo>
                    <a:pt x="0" y="62"/>
                    <a:pt x="11" y="76"/>
                    <a:pt x="25" y="76"/>
                  </a:cubicBezTo>
                  <a:cubicBezTo>
                    <a:pt x="42" y="76"/>
                    <a:pt x="52" y="62"/>
                    <a:pt x="52" y="37"/>
                  </a:cubicBezTo>
                  <a:cubicBezTo>
                    <a:pt x="52" y="14"/>
                    <a:pt x="42" y="0"/>
                    <a:pt x="26" y="0"/>
                  </a:cubicBezTo>
                  <a:close/>
                  <a:moveTo>
                    <a:pt x="26" y="68"/>
                  </a:moveTo>
                  <a:cubicBezTo>
                    <a:pt x="16" y="68"/>
                    <a:pt x="11" y="58"/>
                    <a:pt x="11" y="39"/>
                  </a:cubicBezTo>
                  <a:cubicBezTo>
                    <a:pt x="11" y="18"/>
                    <a:pt x="16" y="8"/>
                    <a:pt x="26" y="8"/>
                  </a:cubicBezTo>
                  <a:cubicBezTo>
                    <a:pt x="36" y="8"/>
                    <a:pt x="41" y="21"/>
                    <a:pt x="41" y="37"/>
                  </a:cubicBezTo>
                  <a:cubicBezTo>
                    <a:pt x="41" y="57"/>
                    <a:pt x="36" y="68"/>
                    <a:pt x="26" y="68"/>
                  </a:cubicBez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5" name="Freeform 124"/>
            <p:cNvSpPr>
              <a:spLocks/>
            </p:cNvSpPr>
            <p:nvPr/>
          </p:nvSpPr>
          <p:spPr bwMode="gray">
            <a:xfrm>
              <a:off x="-1863725" y="5094288"/>
              <a:ext cx="90487" cy="269875"/>
            </a:xfrm>
            <a:custGeom>
              <a:avLst/>
              <a:gdLst>
                <a:gd name="T0" fmla="*/ 0 w 57"/>
                <a:gd name="T1" fmla="*/ 22 h 170"/>
                <a:gd name="T2" fmla="*/ 3 w 57"/>
                <a:gd name="T3" fmla="*/ 41 h 170"/>
                <a:gd name="T4" fmla="*/ 36 w 57"/>
                <a:gd name="T5" fmla="*/ 24 h 170"/>
                <a:gd name="T6" fmla="*/ 36 w 57"/>
                <a:gd name="T7" fmla="*/ 24 h 170"/>
                <a:gd name="T8" fmla="*/ 36 w 57"/>
                <a:gd name="T9" fmla="*/ 170 h 170"/>
                <a:gd name="T10" fmla="*/ 57 w 57"/>
                <a:gd name="T11" fmla="*/ 170 h 170"/>
                <a:gd name="T12" fmla="*/ 57 w 57"/>
                <a:gd name="T13" fmla="*/ 0 h 170"/>
                <a:gd name="T14" fmla="*/ 38 w 57"/>
                <a:gd name="T15" fmla="*/ 0 h 170"/>
                <a:gd name="T16" fmla="*/ 0 w 57"/>
                <a:gd name="T17" fmla="*/ 22 h 170"/>
                <a:gd name="T18" fmla="*/ 0 w 57"/>
                <a:gd name="T19" fmla="*/ 22 h 170"/>
                <a:gd name="T20" fmla="*/ 0 w 5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70">
                  <a:moveTo>
                    <a:pt x="0" y="22"/>
                  </a:moveTo>
                  <a:lnTo>
                    <a:pt x="3" y="41"/>
                  </a:lnTo>
                  <a:lnTo>
                    <a:pt x="36" y="24"/>
                  </a:lnTo>
                  <a:lnTo>
                    <a:pt x="36" y="24"/>
                  </a:lnTo>
                  <a:lnTo>
                    <a:pt x="36" y="170"/>
                  </a:lnTo>
                  <a:lnTo>
                    <a:pt x="57" y="170"/>
                  </a:lnTo>
                  <a:lnTo>
                    <a:pt x="57" y="0"/>
                  </a:lnTo>
                  <a:lnTo>
                    <a:pt x="38"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56" name="Freeform 125"/>
            <p:cNvSpPr>
              <a:spLocks/>
            </p:cNvSpPr>
            <p:nvPr/>
          </p:nvSpPr>
          <p:spPr bwMode="gray">
            <a:xfrm>
              <a:off x="-1641475" y="5094288"/>
              <a:ext cx="74612" cy="269875"/>
            </a:xfrm>
            <a:custGeom>
              <a:avLst/>
              <a:gdLst>
                <a:gd name="T0" fmla="*/ 0 w 47"/>
                <a:gd name="T1" fmla="*/ 22 h 170"/>
                <a:gd name="T2" fmla="*/ 2 w 47"/>
                <a:gd name="T3" fmla="*/ 41 h 170"/>
                <a:gd name="T4" fmla="*/ 28 w 47"/>
                <a:gd name="T5" fmla="*/ 24 h 170"/>
                <a:gd name="T6" fmla="*/ 28 w 47"/>
                <a:gd name="T7" fmla="*/ 24 h 170"/>
                <a:gd name="T8" fmla="*/ 28 w 47"/>
                <a:gd name="T9" fmla="*/ 170 h 170"/>
                <a:gd name="T10" fmla="*/ 47 w 47"/>
                <a:gd name="T11" fmla="*/ 170 h 170"/>
                <a:gd name="T12" fmla="*/ 47 w 47"/>
                <a:gd name="T13" fmla="*/ 0 h 170"/>
                <a:gd name="T14" fmla="*/ 31 w 47"/>
                <a:gd name="T15" fmla="*/ 0 h 170"/>
                <a:gd name="T16" fmla="*/ 0 w 47"/>
                <a:gd name="T17" fmla="*/ 22 h 170"/>
                <a:gd name="T18" fmla="*/ 0 w 47"/>
                <a:gd name="T19" fmla="*/ 22 h 170"/>
                <a:gd name="T20" fmla="*/ 0 w 47"/>
                <a:gd name="T21" fmla="*/ 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70">
                  <a:moveTo>
                    <a:pt x="0" y="22"/>
                  </a:moveTo>
                  <a:lnTo>
                    <a:pt x="2" y="41"/>
                  </a:lnTo>
                  <a:lnTo>
                    <a:pt x="28" y="24"/>
                  </a:lnTo>
                  <a:lnTo>
                    <a:pt x="28" y="24"/>
                  </a:lnTo>
                  <a:lnTo>
                    <a:pt x="28" y="170"/>
                  </a:lnTo>
                  <a:lnTo>
                    <a:pt x="47" y="170"/>
                  </a:lnTo>
                  <a:lnTo>
                    <a:pt x="47" y="0"/>
                  </a:lnTo>
                  <a:lnTo>
                    <a:pt x="31" y="0"/>
                  </a:lnTo>
                  <a:lnTo>
                    <a:pt x="0" y="22"/>
                  </a:lnTo>
                  <a:lnTo>
                    <a:pt x="0" y="22"/>
                  </a:lnTo>
                  <a:lnTo>
                    <a:pt x="0" y="22"/>
                  </a:lnTo>
                  <a:close/>
                </a:path>
              </a:pathLst>
            </a:custGeom>
            <a:grp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grpSp>
      <p:sp>
        <p:nvSpPr>
          <p:cNvPr id="70" name="SAGD, Siemens, Power Plant Solution, Kraftwerk, Gebäude"/>
          <p:cNvSpPr>
            <a:spLocks noChangeAspect="1" noEditPoints="1"/>
          </p:cNvSpPr>
          <p:nvPr/>
        </p:nvSpPr>
        <p:spPr bwMode="gray">
          <a:xfrm>
            <a:off x="5599114" y="3382964"/>
            <a:ext cx="835025" cy="650875"/>
          </a:xfrm>
          <a:custGeom>
            <a:avLst/>
            <a:gdLst>
              <a:gd name="T0" fmla="*/ 986 w 986"/>
              <a:gd name="T1" fmla="*/ 612 h 771"/>
              <a:gd name="T2" fmla="*/ 986 w 986"/>
              <a:gd name="T3" fmla="*/ 771 h 771"/>
              <a:gd name="T4" fmla="*/ 612 w 986"/>
              <a:gd name="T5" fmla="*/ 771 h 771"/>
              <a:gd name="T6" fmla="*/ 612 w 986"/>
              <a:gd name="T7" fmla="*/ 612 h 771"/>
              <a:gd name="T8" fmla="*/ 986 w 986"/>
              <a:gd name="T9" fmla="*/ 612 h 771"/>
              <a:gd name="T10" fmla="*/ 907 w 986"/>
              <a:gd name="T11" fmla="*/ 498 h 771"/>
              <a:gd name="T12" fmla="*/ 19 w 986"/>
              <a:gd name="T13" fmla="*/ 498 h 771"/>
              <a:gd name="T14" fmla="*/ 0 w 986"/>
              <a:gd name="T15" fmla="*/ 771 h 771"/>
              <a:gd name="T16" fmla="*/ 566 w 986"/>
              <a:gd name="T17" fmla="*/ 771 h 771"/>
              <a:gd name="T18" fmla="*/ 566 w 986"/>
              <a:gd name="T19" fmla="*/ 567 h 771"/>
              <a:gd name="T20" fmla="*/ 907 w 986"/>
              <a:gd name="T21" fmla="*/ 567 h 771"/>
              <a:gd name="T22" fmla="*/ 907 w 986"/>
              <a:gd name="T23" fmla="*/ 498 h 771"/>
              <a:gd name="T24" fmla="*/ 204 w 986"/>
              <a:gd name="T25" fmla="*/ 0 h 771"/>
              <a:gd name="T26" fmla="*/ 151 w 986"/>
              <a:gd name="T27" fmla="*/ 0 h 771"/>
              <a:gd name="T28" fmla="*/ 136 w 986"/>
              <a:gd name="T29" fmla="*/ 453 h 771"/>
              <a:gd name="T30" fmla="*/ 226 w 986"/>
              <a:gd name="T31" fmla="*/ 453 h 771"/>
              <a:gd name="T32" fmla="*/ 204 w 986"/>
              <a:gd name="T33" fmla="*/ 0 h 771"/>
              <a:gd name="T34" fmla="*/ 657 w 986"/>
              <a:gd name="T35" fmla="*/ 453 h 771"/>
              <a:gd name="T36" fmla="*/ 838 w 986"/>
              <a:gd name="T37" fmla="*/ 453 h 771"/>
              <a:gd name="T38" fmla="*/ 828 w 986"/>
              <a:gd name="T39" fmla="*/ 257 h 771"/>
              <a:gd name="T40" fmla="*/ 724 w 986"/>
              <a:gd name="T41" fmla="*/ 226 h 771"/>
              <a:gd name="T42" fmla="*/ 646 w 986"/>
              <a:gd name="T43" fmla="*/ 236 h 771"/>
              <a:gd name="T44" fmla="*/ 657 w 986"/>
              <a:gd name="T45" fmla="*/ 451 h 771"/>
              <a:gd name="T46" fmla="*/ 657 w 986"/>
              <a:gd name="T47" fmla="*/ 453 h 771"/>
              <a:gd name="T48" fmla="*/ 597 w 986"/>
              <a:gd name="T49" fmla="*/ 158 h 771"/>
              <a:gd name="T50" fmla="*/ 451 w 986"/>
              <a:gd name="T51" fmla="*/ 113 h 771"/>
              <a:gd name="T52" fmla="*/ 305 w 986"/>
              <a:gd name="T53" fmla="*/ 158 h 771"/>
              <a:gd name="T54" fmla="*/ 294 w 986"/>
              <a:gd name="T55" fmla="*/ 453 h 771"/>
              <a:gd name="T56" fmla="*/ 612 w 986"/>
              <a:gd name="T57" fmla="*/ 453 h 771"/>
              <a:gd name="T58" fmla="*/ 597 w 986"/>
              <a:gd name="T59" fmla="*/ 158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6" h="771">
                <a:moveTo>
                  <a:pt x="986" y="612"/>
                </a:moveTo>
                <a:cubicBezTo>
                  <a:pt x="986" y="771"/>
                  <a:pt x="986" y="771"/>
                  <a:pt x="986" y="771"/>
                </a:cubicBezTo>
                <a:cubicBezTo>
                  <a:pt x="612" y="771"/>
                  <a:pt x="612" y="771"/>
                  <a:pt x="612" y="771"/>
                </a:cubicBezTo>
                <a:cubicBezTo>
                  <a:pt x="612" y="612"/>
                  <a:pt x="612" y="612"/>
                  <a:pt x="612" y="612"/>
                </a:cubicBezTo>
                <a:lnTo>
                  <a:pt x="986" y="612"/>
                </a:lnTo>
                <a:close/>
                <a:moveTo>
                  <a:pt x="907" y="498"/>
                </a:moveTo>
                <a:cubicBezTo>
                  <a:pt x="19" y="498"/>
                  <a:pt x="19" y="498"/>
                  <a:pt x="19" y="498"/>
                </a:cubicBezTo>
                <a:cubicBezTo>
                  <a:pt x="0" y="771"/>
                  <a:pt x="0" y="771"/>
                  <a:pt x="0" y="771"/>
                </a:cubicBezTo>
                <a:cubicBezTo>
                  <a:pt x="566" y="771"/>
                  <a:pt x="566" y="771"/>
                  <a:pt x="566" y="771"/>
                </a:cubicBezTo>
                <a:cubicBezTo>
                  <a:pt x="566" y="567"/>
                  <a:pt x="566" y="567"/>
                  <a:pt x="566" y="567"/>
                </a:cubicBezTo>
                <a:cubicBezTo>
                  <a:pt x="907" y="567"/>
                  <a:pt x="907" y="567"/>
                  <a:pt x="907" y="567"/>
                </a:cubicBezTo>
                <a:lnTo>
                  <a:pt x="907" y="498"/>
                </a:lnTo>
                <a:close/>
                <a:moveTo>
                  <a:pt x="204" y="0"/>
                </a:moveTo>
                <a:cubicBezTo>
                  <a:pt x="151" y="0"/>
                  <a:pt x="151" y="0"/>
                  <a:pt x="151" y="0"/>
                </a:cubicBezTo>
                <a:cubicBezTo>
                  <a:pt x="136" y="453"/>
                  <a:pt x="136" y="453"/>
                  <a:pt x="136" y="453"/>
                </a:cubicBezTo>
                <a:cubicBezTo>
                  <a:pt x="226" y="453"/>
                  <a:pt x="226" y="453"/>
                  <a:pt x="226" y="453"/>
                </a:cubicBezTo>
                <a:lnTo>
                  <a:pt x="204" y="0"/>
                </a:lnTo>
                <a:close/>
                <a:moveTo>
                  <a:pt x="657" y="453"/>
                </a:moveTo>
                <a:cubicBezTo>
                  <a:pt x="838" y="453"/>
                  <a:pt x="838" y="453"/>
                  <a:pt x="838" y="453"/>
                </a:cubicBezTo>
                <a:cubicBezTo>
                  <a:pt x="828" y="257"/>
                  <a:pt x="828" y="257"/>
                  <a:pt x="828" y="257"/>
                </a:cubicBezTo>
                <a:cubicBezTo>
                  <a:pt x="828" y="240"/>
                  <a:pt x="781" y="226"/>
                  <a:pt x="724" y="226"/>
                </a:cubicBezTo>
                <a:cubicBezTo>
                  <a:pt x="693" y="226"/>
                  <a:pt x="665" y="230"/>
                  <a:pt x="646" y="236"/>
                </a:cubicBezTo>
                <a:cubicBezTo>
                  <a:pt x="657" y="451"/>
                  <a:pt x="657" y="451"/>
                  <a:pt x="657" y="451"/>
                </a:cubicBezTo>
                <a:lnTo>
                  <a:pt x="657" y="453"/>
                </a:lnTo>
                <a:close/>
                <a:moveTo>
                  <a:pt x="597" y="158"/>
                </a:moveTo>
                <a:cubicBezTo>
                  <a:pt x="597" y="133"/>
                  <a:pt x="532" y="113"/>
                  <a:pt x="451" y="113"/>
                </a:cubicBezTo>
                <a:cubicBezTo>
                  <a:pt x="370" y="113"/>
                  <a:pt x="305" y="133"/>
                  <a:pt x="305" y="158"/>
                </a:cubicBezTo>
                <a:cubicBezTo>
                  <a:pt x="294" y="453"/>
                  <a:pt x="294" y="453"/>
                  <a:pt x="294" y="453"/>
                </a:cubicBezTo>
                <a:cubicBezTo>
                  <a:pt x="612" y="453"/>
                  <a:pt x="612" y="453"/>
                  <a:pt x="612" y="453"/>
                </a:cubicBezTo>
                <a:lnTo>
                  <a:pt x="597" y="158"/>
                </a:lnTo>
                <a:close/>
              </a:path>
            </a:pathLst>
          </a:custGeom>
          <a:solidFill>
            <a:srgbClr val="41AAAA"/>
          </a:solidFill>
          <a:ln>
            <a:noFill/>
          </a:ln>
          <a:extLst/>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grpSp>
        <p:nvGrpSpPr>
          <p:cNvPr id="157" name="SAGD, Siemens, Automation, Produktion, Fertigung, Fabrik, Robot, WLAN, wireless, kabellos"/>
          <p:cNvGrpSpPr>
            <a:grpSpLocks/>
          </p:cNvGrpSpPr>
          <p:nvPr/>
        </p:nvGrpSpPr>
        <p:grpSpPr bwMode="gray">
          <a:xfrm>
            <a:off x="6668055" y="2074941"/>
            <a:ext cx="339835" cy="399064"/>
            <a:chOff x="8331818" y="2340665"/>
            <a:chExt cx="883442" cy="1037417"/>
          </a:xfrm>
          <a:solidFill>
            <a:srgbClr val="FFFFFF"/>
          </a:solidFill>
        </p:grpSpPr>
        <p:sp>
          <p:nvSpPr>
            <p:cNvPr id="158" name="Rectangle 43"/>
            <p:cNvSpPr>
              <a:spLocks noChangeArrowheads="1"/>
            </p:cNvSpPr>
            <p:nvPr/>
          </p:nvSpPr>
          <p:spPr bwMode="gray">
            <a:xfrm>
              <a:off x="8395011" y="3230632"/>
              <a:ext cx="294900" cy="147450"/>
            </a:xfrm>
            <a:prstGeom prst="rect">
              <a:avLst/>
            </a:prstGeom>
            <a:grpFill/>
            <a:ln>
              <a:noFill/>
            </a:ln>
            <a:extLst/>
          </p:spPr>
          <p:txBody>
            <a:bodyPr lIns="68544" tIns="34272" rIns="68544" bIns="34272"/>
            <a:lstStyle/>
            <a:p>
              <a:pPr fontAlgn="base">
                <a:lnSpc>
                  <a:spcPct val="110000"/>
                </a:lnSpc>
                <a:spcBef>
                  <a:spcPct val="0"/>
                </a:spcBef>
                <a:spcAft>
                  <a:spcPct val="0"/>
                </a:spcAft>
                <a:defRPr/>
              </a:pPr>
              <a:endParaRPr lang="en-US" sz="1049" kern="1400" dirty="0">
                <a:solidFill>
                  <a:srgbClr val="000000"/>
                </a:solidFill>
                <a:latin typeface="Arial" charset="0"/>
                <a:ea typeface="ＭＳ Ｐゴシック" pitchFamily="34" charset="-128"/>
              </a:endParaRPr>
            </a:p>
          </p:txBody>
        </p:sp>
        <p:sp>
          <p:nvSpPr>
            <p:cNvPr id="159" name="Freeform 44"/>
            <p:cNvSpPr>
              <a:spLocks/>
            </p:cNvSpPr>
            <p:nvPr/>
          </p:nvSpPr>
          <p:spPr bwMode="gray">
            <a:xfrm>
              <a:off x="8795233" y="2366997"/>
              <a:ext cx="147450" cy="110589"/>
            </a:xfrm>
            <a:custGeom>
              <a:avLst/>
              <a:gdLst>
                <a:gd name="T0" fmla="*/ 99 w 113"/>
                <a:gd name="T1" fmla="*/ 19 h 86"/>
                <a:gd name="T2" fmla="*/ 96 w 113"/>
                <a:gd name="T3" fmla="*/ 0 h 86"/>
                <a:gd name="T4" fmla="*/ 0 w 113"/>
                <a:gd name="T5" fmla="*/ 34 h 86"/>
                <a:gd name="T6" fmla="*/ 10 w 113"/>
                <a:gd name="T7" fmla="*/ 57 h 86"/>
                <a:gd name="T8" fmla="*/ 10 w 113"/>
                <a:gd name="T9" fmla="*/ 57 h 86"/>
                <a:gd name="T10" fmla="*/ 11 w 113"/>
                <a:gd name="T11" fmla="*/ 57 h 86"/>
                <a:gd name="T12" fmla="*/ 13 w 113"/>
                <a:gd name="T13" fmla="*/ 62 h 86"/>
                <a:gd name="T14" fmla="*/ 13 w 113"/>
                <a:gd name="T15" fmla="*/ 63 h 86"/>
                <a:gd name="T16" fmla="*/ 13 w 113"/>
                <a:gd name="T17" fmla="*/ 63 h 86"/>
                <a:gd name="T18" fmla="*/ 24 w 113"/>
                <a:gd name="T19" fmla="*/ 86 h 86"/>
                <a:gd name="T20" fmla="*/ 113 w 113"/>
                <a:gd name="T21" fmla="*/ 34 h 86"/>
                <a:gd name="T22" fmla="*/ 99 w 113"/>
                <a:gd name="T23"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86">
                  <a:moveTo>
                    <a:pt x="99" y="19"/>
                  </a:moveTo>
                  <a:cubicBezTo>
                    <a:pt x="96" y="13"/>
                    <a:pt x="95" y="6"/>
                    <a:pt x="96" y="0"/>
                  </a:cubicBezTo>
                  <a:cubicBezTo>
                    <a:pt x="56" y="16"/>
                    <a:pt x="0" y="34"/>
                    <a:pt x="0" y="34"/>
                  </a:cubicBezTo>
                  <a:cubicBezTo>
                    <a:pt x="10" y="57"/>
                    <a:pt x="10" y="57"/>
                    <a:pt x="10" y="57"/>
                  </a:cubicBezTo>
                  <a:cubicBezTo>
                    <a:pt x="10" y="57"/>
                    <a:pt x="10" y="57"/>
                    <a:pt x="10" y="57"/>
                  </a:cubicBezTo>
                  <a:cubicBezTo>
                    <a:pt x="11" y="57"/>
                    <a:pt x="11" y="57"/>
                    <a:pt x="11" y="57"/>
                  </a:cubicBezTo>
                  <a:cubicBezTo>
                    <a:pt x="13" y="62"/>
                    <a:pt x="13" y="62"/>
                    <a:pt x="13" y="62"/>
                  </a:cubicBezTo>
                  <a:cubicBezTo>
                    <a:pt x="13" y="63"/>
                    <a:pt x="13" y="63"/>
                    <a:pt x="13" y="63"/>
                  </a:cubicBezTo>
                  <a:cubicBezTo>
                    <a:pt x="13" y="63"/>
                    <a:pt x="13" y="63"/>
                    <a:pt x="13" y="63"/>
                  </a:cubicBezTo>
                  <a:cubicBezTo>
                    <a:pt x="24" y="86"/>
                    <a:pt x="24" y="86"/>
                    <a:pt x="24" y="86"/>
                  </a:cubicBezTo>
                  <a:cubicBezTo>
                    <a:pt x="24" y="86"/>
                    <a:pt x="75" y="55"/>
                    <a:pt x="113" y="34"/>
                  </a:cubicBezTo>
                  <a:cubicBezTo>
                    <a:pt x="107" y="31"/>
                    <a:pt x="102" y="26"/>
                    <a:pt x="99" y="1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lnSpc>
                  <a:spcPct val="110000"/>
                </a:lnSpc>
                <a:spcBef>
                  <a:spcPct val="0"/>
                </a:spcBef>
                <a:spcAft>
                  <a:spcPct val="0"/>
                </a:spcAft>
                <a:defRPr/>
              </a:pPr>
              <a:endParaRPr lang="en-US" sz="1049" kern="1400" dirty="0">
                <a:solidFill>
                  <a:srgbClr val="000000"/>
                </a:solidFill>
                <a:latin typeface="Arial" charset="0"/>
                <a:ea typeface="ＭＳ Ｐゴシック" pitchFamily="34" charset="-128"/>
              </a:endParaRPr>
            </a:p>
          </p:txBody>
        </p:sp>
        <p:sp>
          <p:nvSpPr>
            <p:cNvPr id="160" name="Freeform 45"/>
            <p:cNvSpPr>
              <a:spLocks/>
            </p:cNvSpPr>
            <p:nvPr/>
          </p:nvSpPr>
          <p:spPr bwMode="gray">
            <a:xfrm>
              <a:off x="8331818" y="2403858"/>
              <a:ext cx="479212" cy="315964"/>
            </a:xfrm>
            <a:custGeom>
              <a:avLst/>
              <a:gdLst>
                <a:gd name="T0" fmla="*/ 89 w 370"/>
                <a:gd name="T1" fmla="*/ 202 h 242"/>
                <a:gd name="T2" fmla="*/ 53 w 370"/>
                <a:gd name="T3" fmla="*/ 146 h 242"/>
                <a:gd name="T4" fmla="*/ 66 w 370"/>
                <a:gd name="T5" fmla="*/ 108 h 242"/>
                <a:gd name="T6" fmla="*/ 108 w 370"/>
                <a:gd name="T7" fmla="*/ 89 h 242"/>
                <a:gd name="T8" fmla="*/ 155 w 370"/>
                <a:gd name="T9" fmla="*/ 122 h 242"/>
                <a:gd name="T10" fmla="*/ 183 w 370"/>
                <a:gd name="T11" fmla="*/ 167 h 242"/>
                <a:gd name="T12" fmla="*/ 193 w 370"/>
                <a:gd name="T13" fmla="*/ 147 h 242"/>
                <a:gd name="T14" fmla="*/ 329 w 370"/>
                <a:gd name="T15" fmla="*/ 85 h 242"/>
                <a:gd name="T16" fmla="*/ 359 w 370"/>
                <a:gd name="T17" fmla="*/ 83 h 242"/>
                <a:gd name="T18" fmla="*/ 370 w 370"/>
                <a:gd name="T19" fmla="*/ 78 h 242"/>
                <a:gd name="T20" fmla="*/ 335 w 370"/>
                <a:gd name="T21" fmla="*/ 0 h 242"/>
                <a:gd name="T22" fmla="*/ 324 w 370"/>
                <a:gd name="T23" fmla="*/ 5 h 242"/>
                <a:gd name="T24" fmla="*/ 302 w 370"/>
                <a:gd name="T25" fmla="*/ 28 h 242"/>
                <a:gd name="T26" fmla="*/ 170 w 370"/>
                <a:gd name="T27" fmla="*/ 89 h 242"/>
                <a:gd name="T28" fmla="*/ 165 w 370"/>
                <a:gd name="T29" fmla="*/ 79 h 242"/>
                <a:gd name="T30" fmla="*/ 154 w 370"/>
                <a:gd name="T31" fmla="*/ 64 h 242"/>
                <a:gd name="T32" fmla="*/ 103 w 370"/>
                <a:gd name="T33" fmla="*/ 41 h 242"/>
                <a:gd name="T34" fmla="*/ 0 w 370"/>
                <a:gd name="T35" fmla="*/ 87 h 242"/>
                <a:gd name="T36" fmla="*/ 45 w 370"/>
                <a:gd name="T37" fmla="*/ 193 h 242"/>
                <a:gd name="T38" fmla="*/ 58 w 370"/>
                <a:gd name="T39" fmla="*/ 195 h 242"/>
                <a:gd name="T40" fmla="*/ 80 w 370"/>
                <a:gd name="T41" fmla="*/ 242 h 242"/>
                <a:gd name="T42" fmla="*/ 107 w 370"/>
                <a:gd name="T43" fmla="*/ 229 h 242"/>
                <a:gd name="T44" fmla="*/ 89 w 370"/>
                <a:gd name="T45" fmla="*/ 20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0" h="242">
                  <a:moveTo>
                    <a:pt x="89" y="202"/>
                  </a:moveTo>
                  <a:cubicBezTo>
                    <a:pt x="89" y="202"/>
                    <a:pt x="56" y="177"/>
                    <a:pt x="53" y="146"/>
                  </a:cubicBezTo>
                  <a:cubicBezTo>
                    <a:pt x="51" y="132"/>
                    <a:pt x="56" y="120"/>
                    <a:pt x="66" y="108"/>
                  </a:cubicBezTo>
                  <a:cubicBezTo>
                    <a:pt x="67" y="107"/>
                    <a:pt x="85" y="89"/>
                    <a:pt x="108" y="89"/>
                  </a:cubicBezTo>
                  <a:cubicBezTo>
                    <a:pt x="126" y="89"/>
                    <a:pt x="142" y="100"/>
                    <a:pt x="155" y="122"/>
                  </a:cubicBezTo>
                  <a:cubicBezTo>
                    <a:pt x="183" y="167"/>
                    <a:pt x="183" y="167"/>
                    <a:pt x="183" y="167"/>
                  </a:cubicBezTo>
                  <a:cubicBezTo>
                    <a:pt x="193" y="147"/>
                    <a:pt x="193" y="147"/>
                    <a:pt x="193" y="147"/>
                  </a:cubicBezTo>
                  <a:cubicBezTo>
                    <a:pt x="329" y="85"/>
                    <a:pt x="329" y="85"/>
                    <a:pt x="329" y="85"/>
                  </a:cubicBezTo>
                  <a:cubicBezTo>
                    <a:pt x="329" y="85"/>
                    <a:pt x="342" y="76"/>
                    <a:pt x="359" y="83"/>
                  </a:cubicBezTo>
                  <a:cubicBezTo>
                    <a:pt x="370" y="78"/>
                    <a:pt x="370" y="78"/>
                    <a:pt x="370" y="78"/>
                  </a:cubicBezTo>
                  <a:cubicBezTo>
                    <a:pt x="335" y="0"/>
                    <a:pt x="335" y="0"/>
                    <a:pt x="335" y="0"/>
                  </a:cubicBezTo>
                  <a:cubicBezTo>
                    <a:pt x="324" y="5"/>
                    <a:pt x="324" y="5"/>
                    <a:pt x="324" y="5"/>
                  </a:cubicBezTo>
                  <a:cubicBezTo>
                    <a:pt x="321" y="19"/>
                    <a:pt x="302" y="28"/>
                    <a:pt x="302" y="28"/>
                  </a:cubicBezTo>
                  <a:cubicBezTo>
                    <a:pt x="170" y="89"/>
                    <a:pt x="170" y="89"/>
                    <a:pt x="170" y="89"/>
                  </a:cubicBezTo>
                  <a:cubicBezTo>
                    <a:pt x="165" y="79"/>
                    <a:pt x="165" y="79"/>
                    <a:pt x="165" y="79"/>
                  </a:cubicBezTo>
                  <a:cubicBezTo>
                    <a:pt x="154" y="64"/>
                    <a:pt x="154" y="64"/>
                    <a:pt x="154" y="64"/>
                  </a:cubicBezTo>
                  <a:cubicBezTo>
                    <a:pt x="103" y="41"/>
                    <a:pt x="103" y="41"/>
                    <a:pt x="103" y="41"/>
                  </a:cubicBezTo>
                  <a:cubicBezTo>
                    <a:pt x="0" y="87"/>
                    <a:pt x="0" y="87"/>
                    <a:pt x="0" y="87"/>
                  </a:cubicBezTo>
                  <a:cubicBezTo>
                    <a:pt x="45" y="193"/>
                    <a:pt x="45" y="193"/>
                    <a:pt x="45" y="193"/>
                  </a:cubicBezTo>
                  <a:cubicBezTo>
                    <a:pt x="58" y="195"/>
                    <a:pt x="58" y="195"/>
                    <a:pt x="58" y="195"/>
                  </a:cubicBezTo>
                  <a:cubicBezTo>
                    <a:pt x="80" y="242"/>
                    <a:pt x="80" y="242"/>
                    <a:pt x="80" y="242"/>
                  </a:cubicBezTo>
                  <a:cubicBezTo>
                    <a:pt x="107" y="229"/>
                    <a:pt x="107" y="229"/>
                    <a:pt x="107" y="229"/>
                  </a:cubicBezTo>
                  <a:cubicBezTo>
                    <a:pt x="102" y="220"/>
                    <a:pt x="96" y="210"/>
                    <a:pt x="89" y="20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lnSpc>
                  <a:spcPct val="110000"/>
                </a:lnSpc>
                <a:spcBef>
                  <a:spcPct val="0"/>
                </a:spcBef>
                <a:spcAft>
                  <a:spcPct val="0"/>
                </a:spcAft>
                <a:defRPr/>
              </a:pPr>
              <a:endParaRPr lang="en-US" sz="1049" kern="1400" dirty="0">
                <a:solidFill>
                  <a:srgbClr val="000000"/>
                </a:solidFill>
                <a:latin typeface="Arial" charset="0"/>
                <a:ea typeface="ＭＳ Ｐゴシック" pitchFamily="34" charset="-128"/>
              </a:endParaRPr>
            </a:p>
          </p:txBody>
        </p:sp>
        <p:sp>
          <p:nvSpPr>
            <p:cNvPr id="161" name="Freeform 46"/>
            <p:cNvSpPr>
              <a:spLocks/>
            </p:cNvSpPr>
            <p:nvPr/>
          </p:nvSpPr>
          <p:spPr bwMode="gray">
            <a:xfrm>
              <a:off x="8363414" y="2904136"/>
              <a:ext cx="500276" cy="300168"/>
            </a:xfrm>
            <a:custGeom>
              <a:avLst/>
              <a:gdLst>
                <a:gd name="T0" fmla="*/ 305 w 385"/>
                <a:gd name="T1" fmla="*/ 0 h 231"/>
                <a:gd name="T2" fmla="*/ 303 w 385"/>
                <a:gd name="T3" fmla="*/ 0 h 231"/>
                <a:gd name="T4" fmla="*/ 336 w 385"/>
                <a:gd name="T5" fmla="*/ 47 h 231"/>
                <a:gd name="T6" fmla="*/ 356 w 385"/>
                <a:gd name="T7" fmla="*/ 106 h 231"/>
                <a:gd name="T8" fmla="*/ 324 w 385"/>
                <a:gd name="T9" fmla="*/ 145 h 231"/>
                <a:gd name="T10" fmla="*/ 299 w 385"/>
                <a:gd name="T11" fmla="*/ 152 h 231"/>
                <a:gd name="T12" fmla="*/ 227 w 385"/>
                <a:gd name="T13" fmla="*/ 98 h 231"/>
                <a:gd name="T14" fmla="*/ 209 w 385"/>
                <a:gd name="T15" fmla="*/ 66 h 231"/>
                <a:gd name="T16" fmla="*/ 156 w 385"/>
                <a:gd name="T17" fmla="*/ 132 h 231"/>
                <a:gd name="T18" fmla="*/ 0 w 385"/>
                <a:gd name="T19" fmla="*/ 185 h 231"/>
                <a:gd name="T20" fmla="*/ 0 w 385"/>
                <a:gd name="T21" fmla="*/ 231 h 231"/>
                <a:gd name="T22" fmla="*/ 272 w 385"/>
                <a:gd name="T23" fmla="*/ 231 h 231"/>
                <a:gd name="T24" fmla="*/ 335 w 385"/>
                <a:gd name="T25" fmla="*/ 177 h 231"/>
                <a:gd name="T26" fmla="*/ 385 w 385"/>
                <a:gd name="T27" fmla="*/ 81 h 231"/>
                <a:gd name="T28" fmla="*/ 305 w 385"/>
                <a:gd name="T2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5" h="231">
                  <a:moveTo>
                    <a:pt x="305" y="0"/>
                  </a:moveTo>
                  <a:cubicBezTo>
                    <a:pt x="304" y="0"/>
                    <a:pt x="304" y="0"/>
                    <a:pt x="303" y="0"/>
                  </a:cubicBezTo>
                  <a:cubicBezTo>
                    <a:pt x="336" y="47"/>
                    <a:pt x="336" y="47"/>
                    <a:pt x="336" y="47"/>
                  </a:cubicBezTo>
                  <a:cubicBezTo>
                    <a:pt x="337" y="48"/>
                    <a:pt x="361" y="76"/>
                    <a:pt x="356" y="106"/>
                  </a:cubicBezTo>
                  <a:cubicBezTo>
                    <a:pt x="353" y="122"/>
                    <a:pt x="342" y="135"/>
                    <a:pt x="324" y="145"/>
                  </a:cubicBezTo>
                  <a:cubicBezTo>
                    <a:pt x="324" y="145"/>
                    <a:pt x="314" y="152"/>
                    <a:pt x="299" y="152"/>
                  </a:cubicBezTo>
                  <a:cubicBezTo>
                    <a:pt x="281" y="152"/>
                    <a:pt x="254" y="142"/>
                    <a:pt x="227" y="98"/>
                  </a:cubicBezTo>
                  <a:cubicBezTo>
                    <a:pt x="209" y="66"/>
                    <a:pt x="209" y="66"/>
                    <a:pt x="209" y="66"/>
                  </a:cubicBezTo>
                  <a:cubicBezTo>
                    <a:pt x="208" y="71"/>
                    <a:pt x="201" y="86"/>
                    <a:pt x="156" y="132"/>
                  </a:cubicBezTo>
                  <a:cubicBezTo>
                    <a:pt x="96" y="192"/>
                    <a:pt x="0" y="185"/>
                    <a:pt x="0" y="185"/>
                  </a:cubicBezTo>
                  <a:cubicBezTo>
                    <a:pt x="0" y="231"/>
                    <a:pt x="0" y="231"/>
                    <a:pt x="0" y="231"/>
                  </a:cubicBezTo>
                  <a:cubicBezTo>
                    <a:pt x="272" y="231"/>
                    <a:pt x="272" y="231"/>
                    <a:pt x="272" y="231"/>
                  </a:cubicBezTo>
                  <a:cubicBezTo>
                    <a:pt x="272" y="231"/>
                    <a:pt x="327" y="186"/>
                    <a:pt x="335" y="177"/>
                  </a:cubicBezTo>
                  <a:cubicBezTo>
                    <a:pt x="343" y="168"/>
                    <a:pt x="385" y="135"/>
                    <a:pt x="385" y="81"/>
                  </a:cubicBezTo>
                  <a:cubicBezTo>
                    <a:pt x="385" y="27"/>
                    <a:pt x="331" y="1"/>
                    <a:pt x="30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lnSpc>
                  <a:spcPct val="110000"/>
                </a:lnSpc>
                <a:spcBef>
                  <a:spcPct val="0"/>
                </a:spcBef>
                <a:spcAft>
                  <a:spcPct val="0"/>
                </a:spcAft>
                <a:defRPr/>
              </a:pPr>
              <a:endParaRPr lang="en-US" sz="1049" kern="1400" dirty="0">
                <a:solidFill>
                  <a:srgbClr val="000000"/>
                </a:solidFill>
                <a:latin typeface="Arial" charset="0"/>
                <a:ea typeface="ＭＳ Ｐゴシック" pitchFamily="34" charset="-128"/>
              </a:endParaRPr>
            </a:p>
          </p:txBody>
        </p:sp>
        <p:sp>
          <p:nvSpPr>
            <p:cNvPr id="162" name="Freeform 47"/>
            <p:cNvSpPr>
              <a:spLocks/>
            </p:cNvSpPr>
            <p:nvPr/>
          </p:nvSpPr>
          <p:spPr bwMode="gray">
            <a:xfrm>
              <a:off x="8416075" y="2535511"/>
              <a:ext cx="400222" cy="579267"/>
            </a:xfrm>
            <a:custGeom>
              <a:avLst/>
              <a:gdLst>
                <a:gd name="T0" fmla="*/ 290 w 311"/>
                <a:gd name="T1" fmla="*/ 337 h 446"/>
                <a:gd name="T2" fmla="*/ 244 w 311"/>
                <a:gd name="T3" fmla="*/ 274 h 446"/>
                <a:gd name="T4" fmla="*/ 135 w 311"/>
                <a:gd name="T5" fmla="*/ 113 h 446"/>
                <a:gd name="T6" fmla="*/ 82 w 311"/>
                <a:gd name="T7" fmla="*/ 28 h 446"/>
                <a:gd name="T8" fmla="*/ 45 w 311"/>
                <a:gd name="T9" fmla="*/ 0 h 446"/>
                <a:gd name="T10" fmla="*/ 11 w 311"/>
                <a:gd name="T11" fmla="*/ 16 h 446"/>
                <a:gd name="T12" fmla="*/ 1 w 311"/>
                <a:gd name="T13" fmla="*/ 45 h 446"/>
                <a:gd name="T14" fmla="*/ 34 w 311"/>
                <a:gd name="T15" fmla="*/ 94 h 446"/>
                <a:gd name="T16" fmla="*/ 64 w 311"/>
                <a:gd name="T17" fmla="*/ 143 h 446"/>
                <a:gd name="T18" fmla="*/ 199 w 311"/>
                <a:gd name="T19" fmla="*/ 375 h 446"/>
                <a:gd name="T20" fmla="*/ 280 w 311"/>
                <a:gd name="T21" fmla="*/ 418 h 446"/>
                <a:gd name="T22" fmla="*/ 306 w 311"/>
                <a:gd name="T23" fmla="*/ 387 h 446"/>
                <a:gd name="T24" fmla="*/ 290 w 311"/>
                <a:gd name="T25" fmla="*/ 337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1" h="446">
                  <a:moveTo>
                    <a:pt x="290" y="337"/>
                  </a:moveTo>
                  <a:cubicBezTo>
                    <a:pt x="244" y="274"/>
                    <a:pt x="244" y="274"/>
                    <a:pt x="244" y="274"/>
                  </a:cubicBezTo>
                  <a:cubicBezTo>
                    <a:pt x="135" y="113"/>
                    <a:pt x="135" y="113"/>
                    <a:pt x="135" y="113"/>
                  </a:cubicBezTo>
                  <a:cubicBezTo>
                    <a:pt x="82" y="28"/>
                    <a:pt x="82" y="28"/>
                    <a:pt x="82" y="28"/>
                  </a:cubicBezTo>
                  <a:cubicBezTo>
                    <a:pt x="71" y="9"/>
                    <a:pt x="58" y="0"/>
                    <a:pt x="45" y="0"/>
                  </a:cubicBezTo>
                  <a:cubicBezTo>
                    <a:pt x="26" y="0"/>
                    <a:pt x="11" y="16"/>
                    <a:pt x="11" y="16"/>
                  </a:cubicBezTo>
                  <a:cubicBezTo>
                    <a:pt x="3" y="25"/>
                    <a:pt x="0" y="34"/>
                    <a:pt x="1" y="45"/>
                  </a:cubicBezTo>
                  <a:cubicBezTo>
                    <a:pt x="4" y="71"/>
                    <a:pt x="34" y="94"/>
                    <a:pt x="34" y="94"/>
                  </a:cubicBezTo>
                  <a:cubicBezTo>
                    <a:pt x="51" y="113"/>
                    <a:pt x="63" y="142"/>
                    <a:pt x="64" y="143"/>
                  </a:cubicBezTo>
                  <a:cubicBezTo>
                    <a:pt x="199" y="375"/>
                    <a:pt x="199" y="375"/>
                    <a:pt x="199" y="375"/>
                  </a:cubicBezTo>
                  <a:cubicBezTo>
                    <a:pt x="243" y="446"/>
                    <a:pt x="280" y="418"/>
                    <a:pt x="280" y="418"/>
                  </a:cubicBezTo>
                  <a:cubicBezTo>
                    <a:pt x="296" y="410"/>
                    <a:pt x="304" y="399"/>
                    <a:pt x="306" y="387"/>
                  </a:cubicBezTo>
                  <a:cubicBezTo>
                    <a:pt x="311" y="362"/>
                    <a:pt x="290" y="337"/>
                    <a:pt x="290" y="337"/>
                  </a:cubicBezTo>
                </a:path>
              </a:pathLst>
            </a:custGeom>
            <a:grpFill/>
            <a:ln>
              <a:noFill/>
            </a:ln>
            <a:extLst/>
          </p:spPr>
          <p:txBody>
            <a:bodyPr lIns="68544" tIns="34272" rIns="68544" bIns="34272"/>
            <a:lstStyle/>
            <a:p>
              <a:pPr fontAlgn="base">
                <a:lnSpc>
                  <a:spcPct val="110000"/>
                </a:lnSpc>
                <a:spcBef>
                  <a:spcPct val="0"/>
                </a:spcBef>
                <a:spcAft>
                  <a:spcPct val="0"/>
                </a:spcAft>
                <a:defRPr/>
              </a:pPr>
              <a:endParaRPr lang="en-US" sz="1049" kern="1400" dirty="0">
                <a:solidFill>
                  <a:srgbClr val="000000"/>
                </a:solidFill>
                <a:latin typeface="Arial" charset="0"/>
                <a:ea typeface="ＭＳ Ｐゴシック" pitchFamily="34" charset="-128"/>
              </a:endParaRPr>
            </a:p>
          </p:txBody>
        </p:sp>
        <p:sp>
          <p:nvSpPr>
            <p:cNvPr id="163" name="Freeform 48"/>
            <p:cNvSpPr>
              <a:spLocks/>
            </p:cNvSpPr>
            <p:nvPr/>
          </p:nvSpPr>
          <p:spPr bwMode="gray">
            <a:xfrm>
              <a:off x="8926883" y="2340665"/>
              <a:ext cx="68457" cy="63193"/>
            </a:xfrm>
            <a:custGeom>
              <a:avLst/>
              <a:gdLst>
                <a:gd name="T0" fmla="*/ 6 w 51"/>
                <a:gd name="T1" fmla="*/ 33 h 47"/>
                <a:gd name="T2" fmla="*/ 27 w 51"/>
                <a:gd name="T3" fmla="*/ 47 h 47"/>
                <a:gd name="T4" fmla="*/ 37 w 51"/>
                <a:gd name="T5" fmla="*/ 45 h 47"/>
                <a:gd name="T6" fmla="*/ 49 w 51"/>
                <a:gd name="T7" fmla="*/ 32 h 47"/>
                <a:gd name="T8" fmla="*/ 48 w 51"/>
                <a:gd name="T9" fmla="*/ 14 h 47"/>
                <a:gd name="T10" fmla="*/ 27 w 51"/>
                <a:gd name="T11" fmla="*/ 0 h 47"/>
                <a:gd name="T12" fmla="*/ 17 w 51"/>
                <a:gd name="T13" fmla="*/ 2 h 47"/>
                <a:gd name="T14" fmla="*/ 6 w 51"/>
                <a:gd name="T15" fmla="*/ 3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7">
                  <a:moveTo>
                    <a:pt x="6" y="33"/>
                  </a:moveTo>
                  <a:cubicBezTo>
                    <a:pt x="9" y="42"/>
                    <a:pt x="18" y="47"/>
                    <a:pt x="27" y="47"/>
                  </a:cubicBezTo>
                  <a:cubicBezTo>
                    <a:pt x="30" y="47"/>
                    <a:pt x="34" y="46"/>
                    <a:pt x="37" y="45"/>
                  </a:cubicBezTo>
                  <a:cubicBezTo>
                    <a:pt x="42" y="42"/>
                    <a:pt x="47" y="38"/>
                    <a:pt x="49" y="32"/>
                  </a:cubicBezTo>
                  <a:cubicBezTo>
                    <a:pt x="51" y="26"/>
                    <a:pt x="51" y="19"/>
                    <a:pt x="48" y="14"/>
                  </a:cubicBezTo>
                  <a:cubicBezTo>
                    <a:pt x="44" y="5"/>
                    <a:pt x="36" y="0"/>
                    <a:pt x="27" y="0"/>
                  </a:cubicBezTo>
                  <a:cubicBezTo>
                    <a:pt x="23" y="0"/>
                    <a:pt x="20" y="1"/>
                    <a:pt x="17" y="2"/>
                  </a:cubicBezTo>
                  <a:cubicBezTo>
                    <a:pt x="5" y="8"/>
                    <a:pt x="0" y="22"/>
                    <a:pt x="6" y="33"/>
                  </a:cubicBezTo>
                </a:path>
              </a:pathLst>
            </a:custGeom>
            <a:grpFill/>
            <a:ln>
              <a:noFill/>
            </a:ln>
            <a:extLst/>
          </p:spPr>
          <p:txBody>
            <a:bodyPr lIns="68544" tIns="34272" rIns="68544" bIns="34272"/>
            <a:lstStyle/>
            <a:p>
              <a:pPr fontAlgn="base">
                <a:lnSpc>
                  <a:spcPct val="110000"/>
                </a:lnSpc>
                <a:spcBef>
                  <a:spcPct val="0"/>
                </a:spcBef>
                <a:spcAft>
                  <a:spcPct val="0"/>
                </a:spcAft>
                <a:defRPr/>
              </a:pPr>
              <a:endParaRPr lang="en-US" sz="1049" kern="1400" dirty="0">
                <a:solidFill>
                  <a:srgbClr val="000000"/>
                </a:solidFill>
                <a:latin typeface="Arial" charset="0"/>
                <a:ea typeface="ＭＳ Ｐゴシック" pitchFamily="34" charset="-128"/>
              </a:endParaRPr>
            </a:p>
          </p:txBody>
        </p:sp>
        <p:grpSp>
          <p:nvGrpSpPr>
            <p:cNvPr id="164" name="Gruppieren 662"/>
            <p:cNvGrpSpPr>
              <a:grpSpLocks noChangeAspect="1"/>
            </p:cNvGrpSpPr>
            <p:nvPr/>
          </p:nvGrpSpPr>
          <p:grpSpPr bwMode="gray">
            <a:xfrm rot="2700000">
              <a:off x="8755394" y="2620757"/>
              <a:ext cx="539058" cy="380675"/>
              <a:chOff x="9542472" y="2611445"/>
              <a:chExt cx="896939" cy="633406"/>
            </a:xfrm>
            <a:grpFill/>
          </p:grpSpPr>
          <p:sp>
            <p:nvSpPr>
              <p:cNvPr id="165" name="Freeform 4296"/>
              <p:cNvSpPr>
                <a:spLocks/>
              </p:cNvSpPr>
              <p:nvPr/>
            </p:nvSpPr>
            <p:spPr bwMode="gray">
              <a:xfrm>
                <a:off x="9542472" y="2611445"/>
                <a:ext cx="896939" cy="249239"/>
              </a:xfrm>
              <a:custGeom>
                <a:avLst/>
                <a:gdLst>
                  <a:gd name="T0" fmla="*/ 80 w 1117"/>
                  <a:gd name="T1" fmla="*/ 311 h 311"/>
                  <a:gd name="T2" fmla="*/ 558 w 1117"/>
                  <a:gd name="T3" fmla="*/ 113 h 311"/>
                  <a:gd name="T4" fmla="*/ 1037 w 1117"/>
                  <a:gd name="T5" fmla="*/ 311 h 311"/>
                  <a:gd name="T6" fmla="*/ 1117 w 1117"/>
                  <a:gd name="T7" fmla="*/ 231 h 311"/>
                  <a:gd name="T8" fmla="*/ 1115 w 1117"/>
                  <a:gd name="T9" fmla="*/ 230 h 311"/>
                  <a:gd name="T10" fmla="*/ 558 w 1117"/>
                  <a:gd name="T11" fmla="*/ 0 h 311"/>
                  <a:gd name="T12" fmla="*/ 0 w 1117"/>
                  <a:gd name="T13" fmla="*/ 231 h 311"/>
                  <a:gd name="T14" fmla="*/ 80 w 1117"/>
                  <a:gd name="T15" fmla="*/ 311 h 3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7" h="311">
                    <a:moveTo>
                      <a:pt x="80" y="311"/>
                    </a:moveTo>
                    <a:cubicBezTo>
                      <a:pt x="202" y="189"/>
                      <a:pt x="371" y="113"/>
                      <a:pt x="558" y="113"/>
                    </a:cubicBezTo>
                    <a:cubicBezTo>
                      <a:pt x="745" y="113"/>
                      <a:pt x="914" y="189"/>
                      <a:pt x="1037" y="311"/>
                    </a:cubicBezTo>
                    <a:cubicBezTo>
                      <a:pt x="1117" y="231"/>
                      <a:pt x="1117" y="231"/>
                      <a:pt x="1117" y="231"/>
                    </a:cubicBezTo>
                    <a:cubicBezTo>
                      <a:pt x="1115" y="230"/>
                      <a:pt x="1115" y="230"/>
                      <a:pt x="1115" y="230"/>
                    </a:cubicBezTo>
                    <a:cubicBezTo>
                      <a:pt x="972" y="88"/>
                      <a:pt x="775" y="0"/>
                      <a:pt x="558" y="0"/>
                    </a:cubicBezTo>
                    <a:cubicBezTo>
                      <a:pt x="340" y="0"/>
                      <a:pt x="143" y="88"/>
                      <a:pt x="0" y="231"/>
                    </a:cubicBezTo>
                    <a:lnTo>
                      <a:pt x="80" y="3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srgbClr val="788791"/>
                  </a:solidFill>
                  <a:latin typeface="Arial" panose="020B0604020202020204" pitchFamily="34" charset="0"/>
                  <a:ea typeface="MS PGothic" panose="020B0600070205080204" pitchFamily="34" charset="-128"/>
                </a:endParaRPr>
              </a:p>
            </p:txBody>
          </p:sp>
          <p:sp>
            <p:nvSpPr>
              <p:cNvPr id="166" name="Freeform 4297"/>
              <p:cNvSpPr>
                <a:spLocks/>
              </p:cNvSpPr>
              <p:nvPr/>
            </p:nvSpPr>
            <p:spPr bwMode="gray">
              <a:xfrm>
                <a:off x="9671062" y="2792416"/>
                <a:ext cx="639763" cy="196849"/>
              </a:xfrm>
              <a:custGeom>
                <a:avLst/>
                <a:gdLst>
                  <a:gd name="T0" fmla="*/ 80 w 798"/>
                  <a:gd name="T1" fmla="*/ 245 h 245"/>
                  <a:gd name="T2" fmla="*/ 399 w 798"/>
                  <a:gd name="T3" fmla="*/ 112 h 245"/>
                  <a:gd name="T4" fmla="*/ 718 w 798"/>
                  <a:gd name="T5" fmla="*/ 245 h 245"/>
                  <a:gd name="T6" fmla="*/ 798 w 798"/>
                  <a:gd name="T7" fmla="*/ 165 h 245"/>
                  <a:gd name="T8" fmla="*/ 399 w 798"/>
                  <a:gd name="T9" fmla="*/ 0 h 245"/>
                  <a:gd name="T10" fmla="*/ 0 w 798"/>
                  <a:gd name="T11" fmla="*/ 165 h 245"/>
                  <a:gd name="T12" fmla="*/ 80 w 798"/>
                  <a:gd name="T13" fmla="*/ 245 h 245"/>
                </a:gdLst>
                <a:ahLst/>
                <a:cxnLst>
                  <a:cxn ang="0">
                    <a:pos x="T0" y="T1"/>
                  </a:cxn>
                  <a:cxn ang="0">
                    <a:pos x="T2" y="T3"/>
                  </a:cxn>
                  <a:cxn ang="0">
                    <a:pos x="T4" y="T5"/>
                  </a:cxn>
                  <a:cxn ang="0">
                    <a:pos x="T6" y="T7"/>
                  </a:cxn>
                  <a:cxn ang="0">
                    <a:pos x="T8" y="T9"/>
                  </a:cxn>
                  <a:cxn ang="0">
                    <a:pos x="T10" y="T11"/>
                  </a:cxn>
                  <a:cxn ang="0">
                    <a:pos x="T12" y="T13"/>
                  </a:cxn>
                </a:cxnLst>
                <a:rect l="0" t="0" r="r" b="b"/>
                <a:pathLst>
                  <a:path w="798" h="245">
                    <a:moveTo>
                      <a:pt x="80" y="245"/>
                    </a:moveTo>
                    <a:cubicBezTo>
                      <a:pt x="162" y="163"/>
                      <a:pt x="275" y="112"/>
                      <a:pt x="399" y="112"/>
                    </a:cubicBezTo>
                    <a:cubicBezTo>
                      <a:pt x="524" y="112"/>
                      <a:pt x="637" y="163"/>
                      <a:pt x="718" y="245"/>
                    </a:cubicBezTo>
                    <a:cubicBezTo>
                      <a:pt x="798" y="165"/>
                      <a:pt x="798" y="165"/>
                      <a:pt x="798" y="165"/>
                    </a:cubicBezTo>
                    <a:cubicBezTo>
                      <a:pt x="696" y="63"/>
                      <a:pt x="555" y="0"/>
                      <a:pt x="399" y="0"/>
                    </a:cubicBezTo>
                    <a:cubicBezTo>
                      <a:pt x="243" y="0"/>
                      <a:pt x="102" y="63"/>
                      <a:pt x="0" y="165"/>
                    </a:cubicBezTo>
                    <a:lnTo>
                      <a:pt x="80" y="2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srgbClr val="788791"/>
                  </a:solidFill>
                  <a:latin typeface="Arial" panose="020B0604020202020204" pitchFamily="34" charset="0"/>
                  <a:ea typeface="MS PGothic" panose="020B0600070205080204" pitchFamily="34" charset="-128"/>
                </a:endParaRPr>
              </a:p>
            </p:txBody>
          </p:sp>
          <p:sp>
            <p:nvSpPr>
              <p:cNvPr id="167" name="Freeform 4298"/>
              <p:cNvSpPr>
                <a:spLocks/>
              </p:cNvSpPr>
              <p:nvPr/>
            </p:nvSpPr>
            <p:spPr bwMode="gray">
              <a:xfrm>
                <a:off x="9799655" y="2973394"/>
                <a:ext cx="382589" cy="144463"/>
              </a:xfrm>
              <a:custGeom>
                <a:avLst/>
                <a:gdLst>
                  <a:gd name="T0" fmla="*/ 80 w 478"/>
                  <a:gd name="T1" fmla="*/ 179 h 179"/>
                  <a:gd name="T2" fmla="*/ 239 w 478"/>
                  <a:gd name="T3" fmla="*/ 113 h 179"/>
                  <a:gd name="T4" fmla="*/ 399 w 478"/>
                  <a:gd name="T5" fmla="*/ 179 h 179"/>
                  <a:gd name="T6" fmla="*/ 478 w 478"/>
                  <a:gd name="T7" fmla="*/ 99 h 179"/>
                  <a:gd name="T8" fmla="*/ 239 w 478"/>
                  <a:gd name="T9" fmla="*/ 0 h 179"/>
                  <a:gd name="T10" fmla="*/ 0 w 478"/>
                  <a:gd name="T11" fmla="*/ 99 h 179"/>
                  <a:gd name="T12" fmla="*/ 80 w 478"/>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478" h="179">
                    <a:moveTo>
                      <a:pt x="80" y="179"/>
                    </a:moveTo>
                    <a:cubicBezTo>
                      <a:pt x="120" y="138"/>
                      <a:pt x="177" y="113"/>
                      <a:pt x="239" y="113"/>
                    </a:cubicBezTo>
                    <a:cubicBezTo>
                      <a:pt x="301" y="113"/>
                      <a:pt x="358" y="138"/>
                      <a:pt x="399" y="179"/>
                    </a:cubicBezTo>
                    <a:cubicBezTo>
                      <a:pt x="478" y="99"/>
                      <a:pt x="478" y="99"/>
                      <a:pt x="478" y="99"/>
                    </a:cubicBezTo>
                    <a:cubicBezTo>
                      <a:pt x="417" y="38"/>
                      <a:pt x="333" y="0"/>
                      <a:pt x="239" y="0"/>
                    </a:cubicBezTo>
                    <a:cubicBezTo>
                      <a:pt x="146" y="0"/>
                      <a:pt x="61" y="38"/>
                      <a:pt x="0" y="99"/>
                    </a:cubicBezTo>
                    <a:lnTo>
                      <a:pt x="80" y="1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srgbClr val="788791"/>
                  </a:solidFill>
                  <a:latin typeface="Arial" panose="020B0604020202020204" pitchFamily="34" charset="0"/>
                  <a:ea typeface="MS PGothic" panose="020B0600070205080204" pitchFamily="34" charset="-128"/>
                </a:endParaRPr>
              </a:p>
            </p:txBody>
          </p:sp>
          <p:sp>
            <p:nvSpPr>
              <p:cNvPr id="168" name="Freeform 4299"/>
              <p:cNvSpPr>
                <a:spLocks/>
              </p:cNvSpPr>
              <p:nvPr/>
            </p:nvSpPr>
            <p:spPr bwMode="gray">
              <a:xfrm>
                <a:off x="9926637" y="3154363"/>
                <a:ext cx="128588" cy="90488"/>
              </a:xfrm>
              <a:custGeom>
                <a:avLst/>
                <a:gdLst>
                  <a:gd name="T0" fmla="*/ 80 w 160"/>
                  <a:gd name="T1" fmla="*/ 113 h 113"/>
                  <a:gd name="T2" fmla="*/ 160 w 160"/>
                  <a:gd name="T3" fmla="*/ 33 h 113"/>
                  <a:gd name="T4" fmla="*/ 80 w 160"/>
                  <a:gd name="T5" fmla="*/ 0 h 113"/>
                  <a:gd name="T6" fmla="*/ 0 w 160"/>
                  <a:gd name="T7" fmla="*/ 33 h 113"/>
                  <a:gd name="T8" fmla="*/ 80 w 160"/>
                  <a:gd name="T9" fmla="*/ 113 h 113"/>
                </a:gdLst>
                <a:ahLst/>
                <a:cxnLst>
                  <a:cxn ang="0">
                    <a:pos x="T0" y="T1"/>
                  </a:cxn>
                  <a:cxn ang="0">
                    <a:pos x="T2" y="T3"/>
                  </a:cxn>
                  <a:cxn ang="0">
                    <a:pos x="T4" y="T5"/>
                  </a:cxn>
                  <a:cxn ang="0">
                    <a:pos x="T6" y="T7"/>
                  </a:cxn>
                  <a:cxn ang="0">
                    <a:pos x="T8" y="T9"/>
                  </a:cxn>
                </a:cxnLst>
                <a:rect l="0" t="0" r="r" b="b"/>
                <a:pathLst>
                  <a:path w="160" h="113">
                    <a:moveTo>
                      <a:pt x="80" y="113"/>
                    </a:moveTo>
                    <a:cubicBezTo>
                      <a:pt x="160" y="33"/>
                      <a:pt x="160" y="33"/>
                      <a:pt x="160" y="33"/>
                    </a:cubicBezTo>
                    <a:cubicBezTo>
                      <a:pt x="140" y="12"/>
                      <a:pt x="111" y="0"/>
                      <a:pt x="80" y="0"/>
                    </a:cubicBezTo>
                    <a:cubicBezTo>
                      <a:pt x="49" y="0"/>
                      <a:pt x="21" y="12"/>
                      <a:pt x="0" y="33"/>
                    </a:cubicBezTo>
                    <a:lnTo>
                      <a:pt x="80" y="1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srgbClr val="788791"/>
                  </a:solidFill>
                  <a:latin typeface="Arial" panose="020B0604020202020204" pitchFamily="34" charset="0"/>
                  <a:ea typeface="MS PGothic" panose="020B0600070205080204" pitchFamily="34" charset="-128"/>
                </a:endParaRPr>
              </a:p>
            </p:txBody>
          </p:sp>
        </p:grpSp>
      </p:grpSp>
      <p:grpSp>
        <p:nvGrpSpPr>
          <p:cNvPr id="16411" name="Group 168"/>
          <p:cNvGrpSpPr>
            <a:grpSpLocks/>
          </p:cNvGrpSpPr>
          <p:nvPr/>
        </p:nvGrpSpPr>
        <p:grpSpPr bwMode="auto">
          <a:xfrm>
            <a:off x="7285039" y="3397250"/>
            <a:ext cx="479425" cy="458788"/>
            <a:chOff x="805098" y="4447160"/>
            <a:chExt cx="700308" cy="672725"/>
          </a:xfrm>
        </p:grpSpPr>
        <p:pic>
          <p:nvPicPr>
            <p:cNvPr id="16424" name="Picture 2" descr="Risultati immagini per 3D MANUFACTURING white icon 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05098" y="4447160"/>
              <a:ext cx="672725" cy="67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425" name="TextBox 170"/>
            <p:cNvSpPr txBox="1">
              <a:spLocks noChangeArrowheads="1"/>
            </p:cNvSpPr>
            <p:nvPr/>
          </p:nvSpPr>
          <p:spPr bwMode="auto">
            <a:xfrm>
              <a:off x="1227243" y="4699258"/>
              <a:ext cx="278163" cy="278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lnSpc>
                  <a:spcPct val="110000"/>
                </a:lnSpc>
                <a:spcBef>
                  <a:spcPct val="0"/>
                </a:spcBef>
                <a:spcAft>
                  <a:spcPct val="0"/>
                </a:spcAft>
              </a:pPr>
              <a:r>
                <a:rPr lang="en-US" altLang="it-IT" sz="900">
                  <a:solidFill>
                    <a:srgbClr val="FFFFFF"/>
                  </a:solidFill>
                  <a:latin typeface="Arial Black" panose="020B0A04020102020204" pitchFamily="34" charset="0"/>
                  <a:ea typeface="Arial Unicode MS" panose="020B0604020202020204" pitchFamily="34" charset="-128"/>
                  <a:cs typeface="Arial Unicode MS" panose="020B0604020202020204" pitchFamily="34" charset="-128"/>
                </a:rPr>
                <a:t>3D</a:t>
              </a:r>
            </a:p>
          </p:txBody>
        </p:sp>
      </p:grpSp>
      <p:sp>
        <p:nvSpPr>
          <p:cNvPr id="178" name="Freeform 8"/>
          <p:cNvSpPr>
            <a:spLocks noEditPoints="1"/>
          </p:cNvSpPr>
          <p:nvPr/>
        </p:nvSpPr>
        <p:spPr bwMode="gray">
          <a:xfrm>
            <a:off x="6653213" y="4699000"/>
            <a:ext cx="398462" cy="285750"/>
          </a:xfrm>
          <a:custGeom>
            <a:avLst/>
            <a:gdLst>
              <a:gd name="T0" fmla="*/ 476 w 500"/>
              <a:gd name="T1" fmla="*/ 0 h 358"/>
              <a:gd name="T2" fmla="*/ 24 w 500"/>
              <a:gd name="T3" fmla="*/ 0 h 358"/>
              <a:gd name="T4" fmla="*/ 0 w 500"/>
              <a:gd name="T5" fmla="*/ 24 h 358"/>
              <a:gd name="T6" fmla="*/ 0 w 500"/>
              <a:gd name="T7" fmla="*/ 334 h 358"/>
              <a:gd name="T8" fmla="*/ 24 w 500"/>
              <a:gd name="T9" fmla="*/ 358 h 358"/>
              <a:gd name="T10" fmla="*/ 476 w 500"/>
              <a:gd name="T11" fmla="*/ 358 h 358"/>
              <a:gd name="T12" fmla="*/ 500 w 500"/>
              <a:gd name="T13" fmla="*/ 334 h 358"/>
              <a:gd name="T14" fmla="*/ 500 w 500"/>
              <a:gd name="T15" fmla="*/ 24 h 358"/>
              <a:gd name="T16" fmla="*/ 476 w 500"/>
              <a:gd name="T17" fmla="*/ 0 h 358"/>
              <a:gd name="T18" fmla="*/ 23 w 500"/>
              <a:gd name="T19" fmla="*/ 191 h 358"/>
              <a:gd name="T20" fmla="*/ 11 w 500"/>
              <a:gd name="T21" fmla="*/ 179 h 358"/>
              <a:gd name="T22" fmla="*/ 23 w 500"/>
              <a:gd name="T23" fmla="*/ 168 h 358"/>
              <a:gd name="T24" fmla="*/ 34 w 500"/>
              <a:gd name="T25" fmla="*/ 179 h 358"/>
              <a:gd name="T26" fmla="*/ 23 w 500"/>
              <a:gd name="T27" fmla="*/ 191 h 358"/>
              <a:gd name="T28" fmla="*/ 456 w 500"/>
              <a:gd name="T29" fmla="*/ 334 h 358"/>
              <a:gd name="T30" fmla="*/ 44 w 500"/>
              <a:gd name="T31" fmla="*/ 334 h 358"/>
              <a:gd name="T32" fmla="*/ 44 w 500"/>
              <a:gd name="T33" fmla="*/ 24 h 358"/>
              <a:gd name="T34" fmla="*/ 456 w 500"/>
              <a:gd name="T35" fmla="*/ 24 h 358"/>
              <a:gd name="T36" fmla="*/ 456 w 500"/>
              <a:gd name="T37" fmla="*/ 334 h 358"/>
              <a:gd name="T38" fmla="*/ 477 w 500"/>
              <a:gd name="T39" fmla="*/ 183 h 358"/>
              <a:gd name="T40" fmla="*/ 473 w 500"/>
              <a:gd name="T41" fmla="*/ 179 h 358"/>
              <a:gd name="T42" fmla="*/ 477 w 500"/>
              <a:gd name="T43" fmla="*/ 175 h 358"/>
              <a:gd name="T44" fmla="*/ 481 w 500"/>
              <a:gd name="T45" fmla="*/ 179 h 358"/>
              <a:gd name="T46" fmla="*/ 477 w 500"/>
              <a:gd name="T47" fmla="*/ 183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0" h="358">
                <a:moveTo>
                  <a:pt x="476" y="0"/>
                </a:moveTo>
                <a:cubicBezTo>
                  <a:pt x="24" y="0"/>
                  <a:pt x="24" y="0"/>
                  <a:pt x="24" y="0"/>
                </a:cubicBezTo>
                <a:cubicBezTo>
                  <a:pt x="11" y="0"/>
                  <a:pt x="0" y="11"/>
                  <a:pt x="0" y="24"/>
                </a:cubicBezTo>
                <a:cubicBezTo>
                  <a:pt x="0" y="334"/>
                  <a:pt x="0" y="334"/>
                  <a:pt x="0" y="334"/>
                </a:cubicBezTo>
                <a:cubicBezTo>
                  <a:pt x="0" y="348"/>
                  <a:pt x="11" y="358"/>
                  <a:pt x="24" y="358"/>
                </a:cubicBezTo>
                <a:cubicBezTo>
                  <a:pt x="476" y="358"/>
                  <a:pt x="476" y="358"/>
                  <a:pt x="476" y="358"/>
                </a:cubicBezTo>
                <a:cubicBezTo>
                  <a:pt x="489" y="358"/>
                  <a:pt x="500" y="348"/>
                  <a:pt x="500" y="334"/>
                </a:cubicBezTo>
                <a:cubicBezTo>
                  <a:pt x="500" y="24"/>
                  <a:pt x="500" y="24"/>
                  <a:pt x="500" y="24"/>
                </a:cubicBezTo>
                <a:cubicBezTo>
                  <a:pt x="500" y="11"/>
                  <a:pt x="489" y="0"/>
                  <a:pt x="476" y="0"/>
                </a:cubicBezTo>
                <a:close/>
                <a:moveTo>
                  <a:pt x="23" y="191"/>
                </a:moveTo>
                <a:cubicBezTo>
                  <a:pt x="16" y="191"/>
                  <a:pt x="11" y="186"/>
                  <a:pt x="11" y="179"/>
                </a:cubicBezTo>
                <a:cubicBezTo>
                  <a:pt x="11" y="173"/>
                  <a:pt x="16" y="168"/>
                  <a:pt x="23" y="168"/>
                </a:cubicBezTo>
                <a:cubicBezTo>
                  <a:pt x="29" y="168"/>
                  <a:pt x="34" y="173"/>
                  <a:pt x="34" y="179"/>
                </a:cubicBezTo>
                <a:cubicBezTo>
                  <a:pt x="34" y="186"/>
                  <a:pt x="29" y="191"/>
                  <a:pt x="23" y="191"/>
                </a:cubicBezTo>
                <a:close/>
                <a:moveTo>
                  <a:pt x="456" y="334"/>
                </a:moveTo>
                <a:cubicBezTo>
                  <a:pt x="44" y="334"/>
                  <a:pt x="44" y="334"/>
                  <a:pt x="44" y="334"/>
                </a:cubicBezTo>
                <a:cubicBezTo>
                  <a:pt x="44" y="24"/>
                  <a:pt x="44" y="24"/>
                  <a:pt x="44" y="24"/>
                </a:cubicBezTo>
                <a:cubicBezTo>
                  <a:pt x="456" y="24"/>
                  <a:pt x="456" y="24"/>
                  <a:pt x="456" y="24"/>
                </a:cubicBezTo>
                <a:lnTo>
                  <a:pt x="456" y="334"/>
                </a:lnTo>
                <a:close/>
                <a:moveTo>
                  <a:pt x="477" y="183"/>
                </a:moveTo>
                <a:cubicBezTo>
                  <a:pt x="475" y="183"/>
                  <a:pt x="473" y="181"/>
                  <a:pt x="473" y="179"/>
                </a:cubicBezTo>
                <a:cubicBezTo>
                  <a:pt x="473" y="177"/>
                  <a:pt x="475" y="175"/>
                  <a:pt x="477" y="175"/>
                </a:cubicBezTo>
                <a:cubicBezTo>
                  <a:pt x="480" y="175"/>
                  <a:pt x="481" y="177"/>
                  <a:pt x="481" y="179"/>
                </a:cubicBezTo>
                <a:cubicBezTo>
                  <a:pt x="481" y="181"/>
                  <a:pt x="480" y="183"/>
                  <a:pt x="477" y="183"/>
                </a:cubicBezTo>
                <a:close/>
              </a:path>
            </a:pathLst>
          </a:custGeom>
          <a:solidFill>
            <a:schemeClr val="bg1"/>
          </a:solidFill>
          <a:ln>
            <a:noFill/>
          </a:ln>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79" name="SAGD, Siemens, Augmented Reality, AR, Brille, VR, Virtual Reality"/>
          <p:cNvSpPr>
            <a:spLocks noChangeAspect="1"/>
          </p:cNvSpPr>
          <p:nvPr/>
        </p:nvSpPr>
        <p:spPr bwMode="gray">
          <a:xfrm>
            <a:off x="5013326" y="4645025"/>
            <a:ext cx="377825" cy="400050"/>
          </a:xfrm>
          <a:custGeom>
            <a:avLst/>
            <a:gdLst>
              <a:gd name="T0" fmla="*/ 227 w 1581"/>
              <a:gd name="T1" fmla="*/ 945 h 1672"/>
              <a:gd name="T2" fmla="*/ 208 w 1581"/>
              <a:gd name="T3" fmla="*/ 1013 h 1672"/>
              <a:gd name="T4" fmla="*/ 260 w 1581"/>
              <a:gd name="T5" fmla="*/ 1050 h 1672"/>
              <a:gd name="T6" fmla="*/ 318 w 1581"/>
              <a:gd name="T7" fmla="*/ 1098 h 1672"/>
              <a:gd name="T8" fmla="*/ 355 w 1581"/>
              <a:gd name="T9" fmla="*/ 1352 h 1672"/>
              <a:gd name="T10" fmla="*/ 372 w 1581"/>
              <a:gd name="T11" fmla="*/ 1453 h 1672"/>
              <a:gd name="T12" fmla="*/ 501 w 1581"/>
              <a:gd name="T13" fmla="*/ 1473 h 1672"/>
              <a:gd name="T14" fmla="*/ 746 w 1581"/>
              <a:gd name="T15" fmla="*/ 1447 h 1672"/>
              <a:gd name="T16" fmla="*/ 839 w 1581"/>
              <a:gd name="T17" fmla="*/ 1560 h 1672"/>
              <a:gd name="T18" fmla="*/ 949 w 1581"/>
              <a:gd name="T19" fmla="*/ 1623 h 1672"/>
              <a:gd name="T20" fmla="*/ 1306 w 1581"/>
              <a:gd name="T21" fmla="*/ 1571 h 1672"/>
              <a:gd name="T22" fmla="*/ 1399 w 1581"/>
              <a:gd name="T23" fmla="*/ 1505 h 1672"/>
              <a:gd name="T24" fmla="*/ 1346 w 1581"/>
              <a:gd name="T25" fmla="*/ 1175 h 1672"/>
              <a:gd name="T26" fmla="*/ 1450 w 1581"/>
              <a:gd name="T27" fmla="*/ 960 h 1672"/>
              <a:gd name="T28" fmla="*/ 1445 w 1581"/>
              <a:gd name="T29" fmla="*/ 948 h 1672"/>
              <a:gd name="T30" fmla="*/ 1241 w 1581"/>
              <a:gd name="T31" fmla="*/ 953 h 1672"/>
              <a:gd name="T32" fmla="*/ 1076 w 1581"/>
              <a:gd name="T33" fmla="*/ 1102 h 1672"/>
              <a:gd name="T34" fmla="*/ 757 w 1581"/>
              <a:gd name="T35" fmla="*/ 926 h 1672"/>
              <a:gd name="T36" fmla="*/ 745 w 1581"/>
              <a:gd name="T37" fmla="*/ 919 h 1672"/>
              <a:gd name="T38" fmla="*/ 110 w 1581"/>
              <a:gd name="T39" fmla="*/ 919 h 1672"/>
              <a:gd name="T40" fmla="*/ 1 w 1581"/>
              <a:gd name="T41" fmla="*/ 798 h 1672"/>
              <a:gd name="T42" fmla="*/ 1 w 1581"/>
              <a:gd name="T43" fmla="*/ 628 h 1672"/>
              <a:gd name="T44" fmla="*/ 159 w 1581"/>
              <a:gd name="T45" fmla="*/ 627 h 1672"/>
              <a:gd name="T46" fmla="*/ 187 w 1581"/>
              <a:gd name="T47" fmla="*/ 565 h 1672"/>
              <a:gd name="T48" fmla="*/ 12 w 1581"/>
              <a:gd name="T49" fmla="*/ 553 h 1672"/>
              <a:gd name="T50" fmla="*/ 2 w 1581"/>
              <a:gd name="T51" fmla="*/ 547 h 1672"/>
              <a:gd name="T52" fmla="*/ 104 w 1581"/>
              <a:gd name="T53" fmla="*/ 451 h 1672"/>
              <a:gd name="T54" fmla="*/ 896 w 1581"/>
              <a:gd name="T55" fmla="*/ 450 h 1672"/>
              <a:gd name="T56" fmla="*/ 1001 w 1581"/>
              <a:gd name="T57" fmla="*/ 582 h 1672"/>
              <a:gd name="T58" fmla="*/ 1049 w 1581"/>
              <a:gd name="T59" fmla="*/ 604 h 1672"/>
              <a:gd name="T60" fmla="*/ 1241 w 1581"/>
              <a:gd name="T61" fmla="*/ 760 h 1672"/>
              <a:gd name="T62" fmla="*/ 1344 w 1581"/>
              <a:gd name="T63" fmla="*/ 765 h 1672"/>
              <a:gd name="T64" fmla="*/ 1504 w 1581"/>
              <a:gd name="T65" fmla="*/ 757 h 1672"/>
              <a:gd name="T66" fmla="*/ 1461 w 1581"/>
              <a:gd name="T67" fmla="*/ 353 h 1672"/>
              <a:gd name="T68" fmla="*/ 1149 w 1581"/>
              <a:gd name="T69" fmla="*/ 103 h 1672"/>
              <a:gd name="T70" fmla="*/ 857 w 1581"/>
              <a:gd name="T71" fmla="*/ 69 h 1672"/>
              <a:gd name="T72" fmla="*/ 465 w 1581"/>
              <a:gd name="T73" fmla="*/ 203 h 1672"/>
              <a:gd name="T74" fmla="*/ 293 w 1581"/>
              <a:gd name="T75" fmla="*/ 404 h 1672"/>
              <a:gd name="T76" fmla="*/ 125 w 1581"/>
              <a:gd name="T77" fmla="*/ 424 h 1672"/>
              <a:gd name="T78" fmla="*/ 148 w 1581"/>
              <a:gd name="T79" fmla="*/ 389 h 1672"/>
              <a:gd name="T80" fmla="*/ 375 w 1581"/>
              <a:gd name="T81" fmla="*/ 189 h 1672"/>
              <a:gd name="T82" fmla="*/ 767 w 1581"/>
              <a:gd name="T83" fmla="*/ 15 h 1672"/>
              <a:gd name="T84" fmla="*/ 1288 w 1581"/>
              <a:gd name="T85" fmla="*/ 92 h 1672"/>
              <a:gd name="T86" fmla="*/ 1538 w 1581"/>
              <a:gd name="T87" fmla="*/ 370 h 1672"/>
              <a:gd name="T88" fmla="*/ 1573 w 1581"/>
              <a:gd name="T89" fmla="*/ 728 h 1672"/>
              <a:gd name="T90" fmla="*/ 1531 w 1581"/>
              <a:gd name="T91" fmla="*/ 926 h 1672"/>
              <a:gd name="T92" fmla="*/ 1504 w 1581"/>
              <a:gd name="T93" fmla="*/ 949 h 1672"/>
              <a:gd name="T94" fmla="*/ 1390 w 1581"/>
              <a:gd name="T95" fmla="*/ 1201 h 1672"/>
              <a:gd name="T96" fmla="*/ 1467 w 1581"/>
              <a:gd name="T97" fmla="*/ 1549 h 1672"/>
              <a:gd name="T98" fmla="*/ 1434 w 1581"/>
              <a:gd name="T99" fmla="*/ 1585 h 1672"/>
              <a:gd name="T100" fmla="*/ 1052 w 1581"/>
              <a:gd name="T101" fmla="*/ 1665 h 1672"/>
              <a:gd name="T102" fmla="*/ 858 w 1581"/>
              <a:gd name="T103" fmla="*/ 1649 h 1672"/>
              <a:gd name="T104" fmla="*/ 769 w 1581"/>
              <a:gd name="T105" fmla="*/ 1529 h 1672"/>
              <a:gd name="T106" fmla="*/ 713 w 1581"/>
              <a:gd name="T107" fmla="*/ 1490 h 1672"/>
              <a:gd name="T108" fmla="*/ 504 w 1581"/>
              <a:gd name="T109" fmla="*/ 1520 h 1672"/>
              <a:gd name="T110" fmla="*/ 325 w 1581"/>
              <a:gd name="T111" fmla="*/ 1481 h 1672"/>
              <a:gd name="T112" fmla="*/ 308 w 1581"/>
              <a:gd name="T113" fmla="*/ 1359 h 1672"/>
              <a:gd name="T114" fmla="*/ 280 w 1581"/>
              <a:gd name="T115" fmla="*/ 1132 h 1672"/>
              <a:gd name="T116" fmla="*/ 194 w 1581"/>
              <a:gd name="T117" fmla="*/ 1072 h 1672"/>
              <a:gd name="T118" fmla="*/ 177 w 1581"/>
              <a:gd name="T119" fmla="*/ 945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1" h="1672">
                <a:moveTo>
                  <a:pt x="177" y="945"/>
                </a:moveTo>
                <a:cubicBezTo>
                  <a:pt x="194" y="945"/>
                  <a:pt x="210" y="945"/>
                  <a:pt x="227" y="945"/>
                </a:cubicBezTo>
                <a:cubicBezTo>
                  <a:pt x="223" y="956"/>
                  <a:pt x="220" y="966"/>
                  <a:pt x="217" y="977"/>
                </a:cubicBezTo>
                <a:cubicBezTo>
                  <a:pt x="214" y="989"/>
                  <a:pt x="211" y="1001"/>
                  <a:pt x="208" y="1013"/>
                </a:cubicBezTo>
                <a:cubicBezTo>
                  <a:pt x="206" y="1024"/>
                  <a:pt x="207" y="1028"/>
                  <a:pt x="217" y="1032"/>
                </a:cubicBezTo>
                <a:cubicBezTo>
                  <a:pt x="231" y="1039"/>
                  <a:pt x="246" y="1044"/>
                  <a:pt x="260" y="1050"/>
                </a:cubicBezTo>
                <a:cubicBezTo>
                  <a:pt x="269" y="1054"/>
                  <a:pt x="278" y="1058"/>
                  <a:pt x="286" y="1062"/>
                </a:cubicBezTo>
                <a:cubicBezTo>
                  <a:pt x="302" y="1069"/>
                  <a:pt x="312" y="1082"/>
                  <a:pt x="318" y="1098"/>
                </a:cubicBezTo>
                <a:cubicBezTo>
                  <a:pt x="329" y="1126"/>
                  <a:pt x="334" y="1156"/>
                  <a:pt x="338" y="1186"/>
                </a:cubicBezTo>
                <a:cubicBezTo>
                  <a:pt x="344" y="1241"/>
                  <a:pt x="349" y="1297"/>
                  <a:pt x="355" y="1352"/>
                </a:cubicBezTo>
                <a:cubicBezTo>
                  <a:pt x="357" y="1380"/>
                  <a:pt x="360" y="1409"/>
                  <a:pt x="361" y="1437"/>
                </a:cubicBezTo>
                <a:cubicBezTo>
                  <a:pt x="362" y="1445"/>
                  <a:pt x="364" y="1449"/>
                  <a:pt x="372" y="1453"/>
                </a:cubicBezTo>
                <a:cubicBezTo>
                  <a:pt x="397" y="1462"/>
                  <a:pt x="422" y="1473"/>
                  <a:pt x="449" y="1475"/>
                </a:cubicBezTo>
                <a:cubicBezTo>
                  <a:pt x="466" y="1477"/>
                  <a:pt x="484" y="1475"/>
                  <a:pt x="501" y="1473"/>
                </a:cubicBezTo>
                <a:cubicBezTo>
                  <a:pt x="554" y="1464"/>
                  <a:pt x="607" y="1454"/>
                  <a:pt x="660" y="1446"/>
                </a:cubicBezTo>
                <a:cubicBezTo>
                  <a:pt x="688" y="1441"/>
                  <a:pt x="717" y="1440"/>
                  <a:pt x="746" y="1447"/>
                </a:cubicBezTo>
                <a:cubicBezTo>
                  <a:pt x="771" y="1454"/>
                  <a:pt x="789" y="1471"/>
                  <a:pt x="801" y="1493"/>
                </a:cubicBezTo>
                <a:cubicBezTo>
                  <a:pt x="814" y="1515"/>
                  <a:pt x="826" y="1538"/>
                  <a:pt x="839" y="1560"/>
                </a:cubicBezTo>
                <a:cubicBezTo>
                  <a:pt x="851" y="1580"/>
                  <a:pt x="864" y="1600"/>
                  <a:pt x="886" y="1610"/>
                </a:cubicBezTo>
                <a:cubicBezTo>
                  <a:pt x="906" y="1620"/>
                  <a:pt x="927" y="1622"/>
                  <a:pt x="949" y="1623"/>
                </a:cubicBezTo>
                <a:cubicBezTo>
                  <a:pt x="1000" y="1626"/>
                  <a:pt x="1050" y="1620"/>
                  <a:pt x="1101" y="1613"/>
                </a:cubicBezTo>
                <a:cubicBezTo>
                  <a:pt x="1170" y="1603"/>
                  <a:pt x="1238" y="1588"/>
                  <a:pt x="1306" y="1571"/>
                </a:cubicBezTo>
                <a:cubicBezTo>
                  <a:pt x="1342" y="1562"/>
                  <a:pt x="1377" y="1552"/>
                  <a:pt x="1413" y="1542"/>
                </a:cubicBezTo>
                <a:cubicBezTo>
                  <a:pt x="1408" y="1529"/>
                  <a:pt x="1404" y="1517"/>
                  <a:pt x="1399" y="1505"/>
                </a:cubicBezTo>
                <a:cubicBezTo>
                  <a:pt x="1376" y="1444"/>
                  <a:pt x="1358" y="1383"/>
                  <a:pt x="1348" y="1318"/>
                </a:cubicBezTo>
                <a:cubicBezTo>
                  <a:pt x="1340" y="1271"/>
                  <a:pt x="1339" y="1223"/>
                  <a:pt x="1346" y="1175"/>
                </a:cubicBezTo>
                <a:cubicBezTo>
                  <a:pt x="1353" y="1128"/>
                  <a:pt x="1371" y="1084"/>
                  <a:pt x="1399" y="1045"/>
                </a:cubicBezTo>
                <a:cubicBezTo>
                  <a:pt x="1418" y="1018"/>
                  <a:pt x="1437" y="991"/>
                  <a:pt x="1450" y="960"/>
                </a:cubicBezTo>
                <a:cubicBezTo>
                  <a:pt x="1451" y="957"/>
                  <a:pt x="1453" y="953"/>
                  <a:pt x="1455" y="949"/>
                </a:cubicBezTo>
                <a:cubicBezTo>
                  <a:pt x="1451" y="948"/>
                  <a:pt x="1448" y="948"/>
                  <a:pt x="1445" y="948"/>
                </a:cubicBezTo>
                <a:cubicBezTo>
                  <a:pt x="1380" y="948"/>
                  <a:pt x="1314" y="948"/>
                  <a:pt x="1248" y="948"/>
                </a:cubicBezTo>
                <a:cubicBezTo>
                  <a:pt x="1246" y="948"/>
                  <a:pt x="1242" y="951"/>
                  <a:pt x="1241" y="953"/>
                </a:cubicBezTo>
                <a:cubicBezTo>
                  <a:pt x="1230" y="983"/>
                  <a:pt x="1212" y="1009"/>
                  <a:pt x="1190" y="1033"/>
                </a:cubicBezTo>
                <a:cubicBezTo>
                  <a:pt x="1158" y="1067"/>
                  <a:pt x="1120" y="1090"/>
                  <a:pt x="1076" y="1102"/>
                </a:cubicBezTo>
                <a:cubicBezTo>
                  <a:pt x="987" y="1127"/>
                  <a:pt x="905" y="1110"/>
                  <a:pt x="835" y="1049"/>
                </a:cubicBezTo>
                <a:cubicBezTo>
                  <a:pt x="796" y="1017"/>
                  <a:pt x="770" y="975"/>
                  <a:pt x="757" y="926"/>
                </a:cubicBezTo>
                <a:cubicBezTo>
                  <a:pt x="756" y="924"/>
                  <a:pt x="755" y="922"/>
                  <a:pt x="754" y="919"/>
                </a:cubicBezTo>
                <a:cubicBezTo>
                  <a:pt x="751" y="919"/>
                  <a:pt x="748" y="919"/>
                  <a:pt x="745" y="919"/>
                </a:cubicBezTo>
                <a:cubicBezTo>
                  <a:pt x="574" y="919"/>
                  <a:pt x="403" y="919"/>
                  <a:pt x="232" y="919"/>
                </a:cubicBezTo>
                <a:cubicBezTo>
                  <a:pt x="192" y="919"/>
                  <a:pt x="151" y="918"/>
                  <a:pt x="110" y="919"/>
                </a:cubicBezTo>
                <a:cubicBezTo>
                  <a:pt x="59" y="921"/>
                  <a:pt x="20" y="885"/>
                  <a:pt x="7" y="842"/>
                </a:cubicBezTo>
                <a:cubicBezTo>
                  <a:pt x="4" y="828"/>
                  <a:pt x="1" y="813"/>
                  <a:pt x="1" y="798"/>
                </a:cubicBezTo>
                <a:cubicBezTo>
                  <a:pt x="0" y="745"/>
                  <a:pt x="1" y="691"/>
                  <a:pt x="1" y="637"/>
                </a:cubicBezTo>
                <a:cubicBezTo>
                  <a:pt x="1" y="634"/>
                  <a:pt x="1" y="631"/>
                  <a:pt x="1" y="628"/>
                </a:cubicBezTo>
                <a:cubicBezTo>
                  <a:pt x="4" y="628"/>
                  <a:pt x="7" y="628"/>
                  <a:pt x="10" y="628"/>
                </a:cubicBezTo>
                <a:cubicBezTo>
                  <a:pt x="59" y="628"/>
                  <a:pt x="109" y="628"/>
                  <a:pt x="159" y="627"/>
                </a:cubicBezTo>
                <a:cubicBezTo>
                  <a:pt x="174" y="627"/>
                  <a:pt x="187" y="621"/>
                  <a:pt x="193" y="606"/>
                </a:cubicBezTo>
                <a:cubicBezTo>
                  <a:pt x="200" y="591"/>
                  <a:pt x="198" y="577"/>
                  <a:pt x="187" y="565"/>
                </a:cubicBezTo>
                <a:cubicBezTo>
                  <a:pt x="179" y="556"/>
                  <a:pt x="169" y="553"/>
                  <a:pt x="158" y="553"/>
                </a:cubicBezTo>
                <a:cubicBezTo>
                  <a:pt x="109" y="553"/>
                  <a:pt x="60" y="553"/>
                  <a:pt x="12" y="553"/>
                </a:cubicBezTo>
                <a:cubicBezTo>
                  <a:pt x="9" y="553"/>
                  <a:pt x="6" y="553"/>
                  <a:pt x="3" y="553"/>
                </a:cubicBezTo>
                <a:cubicBezTo>
                  <a:pt x="3" y="551"/>
                  <a:pt x="2" y="549"/>
                  <a:pt x="2" y="547"/>
                </a:cubicBezTo>
                <a:cubicBezTo>
                  <a:pt x="9" y="503"/>
                  <a:pt x="39" y="462"/>
                  <a:pt x="85" y="453"/>
                </a:cubicBezTo>
                <a:cubicBezTo>
                  <a:pt x="91" y="451"/>
                  <a:pt x="98" y="451"/>
                  <a:pt x="104" y="451"/>
                </a:cubicBezTo>
                <a:cubicBezTo>
                  <a:pt x="263" y="451"/>
                  <a:pt x="422" y="451"/>
                  <a:pt x="581" y="451"/>
                </a:cubicBezTo>
                <a:cubicBezTo>
                  <a:pt x="686" y="451"/>
                  <a:pt x="791" y="451"/>
                  <a:pt x="896" y="450"/>
                </a:cubicBezTo>
                <a:cubicBezTo>
                  <a:pt x="946" y="450"/>
                  <a:pt x="986" y="489"/>
                  <a:pt x="996" y="532"/>
                </a:cubicBezTo>
                <a:cubicBezTo>
                  <a:pt x="999" y="548"/>
                  <a:pt x="1000" y="565"/>
                  <a:pt x="1001" y="582"/>
                </a:cubicBezTo>
                <a:cubicBezTo>
                  <a:pt x="1002" y="587"/>
                  <a:pt x="1001" y="593"/>
                  <a:pt x="1001" y="599"/>
                </a:cubicBezTo>
                <a:cubicBezTo>
                  <a:pt x="1018" y="601"/>
                  <a:pt x="1034" y="601"/>
                  <a:pt x="1049" y="604"/>
                </a:cubicBezTo>
                <a:cubicBezTo>
                  <a:pt x="1093" y="612"/>
                  <a:pt x="1133" y="630"/>
                  <a:pt x="1168" y="659"/>
                </a:cubicBezTo>
                <a:cubicBezTo>
                  <a:pt x="1200" y="687"/>
                  <a:pt x="1225" y="720"/>
                  <a:pt x="1241" y="760"/>
                </a:cubicBezTo>
                <a:cubicBezTo>
                  <a:pt x="1243" y="765"/>
                  <a:pt x="1246" y="765"/>
                  <a:pt x="1250" y="765"/>
                </a:cubicBezTo>
                <a:cubicBezTo>
                  <a:pt x="1281" y="765"/>
                  <a:pt x="1312" y="765"/>
                  <a:pt x="1344" y="765"/>
                </a:cubicBezTo>
                <a:cubicBezTo>
                  <a:pt x="1394" y="765"/>
                  <a:pt x="1444" y="765"/>
                  <a:pt x="1494" y="765"/>
                </a:cubicBezTo>
                <a:cubicBezTo>
                  <a:pt x="1500" y="765"/>
                  <a:pt x="1503" y="764"/>
                  <a:pt x="1504" y="757"/>
                </a:cubicBezTo>
                <a:cubicBezTo>
                  <a:pt x="1513" y="701"/>
                  <a:pt x="1518" y="645"/>
                  <a:pt x="1516" y="589"/>
                </a:cubicBezTo>
                <a:cubicBezTo>
                  <a:pt x="1514" y="506"/>
                  <a:pt x="1498" y="427"/>
                  <a:pt x="1461" y="353"/>
                </a:cubicBezTo>
                <a:cubicBezTo>
                  <a:pt x="1435" y="301"/>
                  <a:pt x="1400" y="257"/>
                  <a:pt x="1355" y="219"/>
                </a:cubicBezTo>
                <a:cubicBezTo>
                  <a:pt x="1293" y="168"/>
                  <a:pt x="1224" y="130"/>
                  <a:pt x="1149" y="103"/>
                </a:cubicBezTo>
                <a:cubicBezTo>
                  <a:pt x="1110" y="88"/>
                  <a:pt x="1069" y="81"/>
                  <a:pt x="1027" y="75"/>
                </a:cubicBezTo>
                <a:cubicBezTo>
                  <a:pt x="971" y="66"/>
                  <a:pt x="914" y="65"/>
                  <a:pt x="857" y="69"/>
                </a:cubicBezTo>
                <a:cubicBezTo>
                  <a:pt x="781" y="74"/>
                  <a:pt x="707" y="90"/>
                  <a:pt x="635" y="116"/>
                </a:cubicBezTo>
                <a:cubicBezTo>
                  <a:pt x="575" y="138"/>
                  <a:pt x="518" y="167"/>
                  <a:pt x="465" y="203"/>
                </a:cubicBezTo>
                <a:cubicBezTo>
                  <a:pt x="424" y="230"/>
                  <a:pt x="385" y="259"/>
                  <a:pt x="352" y="296"/>
                </a:cubicBezTo>
                <a:cubicBezTo>
                  <a:pt x="324" y="327"/>
                  <a:pt x="305" y="364"/>
                  <a:pt x="293" y="404"/>
                </a:cubicBezTo>
                <a:cubicBezTo>
                  <a:pt x="288" y="424"/>
                  <a:pt x="288" y="424"/>
                  <a:pt x="266" y="424"/>
                </a:cubicBezTo>
                <a:cubicBezTo>
                  <a:pt x="219" y="424"/>
                  <a:pt x="172" y="424"/>
                  <a:pt x="125" y="424"/>
                </a:cubicBezTo>
                <a:cubicBezTo>
                  <a:pt x="122" y="424"/>
                  <a:pt x="119" y="424"/>
                  <a:pt x="114" y="424"/>
                </a:cubicBezTo>
                <a:cubicBezTo>
                  <a:pt x="126" y="411"/>
                  <a:pt x="136" y="399"/>
                  <a:pt x="148" y="389"/>
                </a:cubicBezTo>
                <a:cubicBezTo>
                  <a:pt x="190" y="349"/>
                  <a:pt x="231" y="308"/>
                  <a:pt x="274" y="270"/>
                </a:cubicBezTo>
                <a:cubicBezTo>
                  <a:pt x="306" y="241"/>
                  <a:pt x="341" y="216"/>
                  <a:pt x="375" y="189"/>
                </a:cubicBezTo>
                <a:cubicBezTo>
                  <a:pt x="418" y="155"/>
                  <a:pt x="463" y="126"/>
                  <a:pt x="512" y="101"/>
                </a:cubicBezTo>
                <a:cubicBezTo>
                  <a:pt x="592" y="59"/>
                  <a:pt x="678" y="30"/>
                  <a:pt x="767" y="15"/>
                </a:cubicBezTo>
                <a:cubicBezTo>
                  <a:pt x="849" y="1"/>
                  <a:pt x="931" y="0"/>
                  <a:pt x="1013" y="8"/>
                </a:cubicBezTo>
                <a:cubicBezTo>
                  <a:pt x="1110" y="18"/>
                  <a:pt x="1202" y="46"/>
                  <a:pt x="1288" y="92"/>
                </a:cubicBezTo>
                <a:cubicBezTo>
                  <a:pt x="1345" y="123"/>
                  <a:pt x="1396" y="161"/>
                  <a:pt x="1439" y="209"/>
                </a:cubicBezTo>
                <a:cubicBezTo>
                  <a:pt x="1482" y="256"/>
                  <a:pt x="1515" y="310"/>
                  <a:pt x="1538" y="370"/>
                </a:cubicBezTo>
                <a:cubicBezTo>
                  <a:pt x="1565" y="439"/>
                  <a:pt x="1578" y="511"/>
                  <a:pt x="1580" y="585"/>
                </a:cubicBezTo>
                <a:cubicBezTo>
                  <a:pt x="1581" y="633"/>
                  <a:pt x="1579" y="681"/>
                  <a:pt x="1573" y="728"/>
                </a:cubicBezTo>
                <a:cubicBezTo>
                  <a:pt x="1565" y="789"/>
                  <a:pt x="1553" y="850"/>
                  <a:pt x="1536" y="909"/>
                </a:cubicBezTo>
                <a:cubicBezTo>
                  <a:pt x="1534" y="915"/>
                  <a:pt x="1533" y="921"/>
                  <a:pt x="1531" y="926"/>
                </a:cubicBezTo>
                <a:cubicBezTo>
                  <a:pt x="1527" y="935"/>
                  <a:pt x="1520" y="941"/>
                  <a:pt x="1511" y="944"/>
                </a:cubicBezTo>
                <a:cubicBezTo>
                  <a:pt x="1508" y="945"/>
                  <a:pt x="1505" y="947"/>
                  <a:pt x="1504" y="949"/>
                </a:cubicBezTo>
                <a:cubicBezTo>
                  <a:pt x="1489" y="994"/>
                  <a:pt x="1464" y="1034"/>
                  <a:pt x="1437" y="1072"/>
                </a:cubicBezTo>
                <a:cubicBezTo>
                  <a:pt x="1410" y="1110"/>
                  <a:pt x="1395" y="1154"/>
                  <a:pt x="1390" y="1201"/>
                </a:cubicBezTo>
                <a:cubicBezTo>
                  <a:pt x="1383" y="1266"/>
                  <a:pt x="1395" y="1329"/>
                  <a:pt x="1411" y="1391"/>
                </a:cubicBezTo>
                <a:cubicBezTo>
                  <a:pt x="1426" y="1445"/>
                  <a:pt x="1445" y="1498"/>
                  <a:pt x="1467" y="1549"/>
                </a:cubicBezTo>
                <a:cubicBezTo>
                  <a:pt x="1470" y="1556"/>
                  <a:pt x="1474" y="1563"/>
                  <a:pt x="1477" y="1571"/>
                </a:cubicBezTo>
                <a:cubicBezTo>
                  <a:pt x="1462" y="1576"/>
                  <a:pt x="1448" y="1581"/>
                  <a:pt x="1434" y="1585"/>
                </a:cubicBezTo>
                <a:cubicBezTo>
                  <a:pt x="1354" y="1608"/>
                  <a:pt x="1274" y="1629"/>
                  <a:pt x="1193" y="1644"/>
                </a:cubicBezTo>
                <a:cubicBezTo>
                  <a:pt x="1146" y="1653"/>
                  <a:pt x="1099" y="1659"/>
                  <a:pt x="1052" y="1665"/>
                </a:cubicBezTo>
                <a:cubicBezTo>
                  <a:pt x="1014" y="1671"/>
                  <a:pt x="975" y="1672"/>
                  <a:pt x="936" y="1669"/>
                </a:cubicBezTo>
                <a:cubicBezTo>
                  <a:pt x="909" y="1667"/>
                  <a:pt x="882" y="1662"/>
                  <a:pt x="858" y="1649"/>
                </a:cubicBezTo>
                <a:cubicBezTo>
                  <a:pt x="837" y="1637"/>
                  <a:pt x="821" y="1620"/>
                  <a:pt x="809" y="1600"/>
                </a:cubicBezTo>
                <a:cubicBezTo>
                  <a:pt x="795" y="1577"/>
                  <a:pt x="783" y="1553"/>
                  <a:pt x="769" y="1529"/>
                </a:cubicBezTo>
                <a:cubicBezTo>
                  <a:pt x="765" y="1521"/>
                  <a:pt x="759" y="1514"/>
                  <a:pt x="754" y="1506"/>
                </a:cubicBezTo>
                <a:cubicBezTo>
                  <a:pt x="744" y="1492"/>
                  <a:pt x="728" y="1489"/>
                  <a:pt x="713" y="1490"/>
                </a:cubicBezTo>
                <a:cubicBezTo>
                  <a:pt x="690" y="1490"/>
                  <a:pt x="667" y="1492"/>
                  <a:pt x="645" y="1495"/>
                </a:cubicBezTo>
                <a:cubicBezTo>
                  <a:pt x="598" y="1502"/>
                  <a:pt x="551" y="1511"/>
                  <a:pt x="504" y="1520"/>
                </a:cubicBezTo>
                <a:cubicBezTo>
                  <a:pt x="464" y="1528"/>
                  <a:pt x="425" y="1522"/>
                  <a:pt x="387" y="1508"/>
                </a:cubicBezTo>
                <a:cubicBezTo>
                  <a:pt x="366" y="1500"/>
                  <a:pt x="345" y="1491"/>
                  <a:pt x="325" y="1481"/>
                </a:cubicBezTo>
                <a:cubicBezTo>
                  <a:pt x="322" y="1480"/>
                  <a:pt x="319" y="1476"/>
                  <a:pt x="319" y="1474"/>
                </a:cubicBezTo>
                <a:cubicBezTo>
                  <a:pt x="315" y="1435"/>
                  <a:pt x="312" y="1397"/>
                  <a:pt x="308" y="1359"/>
                </a:cubicBezTo>
                <a:cubicBezTo>
                  <a:pt x="304" y="1315"/>
                  <a:pt x="301" y="1270"/>
                  <a:pt x="296" y="1226"/>
                </a:cubicBezTo>
                <a:cubicBezTo>
                  <a:pt x="292" y="1194"/>
                  <a:pt x="285" y="1163"/>
                  <a:pt x="280" y="1132"/>
                </a:cubicBezTo>
                <a:cubicBezTo>
                  <a:pt x="277" y="1112"/>
                  <a:pt x="266" y="1102"/>
                  <a:pt x="249" y="1095"/>
                </a:cubicBezTo>
                <a:cubicBezTo>
                  <a:pt x="230" y="1089"/>
                  <a:pt x="211" y="1081"/>
                  <a:pt x="194" y="1072"/>
                </a:cubicBezTo>
                <a:cubicBezTo>
                  <a:pt x="169" y="1059"/>
                  <a:pt x="156" y="1039"/>
                  <a:pt x="162" y="1010"/>
                </a:cubicBezTo>
                <a:cubicBezTo>
                  <a:pt x="166" y="988"/>
                  <a:pt x="172" y="967"/>
                  <a:pt x="177" y="945"/>
                </a:cubicBezTo>
                <a:close/>
              </a:path>
            </a:pathLst>
          </a:custGeom>
          <a:solidFill>
            <a:schemeClr val="bg1"/>
          </a:solidFill>
          <a:ln>
            <a:noFill/>
          </a:ln>
        </p:spPr>
        <p:txBody>
          <a:bodyPr lIns="68544" tIns="34272" rIns="68544" bIns="34272"/>
          <a:lstStyle/>
          <a:p>
            <a:pPr fontAlgn="base">
              <a:spcBef>
                <a:spcPct val="0"/>
              </a:spcBef>
              <a:spcAft>
                <a:spcPct val="0"/>
              </a:spcAft>
              <a:defRPr/>
            </a:pPr>
            <a:endParaRPr lang="en-US" sz="1349" dirty="0">
              <a:solidFill>
                <a:srgbClr val="788791"/>
              </a:solidFill>
              <a:latin typeface="Arial" panose="020B0604020202020204" pitchFamily="34" charset="0"/>
              <a:ea typeface="MS PGothic" panose="020B0600070205080204" pitchFamily="34" charset="-128"/>
            </a:endParaRPr>
          </a:p>
        </p:txBody>
      </p:sp>
      <p:grpSp>
        <p:nvGrpSpPr>
          <p:cNvPr id="180" name="SAGD, Siemens, Automation, Produktion, Fertigung, Fabrik, Robot"/>
          <p:cNvGrpSpPr>
            <a:grpSpLocks noChangeAspect="1"/>
          </p:cNvGrpSpPr>
          <p:nvPr/>
        </p:nvGrpSpPr>
        <p:grpSpPr bwMode="gray">
          <a:xfrm>
            <a:off x="6749083" y="4711202"/>
            <a:ext cx="233997" cy="228110"/>
            <a:chOff x="2004" y="334"/>
            <a:chExt cx="3736" cy="3642"/>
          </a:xfrm>
          <a:solidFill>
            <a:schemeClr val="bg1"/>
          </a:solidFill>
        </p:grpSpPr>
        <p:sp>
          <p:nvSpPr>
            <p:cNvPr id="181" name="Freeform 5"/>
            <p:cNvSpPr>
              <a:spLocks/>
            </p:cNvSpPr>
            <p:nvPr/>
          </p:nvSpPr>
          <p:spPr bwMode="gray">
            <a:xfrm>
              <a:off x="2557" y="2733"/>
              <a:ext cx="374" cy="481"/>
            </a:xfrm>
            <a:custGeom>
              <a:avLst/>
              <a:gdLst>
                <a:gd name="T0" fmla="*/ 154 w 374"/>
                <a:gd name="T1" fmla="*/ 481 h 481"/>
                <a:gd name="T2" fmla="*/ 218 w 374"/>
                <a:gd name="T3" fmla="*/ 275 h 481"/>
                <a:gd name="T4" fmla="*/ 310 w 374"/>
                <a:gd name="T5" fmla="*/ 303 h 481"/>
                <a:gd name="T6" fmla="*/ 374 w 374"/>
                <a:gd name="T7" fmla="*/ 97 h 481"/>
                <a:gd name="T8" fmla="*/ 64 w 374"/>
                <a:gd name="T9" fmla="*/ 0 h 481"/>
                <a:gd name="T10" fmla="*/ 0 w 374"/>
                <a:gd name="T11" fmla="*/ 204 h 481"/>
                <a:gd name="T12" fmla="*/ 90 w 374"/>
                <a:gd name="T13" fmla="*/ 235 h 481"/>
                <a:gd name="T14" fmla="*/ 26 w 374"/>
                <a:gd name="T15" fmla="*/ 438 h 481"/>
                <a:gd name="T16" fmla="*/ 154 w 374"/>
                <a:gd name="T17" fmla="*/ 48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481">
                  <a:moveTo>
                    <a:pt x="154" y="481"/>
                  </a:moveTo>
                  <a:lnTo>
                    <a:pt x="218" y="275"/>
                  </a:lnTo>
                  <a:lnTo>
                    <a:pt x="310" y="303"/>
                  </a:lnTo>
                  <a:lnTo>
                    <a:pt x="374" y="97"/>
                  </a:lnTo>
                  <a:lnTo>
                    <a:pt x="64" y="0"/>
                  </a:lnTo>
                  <a:lnTo>
                    <a:pt x="0" y="204"/>
                  </a:lnTo>
                  <a:lnTo>
                    <a:pt x="90" y="235"/>
                  </a:lnTo>
                  <a:lnTo>
                    <a:pt x="26" y="438"/>
                  </a:lnTo>
                  <a:lnTo>
                    <a:pt x="154" y="48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82" name="Freeform 6"/>
            <p:cNvSpPr>
              <a:spLocks noEditPoints="1"/>
            </p:cNvSpPr>
            <p:nvPr/>
          </p:nvSpPr>
          <p:spPr bwMode="gray">
            <a:xfrm>
              <a:off x="2545" y="334"/>
              <a:ext cx="3195" cy="2528"/>
            </a:xfrm>
            <a:custGeom>
              <a:avLst/>
              <a:gdLst>
                <a:gd name="T0" fmla="*/ 1321 w 1350"/>
                <a:gd name="T1" fmla="*/ 452 h 1068"/>
                <a:gd name="T2" fmla="*/ 1027 w 1350"/>
                <a:gd name="T3" fmla="*/ 264 h 1068"/>
                <a:gd name="T4" fmla="*/ 982 w 1350"/>
                <a:gd name="T5" fmla="*/ 279 h 1068"/>
                <a:gd name="T6" fmla="*/ 677 w 1350"/>
                <a:gd name="T7" fmla="*/ 0 h 1068"/>
                <a:gd name="T8" fmla="*/ 403 w 1350"/>
                <a:gd name="T9" fmla="*/ 0 h 1068"/>
                <a:gd name="T10" fmla="*/ 853 w 1350"/>
                <a:gd name="T11" fmla="*/ 411 h 1068"/>
                <a:gd name="T12" fmla="*/ 843 w 1350"/>
                <a:gd name="T13" fmla="*/ 439 h 1068"/>
                <a:gd name="T14" fmla="*/ 308 w 1350"/>
                <a:gd name="T15" fmla="*/ 557 h 1068"/>
                <a:gd name="T16" fmla="*/ 168 w 1350"/>
                <a:gd name="T17" fmla="*/ 528 h 1068"/>
                <a:gd name="T18" fmla="*/ 35 w 1350"/>
                <a:gd name="T19" fmla="*/ 737 h 1068"/>
                <a:gd name="T20" fmla="*/ 65 w 1350"/>
                <a:gd name="T21" fmla="*/ 803 h 1068"/>
                <a:gd name="T22" fmla="*/ 0 w 1350"/>
                <a:gd name="T23" fmla="*/ 1009 h 1068"/>
                <a:gd name="T24" fmla="*/ 187 w 1350"/>
                <a:gd name="T25" fmla="*/ 1068 h 1068"/>
                <a:gd name="T26" fmla="*/ 250 w 1350"/>
                <a:gd name="T27" fmla="*/ 868 h 1068"/>
                <a:gd name="T28" fmla="*/ 377 w 1350"/>
                <a:gd name="T29" fmla="*/ 731 h 1068"/>
                <a:gd name="T30" fmla="*/ 864 w 1350"/>
                <a:gd name="T31" fmla="*/ 623 h 1068"/>
                <a:gd name="T32" fmla="*/ 1133 w 1350"/>
                <a:gd name="T33" fmla="*/ 745 h 1068"/>
                <a:gd name="T34" fmla="*/ 1321 w 1350"/>
                <a:gd name="T35" fmla="*/ 452 h 1068"/>
                <a:gd name="T36" fmla="*/ 222 w 1350"/>
                <a:gd name="T37" fmla="*/ 772 h 1068"/>
                <a:gd name="T38" fmla="*/ 133 w 1350"/>
                <a:gd name="T39" fmla="*/ 715 h 1068"/>
                <a:gd name="T40" fmla="*/ 189 w 1350"/>
                <a:gd name="T41" fmla="*/ 626 h 1068"/>
                <a:gd name="T42" fmla="*/ 279 w 1350"/>
                <a:gd name="T43" fmla="*/ 683 h 1068"/>
                <a:gd name="T44" fmla="*/ 222 w 1350"/>
                <a:gd name="T45" fmla="*/ 772 h 1068"/>
                <a:gd name="T46" fmla="*/ 1103 w 1350"/>
                <a:gd name="T47" fmla="*/ 608 h 1068"/>
                <a:gd name="T48" fmla="*/ 977 w 1350"/>
                <a:gd name="T49" fmla="*/ 528 h 1068"/>
                <a:gd name="T50" fmla="*/ 1057 w 1350"/>
                <a:gd name="T51" fmla="*/ 402 h 1068"/>
                <a:gd name="T52" fmla="*/ 1183 w 1350"/>
                <a:gd name="T53" fmla="*/ 482 h 1068"/>
                <a:gd name="T54" fmla="*/ 1103 w 1350"/>
                <a:gd name="T55" fmla="*/ 608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0" h="1068">
                  <a:moveTo>
                    <a:pt x="1321" y="452"/>
                  </a:moveTo>
                  <a:cubicBezTo>
                    <a:pt x="1291" y="319"/>
                    <a:pt x="1160" y="235"/>
                    <a:pt x="1027" y="264"/>
                  </a:cubicBezTo>
                  <a:cubicBezTo>
                    <a:pt x="1011" y="268"/>
                    <a:pt x="996" y="273"/>
                    <a:pt x="982" y="279"/>
                  </a:cubicBezTo>
                  <a:cubicBezTo>
                    <a:pt x="677" y="0"/>
                    <a:pt x="677" y="0"/>
                    <a:pt x="677" y="0"/>
                  </a:cubicBezTo>
                  <a:cubicBezTo>
                    <a:pt x="403" y="0"/>
                    <a:pt x="403" y="0"/>
                    <a:pt x="403" y="0"/>
                  </a:cubicBezTo>
                  <a:cubicBezTo>
                    <a:pt x="853" y="411"/>
                    <a:pt x="853" y="411"/>
                    <a:pt x="853" y="411"/>
                  </a:cubicBezTo>
                  <a:cubicBezTo>
                    <a:pt x="849" y="420"/>
                    <a:pt x="845" y="429"/>
                    <a:pt x="843" y="439"/>
                  </a:cubicBezTo>
                  <a:cubicBezTo>
                    <a:pt x="308" y="557"/>
                    <a:pt x="308" y="557"/>
                    <a:pt x="308" y="557"/>
                  </a:cubicBezTo>
                  <a:cubicBezTo>
                    <a:pt x="269" y="529"/>
                    <a:pt x="219" y="517"/>
                    <a:pt x="168" y="528"/>
                  </a:cubicBezTo>
                  <a:cubicBezTo>
                    <a:pt x="74" y="549"/>
                    <a:pt x="14" y="642"/>
                    <a:pt x="35" y="737"/>
                  </a:cubicBezTo>
                  <a:cubicBezTo>
                    <a:pt x="41" y="761"/>
                    <a:pt x="51" y="784"/>
                    <a:pt x="65" y="803"/>
                  </a:cubicBezTo>
                  <a:cubicBezTo>
                    <a:pt x="0" y="1009"/>
                    <a:pt x="0" y="1009"/>
                    <a:pt x="0" y="1009"/>
                  </a:cubicBezTo>
                  <a:cubicBezTo>
                    <a:pt x="187" y="1068"/>
                    <a:pt x="187" y="1068"/>
                    <a:pt x="187" y="1068"/>
                  </a:cubicBezTo>
                  <a:cubicBezTo>
                    <a:pt x="250" y="868"/>
                    <a:pt x="250" y="868"/>
                    <a:pt x="250" y="868"/>
                  </a:cubicBezTo>
                  <a:cubicBezTo>
                    <a:pt x="317" y="850"/>
                    <a:pt x="365" y="796"/>
                    <a:pt x="377" y="731"/>
                  </a:cubicBezTo>
                  <a:cubicBezTo>
                    <a:pt x="864" y="623"/>
                    <a:pt x="864" y="623"/>
                    <a:pt x="864" y="623"/>
                  </a:cubicBezTo>
                  <a:cubicBezTo>
                    <a:pt x="915" y="717"/>
                    <a:pt x="1024" y="770"/>
                    <a:pt x="1133" y="745"/>
                  </a:cubicBezTo>
                  <a:cubicBezTo>
                    <a:pt x="1266" y="716"/>
                    <a:pt x="1350" y="584"/>
                    <a:pt x="1321" y="452"/>
                  </a:cubicBezTo>
                  <a:close/>
                  <a:moveTo>
                    <a:pt x="222" y="772"/>
                  </a:moveTo>
                  <a:cubicBezTo>
                    <a:pt x="181" y="781"/>
                    <a:pt x="141" y="755"/>
                    <a:pt x="133" y="715"/>
                  </a:cubicBezTo>
                  <a:cubicBezTo>
                    <a:pt x="124" y="675"/>
                    <a:pt x="149" y="635"/>
                    <a:pt x="189" y="626"/>
                  </a:cubicBezTo>
                  <a:cubicBezTo>
                    <a:pt x="230" y="617"/>
                    <a:pt x="270" y="642"/>
                    <a:pt x="279" y="683"/>
                  </a:cubicBezTo>
                  <a:cubicBezTo>
                    <a:pt x="288" y="723"/>
                    <a:pt x="262" y="763"/>
                    <a:pt x="222" y="772"/>
                  </a:cubicBezTo>
                  <a:close/>
                  <a:moveTo>
                    <a:pt x="1103" y="608"/>
                  </a:moveTo>
                  <a:cubicBezTo>
                    <a:pt x="1046" y="621"/>
                    <a:pt x="990" y="585"/>
                    <a:pt x="977" y="528"/>
                  </a:cubicBezTo>
                  <a:cubicBezTo>
                    <a:pt x="964" y="471"/>
                    <a:pt x="1000" y="414"/>
                    <a:pt x="1057" y="402"/>
                  </a:cubicBezTo>
                  <a:cubicBezTo>
                    <a:pt x="1114" y="389"/>
                    <a:pt x="1171" y="425"/>
                    <a:pt x="1183" y="482"/>
                  </a:cubicBezTo>
                  <a:cubicBezTo>
                    <a:pt x="1196" y="539"/>
                    <a:pt x="1160" y="595"/>
                    <a:pt x="1103" y="60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sp>
          <p:nvSpPr>
            <p:cNvPr id="183" name="Freeform 9"/>
            <p:cNvSpPr>
              <a:spLocks/>
            </p:cNvSpPr>
            <p:nvPr/>
          </p:nvSpPr>
          <p:spPr bwMode="gray">
            <a:xfrm>
              <a:off x="2004" y="3185"/>
              <a:ext cx="991" cy="791"/>
            </a:xfrm>
            <a:custGeom>
              <a:avLst/>
              <a:gdLst>
                <a:gd name="T0" fmla="*/ 319 w 419"/>
                <a:gd name="T1" fmla="*/ 106 h 334"/>
                <a:gd name="T2" fmla="*/ 315 w 419"/>
                <a:gd name="T3" fmla="*/ 103 h 334"/>
                <a:gd name="T4" fmla="*/ 310 w 419"/>
                <a:gd name="T5" fmla="*/ 102 h 334"/>
                <a:gd name="T6" fmla="*/ 254 w 419"/>
                <a:gd name="T7" fmla="*/ 96 h 334"/>
                <a:gd name="T8" fmla="*/ 283 w 419"/>
                <a:gd name="T9" fmla="*/ 6 h 334"/>
                <a:gd name="T10" fmla="*/ 261 w 419"/>
                <a:gd name="T11" fmla="*/ 0 h 334"/>
                <a:gd name="T12" fmla="*/ 233 w 419"/>
                <a:gd name="T13" fmla="*/ 88 h 334"/>
                <a:gd name="T14" fmla="*/ 189 w 419"/>
                <a:gd name="T15" fmla="*/ 59 h 334"/>
                <a:gd name="T16" fmla="*/ 185 w 419"/>
                <a:gd name="T17" fmla="*/ 57 h 334"/>
                <a:gd name="T18" fmla="*/ 180 w 419"/>
                <a:gd name="T19" fmla="*/ 56 h 334"/>
                <a:gd name="T20" fmla="*/ 69 w 419"/>
                <a:gd name="T21" fmla="*/ 48 h 334"/>
                <a:gd name="T22" fmla="*/ 57 w 419"/>
                <a:gd name="T23" fmla="*/ 47 h 334"/>
                <a:gd name="T24" fmla="*/ 51 w 419"/>
                <a:gd name="T25" fmla="*/ 58 h 334"/>
                <a:gd name="T26" fmla="*/ 25 w 419"/>
                <a:gd name="T27" fmla="*/ 104 h 334"/>
                <a:gd name="T28" fmla="*/ 12 w 419"/>
                <a:gd name="T29" fmla="*/ 127 h 334"/>
                <a:gd name="T30" fmla="*/ 7 w 419"/>
                <a:gd name="T31" fmla="*/ 140 h 334"/>
                <a:gd name="T32" fmla="*/ 2 w 419"/>
                <a:gd name="T33" fmla="*/ 152 h 334"/>
                <a:gd name="T34" fmla="*/ 0 w 419"/>
                <a:gd name="T35" fmla="*/ 160 h 334"/>
                <a:gd name="T36" fmla="*/ 1 w 419"/>
                <a:gd name="T37" fmla="*/ 163 h 334"/>
                <a:gd name="T38" fmla="*/ 15 w 419"/>
                <a:gd name="T39" fmla="*/ 196 h 334"/>
                <a:gd name="T40" fmla="*/ 29 w 419"/>
                <a:gd name="T41" fmla="*/ 228 h 334"/>
                <a:gd name="T42" fmla="*/ 30 w 419"/>
                <a:gd name="T43" fmla="*/ 192 h 334"/>
                <a:gd name="T44" fmla="*/ 30 w 419"/>
                <a:gd name="T45" fmla="*/ 165 h 334"/>
                <a:gd name="T46" fmla="*/ 38 w 419"/>
                <a:gd name="T47" fmla="*/ 157 h 334"/>
                <a:gd name="T48" fmla="*/ 46 w 419"/>
                <a:gd name="T49" fmla="*/ 146 h 334"/>
                <a:gd name="T50" fmla="*/ 58 w 419"/>
                <a:gd name="T51" fmla="*/ 123 h 334"/>
                <a:gd name="T52" fmla="*/ 78 w 419"/>
                <a:gd name="T53" fmla="*/ 87 h 334"/>
                <a:gd name="T54" fmla="*/ 172 w 419"/>
                <a:gd name="T55" fmla="*/ 94 h 334"/>
                <a:gd name="T56" fmla="*/ 227 w 419"/>
                <a:gd name="T57" fmla="*/ 130 h 334"/>
                <a:gd name="T58" fmla="*/ 231 w 419"/>
                <a:gd name="T59" fmla="*/ 132 h 334"/>
                <a:gd name="T60" fmla="*/ 235 w 419"/>
                <a:gd name="T61" fmla="*/ 133 h 334"/>
                <a:gd name="T62" fmla="*/ 301 w 419"/>
                <a:gd name="T63" fmla="*/ 140 h 334"/>
                <a:gd name="T64" fmla="*/ 377 w 419"/>
                <a:gd name="T65" fmla="*/ 194 h 334"/>
                <a:gd name="T66" fmla="*/ 370 w 419"/>
                <a:gd name="T67" fmla="*/ 235 h 334"/>
                <a:gd name="T68" fmla="*/ 365 w 419"/>
                <a:gd name="T69" fmla="*/ 261 h 334"/>
                <a:gd name="T70" fmla="*/ 364 w 419"/>
                <a:gd name="T71" fmla="*/ 274 h 334"/>
                <a:gd name="T72" fmla="*/ 365 w 419"/>
                <a:gd name="T73" fmla="*/ 285 h 334"/>
                <a:gd name="T74" fmla="*/ 326 w 419"/>
                <a:gd name="T75" fmla="*/ 334 h 334"/>
                <a:gd name="T76" fmla="*/ 390 w 419"/>
                <a:gd name="T77" fmla="*/ 302 h 334"/>
                <a:gd name="T78" fmla="*/ 392 w 419"/>
                <a:gd name="T79" fmla="*/ 301 h 334"/>
                <a:gd name="T80" fmla="*/ 395 w 419"/>
                <a:gd name="T81" fmla="*/ 293 h 334"/>
                <a:gd name="T82" fmla="*/ 400 w 419"/>
                <a:gd name="T83" fmla="*/ 280 h 334"/>
                <a:gd name="T84" fmla="*/ 404 w 419"/>
                <a:gd name="T85" fmla="*/ 267 h 334"/>
                <a:gd name="T86" fmla="*/ 408 w 419"/>
                <a:gd name="T87" fmla="*/ 241 h 334"/>
                <a:gd name="T88" fmla="*/ 417 w 419"/>
                <a:gd name="T89" fmla="*/ 189 h 334"/>
                <a:gd name="T90" fmla="*/ 419 w 419"/>
                <a:gd name="T91" fmla="*/ 177 h 334"/>
                <a:gd name="T92" fmla="*/ 409 w 419"/>
                <a:gd name="T93" fmla="*/ 170 h 334"/>
                <a:gd name="T94" fmla="*/ 319 w 419"/>
                <a:gd name="T95" fmla="*/ 10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9" h="334">
                  <a:moveTo>
                    <a:pt x="319" y="106"/>
                  </a:moveTo>
                  <a:cubicBezTo>
                    <a:pt x="315" y="103"/>
                    <a:pt x="315" y="103"/>
                    <a:pt x="315" y="103"/>
                  </a:cubicBezTo>
                  <a:cubicBezTo>
                    <a:pt x="310" y="102"/>
                    <a:pt x="310" y="102"/>
                    <a:pt x="310" y="102"/>
                  </a:cubicBezTo>
                  <a:cubicBezTo>
                    <a:pt x="254" y="96"/>
                    <a:pt x="254" y="96"/>
                    <a:pt x="254" y="96"/>
                  </a:cubicBezTo>
                  <a:cubicBezTo>
                    <a:pt x="283" y="6"/>
                    <a:pt x="283" y="6"/>
                    <a:pt x="283" y="6"/>
                  </a:cubicBezTo>
                  <a:cubicBezTo>
                    <a:pt x="261" y="0"/>
                    <a:pt x="261" y="0"/>
                    <a:pt x="261" y="0"/>
                  </a:cubicBezTo>
                  <a:cubicBezTo>
                    <a:pt x="233" y="88"/>
                    <a:pt x="233" y="88"/>
                    <a:pt x="233" y="88"/>
                  </a:cubicBezTo>
                  <a:cubicBezTo>
                    <a:pt x="189" y="59"/>
                    <a:pt x="189" y="59"/>
                    <a:pt x="189" y="59"/>
                  </a:cubicBezTo>
                  <a:cubicBezTo>
                    <a:pt x="185" y="57"/>
                    <a:pt x="185" y="57"/>
                    <a:pt x="185" y="57"/>
                  </a:cubicBezTo>
                  <a:cubicBezTo>
                    <a:pt x="180" y="56"/>
                    <a:pt x="180" y="56"/>
                    <a:pt x="180" y="56"/>
                  </a:cubicBezTo>
                  <a:cubicBezTo>
                    <a:pt x="69" y="48"/>
                    <a:pt x="69" y="48"/>
                    <a:pt x="69" y="48"/>
                  </a:cubicBezTo>
                  <a:cubicBezTo>
                    <a:pt x="57" y="47"/>
                    <a:pt x="57" y="47"/>
                    <a:pt x="57" y="47"/>
                  </a:cubicBezTo>
                  <a:cubicBezTo>
                    <a:pt x="51" y="58"/>
                    <a:pt x="51" y="58"/>
                    <a:pt x="51" y="58"/>
                  </a:cubicBezTo>
                  <a:cubicBezTo>
                    <a:pt x="25" y="104"/>
                    <a:pt x="25" y="104"/>
                    <a:pt x="25" y="104"/>
                  </a:cubicBezTo>
                  <a:cubicBezTo>
                    <a:pt x="21" y="112"/>
                    <a:pt x="17" y="120"/>
                    <a:pt x="12" y="127"/>
                  </a:cubicBezTo>
                  <a:cubicBezTo>
                    <a:pt x="9" y="131"/>
                    <a:pt x="8" y="135"/>
                    <a:pt x="7" y="140"/>
                  </a:cubicBezTo>
                  <a:cubicBezTo>
                    <a:pt x="2" y="152"/>
                    <a:pt x="2" y="152"/>
                    <a:pt x="2" y="152"/>
                  </a:cubicBezTo>
                  <a:cubicBezTo>
                    <a:pt x="0" y="160"/>
                    <a:pt x="0" y="160"/>
                    <a:pt x="0" y="160"/>
                  </a:cubicBezTo>
                  <a:cubicBezTo>
                    <a:pt x="1" y="163"/>
                    <a:pt x="1" y="163"/>
                    <a:pt x="1" y="163"/>
                  </a:cubicBezTo>
                  <a:cubicBezTo>
                    <a:pt x="5" y="174"/>
                    <a:pt x="10" y="185"/>
                    <a:pt x="15" y="196"/>
                  </a:cubicBezTo>
                  <a:cubicBezTo>
                    <a:pt x="19" y="206"/>
                    <a:pt x="24" y="217"/>
                    <a:pt x="29" y="228"/>
                  </a:cubicBezTo>
                  <a:cubicBezTo>
                    <a:pt x="30" y="216"/>
                    <a:pt x="30" y="204"/>
                    <a:pt x="30" y="192"/>
                  </a:cubicBezTo>
                  <a:cubicBezTo>
                    <a:pt x="31" y="183"/>
                    <a:pt x="30" y="174"/>
                    <a:pt x="30" y="165"/>
                  </a:cubicBezTo>
                  <a:cubicBezTo>
                    <a:pt x="38" y="157"/>
                    <a:pt x="38" y="157"/>
                    <a:pt x="38" y="157"/>
                  </a:cubicBezTo>
                  <a:cubicBezTo>
                    <a:pt x="40" y="154"/>
                    <a:pt x="44" y="150"/>
                    <a:pt x="46" y="146"/>
                  </a:cubicBezTo>
                  <a:cubicBezTo>
                    <a:pt x="49" y="138"/>
                    <a:pt x="54" y="131"/>
                    <a:pt x="58" y="123"/>
                  </a:cubicBezTo>
                  <a:cubicBezTo>
                    <a:pt x="78" y="87"/>
                    <a:pt x="78" y="87"/>
                    <a:pt x="78" y="87"/>
                  </a:cubicBezTo>
                  <a:cubicBezTo>
                    <a:pt x="172" y="94"/>
                    <a:pt x="172" y="94"/>
                    <a:pt x="172" y="94"/>
                  </a:cubicBezTo>
                  <a:cubicBezTo>
                    <a:pt x="227" y="130"/>
                    <a:pt x="227" y="130"/>
                    <a:pt x="227" y="130"/>
                  </a:cubicBezTo>
                  <a:cubicBezTo>
                    <a:pt x="231" y="132"/>
                    <a:pt x="231" y="132"/>
                    <a:pt x="231" y="132"/>
                  </a:cubicBezTo>
                  <a:cubicBezTo>
                    <a:pt x="235" y="133"/>
                    <a:pt x="235" y="133"/>
                    <a:pt x="235" y="133"/>
                  </a:cubicBezTo>
                  <a:cubicBezTo>
                    <a:pt x="301" y="140"/>
                    <a:pt x="301" y="140"/>
                    <a:pt x="301" y="140"/>
                  </a:cubicBezTo>
                  <a:cubicBezTo>
                    <a:pt x="377" y="194"/>
                    <a:pt x="377" y="194"/>
                    <a:pt x="377" y="194"/>
                  </a:cubicBezTo>
                  <a:cubicBezTo>
                    <a:pt x="370" y="235"/>
                    <a:pt x="370" y="235"/>
                    <a:pt x="370" y="235"/>
                  </a:cubicBezTo>
                  <a:cubicBezTo>
                    <a:pt x="369" y="243"/>
                    <a:pt x="367" y="252"/>
                    <a:pt x="365" y="261"/>
                  </a:cubicBezTo>
                  <a:cubicBezTo>
                    <a:pt x="364" y="265"/>
                    <a:pt x="364" y="270"/>
                    <a:pt x="364" y="274"/>
                  </a:cubicBezTo>
                  <a:cubicBezTo>
                    <a:pt x="365" y="285"/>
                    <a:pt x="365" y="285"/>
                    <a:pt x="365" y="285"/>
                  </a:cubicBezTo>
                  <a:cubicBezTo>
                    <a:pt x="351" y="301"/>
                    <a:pt x="338" y="317"/>
                    <a:pt x="326" y="334"/>
                  </a:cubicBezTo>
                  <a:cubicBezTo>
                    <a:pt x="348" y="324"/>
                    <a:pt x="369" y="313"/>
                    <a:pt x="390" y="302"/>
                  </a:cubicBezTo>
                  <a:cubicBezTo>
                    <a:pt x="392" y="301"/>
                    <a:pt x="392" y="301"/>
                    <a:pt x="392" y="301"/>
                  </a:cubicBezTo>
                  <a:cubicBezTo>
                    <a:pt x="395" y="293"/>
                    <a:pt x="395" y="293"/>
                    <a:pt x="395" y="293"/>
                  </a:cubicBezTo>
                  <a:cubicBezTo>
                    <a:pt x="400" y="280"/>
                    <a:pt x="400" y="280"/>
                    <a:pt x="400" y="280"/>
                  </a:cubicBezTo>
                  <a:cubicBezTo>
                    <a:pt x="402" y="276"/>
                    <a:pt x="403" y="272"/>
                    <a:pt x="404" y="267"/>
                  </a:cubicBezTo>
                  <a:cubicBezTo>
                    <a:pt x="404" y="259"/>
                    <a:pt x="406" y="250"/>
                    <a:pt x="408" y="241"/>
                  </a:cubicBezTo>
                  <a:cubicBezTo>
                    <a:pt x="417" y="189"/>
                    <a:pt x="417" y="189"/>
                    <a:pt x="417" y="189"/>
                  </a:cubicBezTo>
                  <a:cubicBezTo>
                    <a:pt x="419" y="177"/>
                    <a:pt x="419" y="177"/>
                    <a:pt x="419" y="177"/>
                  </a:cubicBezTo>
                  <a:cubicBezTo>
                    <a:pt x="409" y="170"/>
                    <a:pt x="409" y="170"/>
                    <a:pt x="409" y="170"/>
                  </a:cubicBezTo>
                  <a:lnTo>
                    <a:pt x="319" y="10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fontAlgn="base">
                <a:spcBef>
                  <a:spcPct val="0"/>
                </a:spcBef>
                <a:spcAft>
                  <a:spcPct val="0"/>
                </a:spcAft>
                <a:defRPr/>
              </a:pPr>
              <a:endParaRPr lang="en-US" sz="1349" dirty="0">
                <a:solidFill>
                  <a:prstClr val="black"/>
                </a:solidFill>
                <a:latin typeface="Arial" panose="020B0604020202020204" pitchFamily="34" charset="0"/>
                <a:ea typeface="MS PGothic" panose="020B0600070205080204" pitchFamily="34" charset="-128"/>
              </a:endParaRPr>
            </a:p>
          </p:txBody>
        </p:sp>
      </p:grpSp>
      <p:pic>
        <p:nvPicPr>
          <p:cNvPr id="16415" name="Picture 6" descr="Risultati immagini per big data icon 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341814" y="3403600"/>
            <a:ext cx="433387" cy="43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16" name="Picture 2" descr="Risultati immagini per loop icon 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4984750" y="2054225"/>
            <a:ext cx="433388" cy="43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7227889" y="2124075"/>
            <a:ext cx="346075" cy="376238"/>
          </a:xfrm>
          <a:prstGeom prst="rect">
            <a:avLst/>
          </a:prstGeom>
          <a:noFill/>
        </p:spPr>
        <p:txBody>
          <a:bodyPr wrap="none" lIns="0" tIns="0" rIns="0" bIns="0" anchor="ctr"/>
          <a:lstStyle/>
          <a:p>
            <a:pPr algn="ctr" fontAlgn="base">
              <a:lnSpc>
                <a:spcPct val="110000"/>
              </a:lnSpc>
              <a:spcBef>
                <a:spcPct val="0"/>
              </a:spcBef>
              <a:spcAft>
                <a:spcPct val="0"/>
              </a:spcAft>
              <a:defRPr/>
            </a:pPr>
            <a:r>
              <a:rPr lang="en-US" sz="3298" b="1" dirty="0">
                <a:solidFill>
                  <a:srgbClr val="41AAC8"/>
                </a:solidFill>
                <a:latin typeface="Arial Black" panose="020B0A04020102020204" pitchFamily="34" charset="0"/>
                <a:ea typeface="Arial Unicode MS" panose="020B0604020202020204" pitchFamily="34" charset="-128"/>
                <a:cs typeface="Arial Unicode MS" panose="020B0604020202020204" pitchFamily="34" charset="-128"/>
              </a:rPr>
              <a:t>1</a:t>
            </a:r>
          </a:p>
        </p:txBody>
      </p:sp>
      <p:sp>
        <p:nvSpPr>
          <p:cNvPr id="172" name="TextBox 171"/>
          <p:cNvSpPr txBox="1"/>
          <p:nvPr/>
        </p:nvSpPr>
        <p:spPr>
          <a:xfrm>
            <a:off x="7962900" y="3438525"/>
            <a:ext cx="344488" cy="376238"/>
          </a:xfrm>
          <a:prstGeom prst="rect">
            <a:avLst/>
          </a:prstGeom>
          <a:noFill/>
        </p:spPr>
        <p:txBody>
          <a:bodyPr wrap="none" lIns="0" tIns="0" rIns="0" bIns="0" anchor="ctr"/>
          <a:lstStyle/>
          <a:p>
            <a:pPr algn="ctr" fontAlgn="base">
              <a:lnSpc>
                <a:spcPct val="110000"/>
              </a:lnSpc>
              <a:spcBef>
                <a:spcPct val="0"/>
              </a:spcBef>
              <a:spcAft>
                <a:spcPct val="0"/>
              </a:spcAft>
              <a:defRPr/>
            </a:pPr>
            <a:r>
              <a:rPr lang="en-US" sz="3298" b="1" dirty="0">
                <a:solidFill>
                  <a:srgbClr val="2387AA"/>
                </a:solidFill>
                <a:latin typeface="Arial Black" panose="020B0A04020102020204" pitchFamily="34" charset="0"/>
                <a:ea typeface="Arial Unicode MS" panose="020B0604020202020204" pitchFamily="34" charset="-128"/>
                <a:cs typeface="Arial Unicode MS" panose="020B0604020202020204" pitchFamily="34" charset="-128"/>
              </a:rPr>
              <a:t>2</a:t>
            </a:r>
          </a:p>
        </p:txBody>
      </p:sp>
      <p:sp>
        <p:nvSpPr>
          <p:cNvPr id="173" name="TextBox 172"/>
          <p:cNvSpPr txBox="1"/>
          <p:nvPr/>
        </p:nvSpPr>
        <p:spPr>
          <a:xfrm>
            <a:off x="7272339" y="4681539"/>
            <a:ext cx="344487" cy="376237"/>
          </a:xfrm>
          <a:prstGeom prst="rect">
            <a:avLst/>
          </a:prstGeom>
          <a:noFill/>
        </p:spPr>
        <p:txBody>
          <a:bodyPr wrap="none" lIns="0" tIns="0" rIns="0" bIns="0" anchor="ctr"/>
          <a:lstStyle/>
          <a:p>
            <a:pPr algn="ctr" fontAlgn="base">
              <a:lnSpc>
                <a:spcPct val="110000"/>
              </a:lnSpc>
              <a:spcBef>
                <a:spcPct val="0"/>
              </a:spcBef>
              <a:spcAft>
                <a:spcPct val="0"/>
              </a:spcAft>
              <a:defRPr/>
            </a:pPr>
            <a:r>
              <a:rPr lang="en-US" sz="3298" b="1" dirty="0">
                <a:solidFill>
                  <a:srgbClr val="005F87"/>
                </a:solidFill>
                <a:latin typeface="Arial Black" panose="020B0A04020102020204" pitchFamily="34" charset="0"/>
                <a:ea typeface="Arial Unicode MS" panose="020B0604020202020204" pitchFamily="34" charset="-128"/>
                <a:cs typeface="Arial Unicode MS" panose="020B0604020202020204" pitchFamily="34" charset="-128"/>
              </a:rPr>
              <a:t>3</a:t>
            </a:r>
          </a:p>
        </p:txBody>
      </p:sp>
      <p:sp>
        <p:nvSpPr>
          <p:cNvPr id="174" name="TextBox 173"/>
          <p:cNvSpPr txBox="1"/>
          <p:nvPr/>
        </p:nvSpPr>
        <p:spPr>
          <a:xfrm>
            <a:off x="4457701" y="4681539"/>
            <a:ext cx="346075" cy="376237"/>
          </a:xfrm>
          <a:prstGeom prst="rect">
            <a:avLst/>
          </a:prstGeom>
          <a:noFill/>
        </p:spPr>
        <p:txBody>
          <a:bodyPr wrap="none" lIns="0" tIns="0" rIns="0" bIns="0" anchor="ctr"/>
          <a:lstStyle/>
          <a:p>
            <a:pPr algn="ctr" fontAlgn="base">
              <a:lnSpc>
                <a:spcPct val="110000"/>
              </a:lnSpc>
              <a:spcBef>
                <a:spcPct val="0"/>
              </a:spcBef>
              <a:spcAft>
                <a:spcPct val="0"/>
              </a:spcAft>
              <a:defRPr/>
            </a:pPr>
            <a:r>
              <a:rPr lang="en-US" sz="3298" b="1" dirty="0">
                <a:solidFill>
                  <a:srgbClr val="0F8287"/>
                </a:solidFill>
                <a:latin typeface="Arial Black" panose="020B0A04020102020204" pitchFamily="34" charset="0"/>
                <a:ea typeface="Arial Unicode MS" panose="020B0604020202020204" pitchFamily="34" charset="-128"/>
                <a:cs typeface="Arial Unicode MS" panose="020B0604020202020204" pitchFamily="34" charset="-128"/>
              </a:rPr>
              <a:t>4</a:t>
            </a:r>
          </a:p>
        </p:txBody>
      </p:sp>
      <p:sp>
        <p:nvSpPr>
          <p:cNvPr id="175" name="TextBox 174"/>
          <p:cNvSpPr txBox="1"/>
          <p:nvPr/>
        </p:nvSpPr>
        <p:spPr>
          <a:xfrm>
            <a:off x="3784601" y="3449639"/>
            <a:ext cx="346075" cy="376237"/>
          </a:xfrm>
          <a:prstGeom prst="rect">
            <a:avLst/>
          </a:prstGeom>
          <a:noFill/>
        </p:spPr>
        <p:txBody>
          <a:bodyPr wrap="none" lIns="0" tIns="0" rIns="0" bIns="0" anchor="ctr"/>
          <a:lstStyle/>
          <a:p>
            <a:pPr algn="ctr" fontAlgn="base">
              <a:lnSpc>
                <a:spcPct val="110000"/>
              </a:lnSpc>
              <a:spcBef>
                <a:spcPct val="0"/>
              </a:spcBef>
              <a:spcAft>
                <a:spcPct val="0"/>
              </a:spcAft>
              <a:defRPr/>
            </a:pPr>
            <a:r>
              <a:rPr lang="en-US" sz="3298" b="1" dirty="0">
                <a:solidFill>
                  <a:srgbClr val="32A0A0"/>
                </a:solidFill>
                <a:latin typeface="Arial Black" panose="020B0A04020102020204" pitchFamily="34" charset="0"/>
                <a:ea typeface="Arial Unicode MS" panose="020B0604020202020204" pitchFamily="34" charset="-128"/>
                <a:cs typeface="Arial Unicode MS" panose="020B0604020202020204" pitchFamily="34" charset="-128"/>
              </a:rPr>
              <a:t>5</a:t>
            </a:r>
          </a:p>
        </p:txBody>
      </p:sp>
      <p:sp>
        <p:nvSpPr>
          <p:cNvPr id="176" name="TextBox 175"/>
          <p:cNvSpPr txBox="1"/>
          <p:nvPr/>
        </p:nvSpPr>
        <p:spPr>
          <a:xfrm>
            <a:off x="4421189" y="2073275"/>
            <a:ext cx="346075" cy="376238"/>
          </a:xfrm>
          <a:prstGeom prst="rect">
            <a:avLst/>
          </a:prstGeom>
          <a:noFill/>
        </p:spPr>
        <p:txBody>
          <a:bodyPr wrap="none" lIns="0" tIns="0" rIns="0" bIns="0" anchor="ctr"/>
          <a:lstStyle/>
          <a:p>
            <a:pPr algn="ctr" fontAlgn="base">
              <a:lnSpc>
                <a:spcPct val="110000"/>
              </a:lnSpc>
              <a:spcBef>
                <a:spcPct val="0"/>
              </a:spcBef>
              <a:spcAft>
                <a:spcPct val="0"/>
              </a:spcAft>
              <a:defRPr/>
            </a:pPr>
            <a:r>
              <a:rPr lang="en-US" sz="3298" b="1" dirty="0">
                <a:solidFill>
                  <a:srgbClr val="4BB9B9"/>
                </a:solidFill>
                <a:latin typeface="Arial Black" panose="020B0A04020102020204" pitchFamily="34" charset="0"/>
                <a:ea typeface="Arial Unicode MS" panose="020B0604020202020204" pitchFamily="34" charset="-128"/>
                <a:cs typeface="Arial Unicode MS" panose="020B0604020202020204" pitchFamily="34" charset="-128"/>
              </a:rPr>
              <a:t>6</a:t>
            </a:r>
          </a:p>
        </p:txBody>
      </p:sp>
      <p:sp>
        <p:nvSpPr>
          <p:cNvPr id="16423" name="Title 5"/>
          <p:cNvSpPr txBox="1">
            <a:spLocks noChangeArrowheads="1"/>
          </p:cNvSpPr>
          <p:nvPr/>
        </p:nvSpPr>
        <p:spPr bwMode="gray">
          <a:xfrm>
            <a:off x="2506147" y="646510"/>
            <a:ext cx="6199703" cy="335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it-IT" altLang="en-US" sz="2400" b="1" dirty="0">
                <a:solidFill>
                  <a:srgbClr val="000000"/>
                </a:solidFill>
                <a:latin typeface="ABBvoice"/>
                <a:ea typeface="ABBvoice"/>
                <a:cs typeface="ABBvoice"/>
              </a:rPr>
              <a:t>Elementi chiave della digitalizzazione</a:t>
            </a:r>
            <a:endParaRPr lang="it-IT" altLang="it-IT" sz="2400" b="1" dirty="0">
              <a:solidFill>
                <a:srgbClr val="000000"/>
              </a:solidFill>
              <a:latin typeface="ABBvoice"/>
              <a:ea typeface="ABBvoice"/>
              <a:cs typeface="ABBvoice"/>
            </a:endParaRPr>
          </a:p>
        </p:txBody>
      </p:sp>
      <p:sp>
        <p:nvSpPr>
          <p:cNvPr id="5" name="Ovale 4"/>
          <p:cNvSpPr/>
          <p:nvPr/>
        </p:nvSpPr>
        <p:spPr>
          <a:xfrm>
            <a:off x="2011494" y="1502876"/>
            <a:ext cx="8055705" cy="4448070"/>
          </a:xfrm>
          <a:prstGeom prst="ellipse">
            <a:avLst/>
          </a:prstGeom>
          <a:noFill/>
          <a:ln w="19050">
            <a:solidFill>
              <a:srgbClr val="0070C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7030A0"/>
              </a:solidFill>
            </a:endParaRPr>
          </a:p>
        </p:txBody>
      </p:sp>
      <p:sp>
        <p:nvSpPr>
          <p:cNvPr id="2" name="Rettangolo 1"/>
          <p:cNvSpPr/>
          <p:nvPr/>
        </p:nvSpPr>
        <p:spPr>
          <a:xfrm>
            <a:off x="2489154" y="316893"/>
            <a:ext cx="7220817" cy="5554950"/>
          </a:xfrm>
          <a:prstGeom prst="rect">
            <a:avLst/>
          </a:prstGeom>
          <a:noFill/>
        </p:spPr>
        <p:txBody>
          <a:bodyPr wrap="none" lIns="91440" tIns="45720" rIns="91440" bIns="45720">
            <a:prstTxWarp prst="textArchDown">
              <a:avLst/>
            </a:prstTxWarp>
            <a:spAutoFit/>
          </a:bodyPr>
          <a:lstStyle/>
          <a:p>
            <a:pPr algn="ctr"/>
            <a:r>
              <a:rPr lang="it-IT" sz="3200" b="1" cap="none" spc="0" dirty="0">
                <a:ln w="0"/>
                <a:solidFill>
                  <a:srgbClr val="0070C0"/>
                </a:solidFill>
                <a:latin typeface="Arial" panose="020B0604020202020204" pitchFamily="34" charset="0"/>
                <a:cs typeface="Arial" panose="020B0604020202020204" pitchFamily="34" charset="0"/>
              </a:rPr>
              <a:t>Cybersecurity</a:t>
            </a:r>
          </a:p>
        </p:txBody>
      </p:sp>
      <p:sp>
        <p:nvSpPr>
          <p:cNvPr id="169" name="Title 5">
            <a:extLst>
              <a:ext uri="{FF2B5EF4-FFF2-40B4-BE49-F238E27FC236}">
                <a16:creationId xmlns:a16="http://schemas.microsoft.com/office/drawing/2014/main" xmlns="" id="{1006871C-CB60-4409-B09B-EDECE2038254}"/>
              </a:ext>
            </a:extLst>
          </p:cNvPr>
          <p:cNvSpPr txBox="1">
            <a:spLocks noChangeArrowheads="1"/>
          </p:cNvSpPr>
          <p:nvPr/>
        </p:nvSpPr>
        <p:spPr bwMode="gray">
          <a:xfrm>
            <a:off x="2484345" y="1025187"/>
            <a:ext cx="3589155" cy="342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685800">
              <a:defRPr>
                <a:solidFill>
                  <a:schemeClr val="tx1"/>
                </a:solidFill>
                <a:latin typeface="Arial" panose="020B0604020202020204" pitchFamily="34" charset="0"/>
                <a:ea typeface="MS PGothic" panose="020B0600070205080204" pitchFamily="34" charset="-128"/>
              </a:defRPr>
            </a:lvl1pPr>
            <a:lvl2pPr marL="742950" indent="-285750" defTabSz="685800">
              <a:defRPr>
                <a:solidFill>
                  <a:schemeClr val="tx1"/>
                </a:solidFill>
                <a:latin typeface="Arial" panose="020B0604020202020204" pitchFamily="34" charset="0"/>
                <a:ea typeface="MS PGothic" panose="020B0600070205080204" pitchFamily="34" charset="-128"/>
              </a:defRPr>
            </a:lvl2pPr>
            <a:lvl3pPr marL="1143000" indent="-228600" defTabSz="685800">
              <a:defRPr>
                <a:solidFill>
                  <a:schemeClr val="tx1"/>
                </a:solidFill>
                <a:latin typeface="Arial" panose="020B0604020202020204" pitchFamily="34" charset="0"/>
                <a:ea typeface="MS PGothic" panose="020B0600070205080204" pitchFamily="34" charset="-128"/>
              </a:defRPr>
            </a:lvl3pPr>
            <a:lvl4pPr marL="1600200" indent="-228600" defTabSz="685800">
              <a:defRPr>
                <a:solidFill>
                  <a:schemeClr val="tx1"/>
                </a:solidFill>
                <a:latin typeface="Arial" panose="020B0604020202020204" pitchFamily="34" charset="0"/>
                <a:ea typeface="MS PGothic" panose="020B0600070205080204" pitchFamily="34" charset="-128"/>
              </a:defRPr>
            </a:lvl4pPr>
            <a:lvl5pPr marL="2057400" indent="-228600" defTabSz="685800">
              <a:defRPr>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it-IT" altLang="en-US" dirty="0">
                <a:solidFill>
                  <a:srgbClr val="000000"/>
                </a:solidFill>
                <a:latin typeface="ABBvoice"/>
                <a:ea typeface="ABBvoice"/>
                <a:cs typeface="ABBvoice"/>
              </a:rPr>
              <a:t>Abilitanti lo Smart Manufacturing</a:t>
            </a:r>
            <a:endParaRPr lang="it-IT" altLang="it-IT" dirty="0">
              <a:solidFill>
                <a:srgbClr val="000000"/>
              </a:solidFill>
              <a:latin typeface="ABBvoice"/>
              <a:ea typeface="ABBvoice"/>
              <a:cs typeface="ABBvoice"/>
            </a:endParaRPr>
          </a:p>
        </p:txBody>
      </p:sp>
    </p:spTree>
    <p:extLst>
      <p:ext uri="{BB962C8B-B14F-4D97-AF65-F5344CB8AC3E}">
        <p14:creationId xmlns:p14="http://schemas.microsoft.com/office/powerpoint/2010/main" xmlns="" val="1879292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orta 12"/>
          <p:cNvSpPr/>
          <p:nvPr/>
        </p:nvSpPr>
        <p:spPr>
          <a:xfrm>
            <a:off x="704538" y="1580916"/>
            <a:ext cx="11077731" cy="4521199"/>
          </a:xfrm>
          <a:prstGeom prst="pie">
            <a:avLst>
              <a:gd name="adj1" fmla="val 19945609"/>
              <a:gd name="adj2" fmla="val 1687851"/>
            </a:avLst>
          </a:prstGeom>
          <a:solidFill>
            <a:srgbClr val="4472C4">
              <a:lumMod val="75000"/>
            </a:srgbClr>
          </a:solid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Torta 13"/>
          <p:cNvSpPr/>
          <p:nvPr/>
        </p:nvSpPr>
        <p:spPr>
          <a:xfrm>
            <a:off x="704538" y="1580916"/>
            <a:ext cx="11077731" cy="4521199"/>
          </a:xfrm>
          <a:prstGeom prst="pie">
            <a:avLst>
              <a:gd name="adj1" fmla="val 12105676"/>
              <a:gd name="adj2" fmla="val 19974547"/>
            </a:avLst>
          </a:prstGeom>
          <a:solidFill>
            <a:srgbClr val="5B9BD5">
              <a:lumMod val="75000"/>
            </a:srgbClr>
          </a:solid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Torta 14"/>
          <p:cNvSpPr/>
          <p:nvPr/>
        </p:nvSpPr>
        <p:spPr>
          <a:xfrm>
            <a:off x="704538" y="1580916"/>
            <a:ext cx="11077731" cy="4521199"/>
          </a:xfrm>
          <a:prstGeom prst="pie">
            <a:avLst>
              <a:gd name="adj1" fmla="val 1678995"/>
              <a:gd name="adj2" fmla="val 9334077"/>
            </a:avLst>
          </a:prstGeom>
          <a:solidFill>
            <a:srgbClr val="44546A"/>
          </a:solid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Torta 15"/>
          <p:cNvSpPr/>
          <p:nvPr/>
        </p:nvSpPr>
        <p:spPr>
          <a:xfrm>
            <a:off x="704538" y="1580916"/>
            <a:ext cx="11077731" cy="4521199"/>
          </a:xfrm>
          <a:prstGeom prst="pie">
            <a:avLst>
              <a:gd name="adj1" fmla="val 9316646"/>
              <a:gd name="adj2" fmla="val 12110911"/>
            </a:avLst>
          </a:prstGeom>
          <a:solidFill>
            <a:srgbClr val="C53C79"/>
          </a:solid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CasellaDiTesto 16"/>
          <p:cNvSpPr txBox="1"/>
          <p:nvPr/>
        </p:nvSpPr>
        <p:spPr>
          <a:xfrm>
            <a:off x="2104541" y="952358"/>
            <a:ext cx="6674025" cy="461665"/>
          </a:xfrm>
          <a:prstGeom prst="rect">
            <a:avLst/>
          </a:prstGeom>
          <a:noFill/>
        </p:spPr>
        <p:txBody>
          <a:bodyPr wrap="square" rtlCol="0">
            <a:spAutoFit/>
          </a:bodyPr>
          <a:lstStyle>
            <a:defPPr>
              <a:defRPr lang="it-IT"/>
            </a:defPPr>
            <a:lvl1pPr algn="r">
              <a:defRPr sz="3200" b="1">
                <a:solidFill>
                  <a:schemeClr val="accent1">
                    <a:lumMod val="75000"/>
                  </a:schemeClr>
                </a:solidFill>
              </a:defRPr>
            </a:lvl1pPr>
          </a:lstStyle>
          <a:p>
            <a:r>
              <a:rPr lang="it-IT" sz="2400" dirty="0">
                <a:solidFill>
                  <a:srgbClr val="000000"/>
                </a:solidFill>
                <a:latin typeface="ABBvoice"/>
                <a:ea typeface="ABBvoice"/>
                <a:cs typeface="ABBvoice"/>
              </a:rPr>
              <a:t>Cyber Security: Componenti essenziali</a:t>
            </a:r>
          </a:p>
        </p:txBody>
      </p:sp>
      <p:sp>
        <p:nvSpPr>
          <p:cNvPr id="18" name="CasellaDiTesto 17"/>
          <p:cNvSpPr txBox="1"/>
          <p:nvPr/>
        </p:nvSpPr>
        <p:spPr>
          <a:xfrm>
            <a:off x="4920145" y="1702436"/>
            <a:ext cx="2851550" cy="1231106"/>
          </a:xfrm>
          <a:prstGeom prst="rect">
            <a:avLst/>
          </a:prstGeom>
          <a:noFill/>
        </p:spPr>
        <p:txBody>
          <a:bodyPr wrap="none" rtlCol="0">
            <a:spAutoFit/>
          </a:bodyPr>
          <a:lstStyle/>
          <a:p>
            <a:r>
              <a:rPr lang="it-IT" sz="2000" b="1" dirty="0">
                <a:solidFill>
                  <a:prstClr val="white"/>
                </a:solidFill>
                <a:latin typeface="Calibri" panose="020F0502020204030204"/>
              </a:rPr>
              <a:t>STRATEGIA DI SICUREZZA</a:t>
            </a:r>
          </a:p>
          <a:p>
            <a:pPr marL="285750" indent="-285750">
              <a:buFont typeface="Arial" panose="020B0604020202020204" pitchFamily="34" charset="0"/>
              <a:buChar char="•"/>
            </a:pPr>
            <a:r>
              <a:rPr lang="it-IT" dirty="0">
                <a:solidFill>
                  <a:prstClr val="white"/>
                </a:solidFill>
                <a:latin typeface="Calibri" panose="020F0502020204030204"/>
              </a:rPr>
              <a:t>Target da proteggere</a:t>
            </a:r>
          </a:p>
          <a:p>
            <a:pPr marL="285750" indent="-285750">
              <a:buFont typeface="Arial" panose="020B0604020202020204" pitchFamily="34" charset="0"/>
              <a:buChar char="•"/>
            </a:pPr>
            <a:r>
              <a:rPr lang="it-IT" dirty="0">
                <a:solidFill>
                  <a:prstClr val="white"/>
                </a:solidFill>
                <a:latin typeface="Calibri" panose="020F0502020204030204"/>
              </a:rPr>
              <a:t>Propensione al rischio</a:t>
            </a:r>
          </a:p>
          <a:p>
            <a:pPr marL="285750" indent="-285750">
              <a:buFont typeface="Arial" panose="020B0604020202020204" pitchFamily="34" charset="0"/>
              <a:buChar char="•"/>
            </a:pPr>
            <a:r>
              <a:rPr lang="it-IT" dirty="0">
                <a:solidFill>
                  <a:prstClr val="white"/>
                </a:solidFill>
                <a:latin typeface="Calibri" panose="020F0502020204030204"/>
              </a:rPr>
              <a:t>Obiettivi</a:t>
            </a:r>
          </a:p>
        </p:txBody>
      </p:sp>
      <p:pic>
        <p:nvPicPr>
          <p:cNvPr id="19" name="Immagine 18"/>
          <p:cNvPicPr>
            <a:picLocks noChangeAspect="1"/>
          </p:cNvPicPr>
          <p:nvPr/>
        </p:nvPicPr>
        <p:blipFill>
          <a:blip r:embed="rId2"/>
          <a:stretch>
            <a:fillRect/>
          </a:stretch>
        </p:blipFill>
        <p:spPr>
          <a:xfrm>
            <a:off x="5328427" y="3050687"/>
            <a:ext cx="1798636" cy="1626707"/>
          </a:xfrm>
          <a:prstGeom prst="rect">
            <a:avLst/>
          </a:prstGeom>
        </p:spPr>
      </p:pic>
      <p:sp>
        <p:nvSpPr>
          <p:cNvPr id="20" name="CasellaDiTesto 19"/>
          <p:cNvSpPr txBox="1"/>
          <p:nvPr/>
        </p:nvSpPr>
        <p:spPr>
          <a:xfrm>
            <a:off x="8778566" y="3127253"/>
            <a:ext cx="1676806" cy="1231106"/>
          </a:xfrm>
          <a:prstGeom prst="rect">
            <a:avLst/>
          </a:prstGeom>
          <a:noFill/>
        </p:spPr>
        <p:txBody>
          <a:bodyPr wrap="none" rtlCol="0">
            <a:spAutoFit/>
          </a:bodyPr>
          <a:lstStyle/>
          <a:p>
            <a:r>
              <a:rPr lang="it-IT" sz="2000" b="1" dirty="0">
                <a:solidFill>
                  <a:prstClr val="white"/>
                </a:solidFill>
                <a:latin typeface="Calibri" panose="020F0502020204030204"/>
              </a:rPr>
              <a:t>REGOLE</a:t>
            </a:r>
          </a:p>
          <a:p>
            <a:pPr marL="285750" indent="-285750">
              <a:buFont typeface="Arial" panose="020B0604020202020204" pitchFamily="34" charset="0"/>
              <a:buChar char="•"/>
            </a:pPr>
            <a:r>
              <a:rPr lang="it-IT" dirty="0">
                <a:solidFill>
                  <a:prstClr val="white"/>
                </a:solidFill>
                <a:latin typeface="Calibri" panose="020F0502020204030204"/>
              </a:rPr>
              <a:t>Metodologie</a:t>
            </a:r>
          </a:p>
          <a:p>
            <a:pPr marL="285750" indent="-285750">
              <a:buFont typeface="Arial" panose="020B0604020202020204" pitchFamily="34" charset="0"/>
              <a:buChar char="•"/>
            </a:pPr>
            <a:r>
              <a:rPr lang="it-IT" dirty="0" err="1">
                <a:solidFill>
                  <a:prstClr val="white"/>
                </a:solidFill>
                <a:latin typeface="Calibri" panose="020F0502020204030204"/>
              </a:rPr>
              <a:t>Policies</a:t>
            </a:r>
            <a:endParaRPr lang="it-IT" dirty="0">
              <a:solidFill>
                <a:prstClr val="white"/>
              </a:solidFill>
              <a:latin typeface="Calibri" panose="020F0502020204030204"/>
            </a:endParaRPr>
          </a:p>
          <a:p>
            <a:pPr marL="285750" indent="-285750">
              <a:buFont typeface="Arial" panose="020B0604020202020204" pitchFamily="34" charset="0"/>
              <a:buChar char="•"/>
            </a:pPr>
            <a:r>
              <a:rPr lang="it-IT" dirty="0">
                <a:solidFill>
                  <a:prstClr val="white"/>
                </a:solidFill>
                <a:latin typeface="Calibri" panose="020F0502020204030204"/>
              </a:rPr>
              <a:t>Processi</a:t>
            </a:r>
          </a:p>
        </p:txBody>
      </p:sp>
      <p:sp>
        <p:nvSpPr>
          <p:cNvPr id="21" name="CasellaDiTesto 20"/>
          <p:cNvSpPr txBox="1"/>
          <p:nvPr/>
        </p:nvSpPr>
        <p:spPr>
          <a:xfrm>
            <a:off x="4920145" y="4690455"/>
            <a:ext cx="3722390" cy="1231106"/>
          </a:xfrm>
          <a:prstGeom prst="rect">
            <a:avLst/>
          </a:prstGeom>
          <a:noFill/>
        </p:spPr>
        <p:txBody>
          <a:bodyPr wrap="square" rtlCol="0">
            <a:spAutoFit/>
          </a:bodyPr>
          <a:lstStyle/>
          <a:p>
            <a:r>
              <a:rPr lang="it-IT" sz="2000" b="1" dirty="0">
                <a:solidFill>
                  <a:prstClr val="white"/>
                </a:solidFill>
                <a:latin typeface="Calibri" panose="020F0502020204030204"/>
              </a:rPr>
              <a:t>STRUMENTI</a:t>
            </a:r>
          </a:p>
          <a:p>
            <a:pPr marL="285750" indent="-285750">
              <a:buFont typeface="Arial" panose="020B0604020202020204" pitchFamily="34" charset="0"/>
              <a:buChar char="•"/>
            </a:pPr>
            <a:r>
              <a:rPr lang="it-IT" dirty="0">
                <a:solidFill>
                  <a:prstClr val="white"/>
                </a:solidFill>
                <a:latin typeface="Calibri" panose="020F0502020204030204"/>
              </a:rPr>
              <a:t>Soluzioni di sicurezza (IAM,OTP, AV, FW, IDP/IPS, WAF Antispam…)</a:t>
            </a:r>
          </a:p>
          <a:p>
            <a:pPr marL="285750" indent="-285750">
              <a:buFont typeface="Arial" panose="020B0604020202020204" pitchFamily="34" charset="0"/>
              <a:buChar char="•"/>
            </a:pPr>
            <a:r>
              <a:rPr lang="it-IT" dirty="0" err="1">
                <a:solidFill>
                  <a:prstClr val="white"/>
                </a:solidFill>
                <a:latin typeface="Calibri" panose="020F0502020204030204"/>
              </a:rPr>
              <a:t>Threat</a:t>
            </a:r>
            <a:r>
              <a:rPr lang="it-IT" dirty="0">
                <a:solidFill>
                  <a:prstClr val="white"/>
                </a:solidFill>
                <a:latin typeface="Calibri" panose="020F0502020204030204"/>
              </a:rPr>
              <a:t> Intelligence (SIEM)</a:t>
            </a:r>
          </a:p>
        </p:txBody>
      </p:sp>
      <p:sp>
        <p:nvSpPr>
          <p:cNvPr id="22" name="CasellaDiTesto 21"/>
          <p:cNvSpPr txBox="1"/>
          <p:nvPr/>
        </p:nvSpPr>
        <p:spPr>
          <a:xfrm>
            <a:off x="1586249" y="3048794"/>
            <a:ext cx="2562689" cy="1785104"/>
          </a:xfrm>
          <a:prstGeom prst="rect">
            <a:avLst/>
          </a:prstGeom>
          <a:noFill/>
        </p:spPr>
        <p:txBody>
          <a:bodyPr wrap="none" rtlCol="0">
            <a:spAutoFit/>
          </a:bodyPr>
          <a:lstStyle/>
          <a:p>
            <a:r>
              <a:rPr lang="it-IT" sz="2000" b="1" dirty="0">
                <a:solidFill>
                  <a:prstClr val="white"/>
                </a:solidFill>
                <a:latin typeface="Calibri" panose="020F0502020204030204"/>
              </a:rPr>
              <a:t>ATTIVITA’</a:t>
            </a:r>
          </a:p>
          <a:p>
            <a:pPr marL="285750" indent="-285750">
              <a:buFont typeface="Arial" panose="020B0604020202020204" pitchFamily="34" charset="0"/>
              <a:buChar char="•"/>
            </a:pPr>
            <a:r>
              <a:rPr lang="it-IT" dirty="0">
                <a:solidFill>
                  <a:prstClr val="white"/>
                </a:solidFill>
                <a:latin typeface="Calibri" panose="020F0502020204030204"/>
              </a:rPr>
              <a:t>Gestione incidenti</a:t>
            </a:r>
          </a:p>
          <a:p>
            <a:pPr marL="285750" indent="-285750">
              <a:buFont typeface="Arial" panose="020B0604020202020204" pitchFamily="34" charset="0"/>
              <a:buChar char="•"/>
            </a:pPr>
            <a:r>
              <a:rPr lang="it-IT" dirty="0">
                <a:solidFill>
                  <a:prstClr val="white"/>
                </a:solidFill>
                <a:latin typeface="Calibri" panose="020F0502020204030204"/>
              </a:rPr>
              <a:t>Risk Analysis</a:t>
            </a:r>
          </a:p>
          <a:p>
            <a:pPr marL="285750" indent="-285750">
              <a:buFont typeface="Arial" panose="020B0604020202020204" pitchFamily="34" charset="0"/>
              <a:buChar char="•"/>
            </a:pPr>
            <a:r>
              <a:rPr lang="it-IT" dirty="0">
                <a:solidFill>
                  <a:prstClr val="white"/>
                </a:solidFill>
                <a:latin typeface="Calibri" panose="020F0502020204030204"/>
              </a:rPr>
              <a:t>KPI/KPO Management</a:t>
            </a:r>
          </a:p>
          <a:p>
            <a:pPr marL="285750" indent="-285750">
              <a:buFont typeface="Arial" panose="020B0604020202020204" pitchFamily="34" charset="0"/>
              <a:buChar char="•"/>
            </a:pPr>
            <a:r>
              <a:rPr lang="it-IT" dirty="0">
                <a:solidFill>
                  <a:prstClr val="white"/>
                </a:solidFill>
                <a:latin typeface="Calibri" panose="020F0502020204030204"/>
              </a:rPr>
              <a:t>Gestione Utenze</a:t>
            </a:r>
          </a:p>
          <a:p>
            <a:pPr marL="285750" indent="-285750">
              <a:buFont typeface="Arial" panose="020B0604020202020204" pitchFamily="34" charset="0"/>
              <a:buChar char="•"/>
            </a:pPr>
            <a:r>
              <a:rPr lang="it-IT" dirty="0" err="1">
                <a:solidFill>
                  <a:prstClr val="white"/>
                </a:solidFill>
                <a:latin typeface="Calibri" panose="020F0502020204030204"/>
              </a:rPr>
              <a:t>Assessments</a:t>
            </a:r>
            <a:endParaRPr lang="it-IT" dirty="0">
              <a:solidFill>
                <a:prstClr val="white"/>
              </a:solidFill>
              <a:latin typeface="Calibri" panose="020F0502020204030204"/>
            </a:endParaRPr>
          </a:p>
        </p:txBody>
      </p:sp>
    </p:spTree>
    <p:extLst>
      <p:ext uri="{BB962C8B-B14F-4D97-AF65-F5344CB8AC3E}">
        <p14:creationId xmlns:p14="http://schemas.microsoft.com/office/powerpoint/2010/main" xmlns="" val="383969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85748" y="4814207"/>
            <a:ext cx="5343525" cy="1419458"/>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4" name="CasellaDiTesto 3"/>
          <p:cNvSpPr txBox="1"/>
          <p:nvPr/>
        </p:nvSpPr>
        <p:spPr>
          <a:xfrm>
            <a:off x="630482" y="4644398"/>
            <a:ext cx="1470211"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4472C4">
                    <a:lumMod val="75000"/>
                  </a:srgbClr>
                </a:solidFill>
                <a:effectLst/>
                <a:uLnTx/>
                <a:uFillTx/>
                <a:latin typeface="Calibri" panose="020F0502020204030204"/>
              </a:rPr>
              <a:t>COMPLIANCE</a:t>
            </a:r>
          </a:p>
        </p:txBody>
      </p:sp>
      <p:sp>
        <p:nvSpPr>
          <p:cNvPr id="5" name="Rettangolo 4"/>
          <p:cNvSpPr/>
          <p:nvPr/>
        </p:nvSpPr>
        <p:spPr>
          <a:xfrm>
            <a:off x="285749" y="3131168"/>
            <a:ext cx="5343525" cy="1419458"/>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6" name="CasellaDiTesto 5"/>
          <p:cNvSpPr txBox="1"/>
          <p:nvPr/>
        </p:nvSpPr>
        <p:spPr>
          <a:xfrm>
            <a:off x="660279" y="2933137"/>
            <a:ext cx="1716624"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4472C4">
                    <a:lumMod val="75000"/>
                  </a:srgbClr>
                </a:solidFill>
                <a:effectLst/>
                <a:uLnTx/>
                <a:uFillTx/>
                <a:latin typeface="Calibri" panose="020F0502020204030204"/>
              </a:rPr>
              <a:t>SICUREZZA DATI</a:t>
            </a:r>
          </a:p>
        </p:txBody>
      </p:sp>
      <p:sp>
        <p:nvSpPr>
          <p:cNvPr id="7" name="Segnaposto numero diapositiva 1"/>
          <p:cNvSpPr txBox="1">
            <a:spLocks/>
          </p:cNvSpPr>
          <p:nvPr/>
        </p:nvSpPr>
        <p:spPr>
          <a:xfrm>
            <a:off x="8610600" y="6194986"/>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509CB-8F0F-E347-8966-95985475E3AA}" type="slidenum">
              <a:rPr lang="it-IT" smtClean="0">
                <a:solidFill>
                  <a:prstClr val="black">
                    <a:tint val="75000"/>
                  </a:prstClr>
                </a:solidFill>
                <a:latin typeface="Calibri" panose="020F0502020204030204"/>
              </a:rPr>
              <a:pPr/>
              <a:t>13</a:t>
            </a:fld>
            <a:endParaRPr lang="it-IT">
              <a:solidFill>
                <a:prstClr val="black">
                  <a:tint val="75000"/>
                </a:prstClr>
              </a:solidFill>
              <a:latin typeface="Calibri" panose="020F0502020204030204"/>
            </a:endParaRPr>
          </a:p>
        </p:txBody>
      </p:sp>
      <p:sp>
        <p:nvSpPr>
          <p:cNvPr id="8" name="Rettangolo 7"/>
          <p:cNvSpPr/>
          <p:nvPr/>
        </p:nvSpPr>
        <p:spPr>
          <a:xfrm>
            <a:off x="285750" y="1462417"/>
            <a:ext cx="5343525" cy="1419458"/>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9" name="CasellaDiTesto 8"/>
          <p:cNvSpPr txBox="1"/>
          <p:nvPr/>
        </p:nvSpPr>
        <p:spPr>
          <a:xfrm>
            <a:off x="630482" y="1282692"/>
            <a:ext cx="2038891"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4472C4">
                    <a:lumMod val="75000"/>
                  </a:srgbClr>
                </a:solidFill>
                <a:effectLst/>
                <a:uLnTx/>
                <a:uFillTx/>
                <a:latin typeface="Calibri" panose="020F0502020204030204"/>
              </a:rPr>
              <a:t>PROTEZIONE ASSET</a:t>
            </a:r>
          </a:p>
        </p:txBody>
      </p:sp>
      <p:sp>
        <p:nvSpPr>
          <p:cNvPr id="10" name="CasellaDiTesto 9"/>
          <p:cNvSpPr txBox="1"/>
          <p:nvPr/>
        </p:nvSpPr>
        <p:spPr>
          <a:xfrm>
            <a:off x="537433" y="1550012"/>
            <a:ext cx="1882503" cy="1200329"/>
          </a:xfrm>
          <a:prstGeom prst="rect">
            <a:avLst/>
          </a:prstGeom>
          <a:noFill/>
        </p:spPr>
        <p:txBody>
          <a:bodyPr wrap="none" rtlCol="0">
            <a:spAutoFit/>
          </a:bodyPr>
          <a:lstStyle/>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Identità digitali</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Mobile</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End </a:t>
            </a:r>
            <a:r>
              <a:rPr lang="it-IT" dirty="0" err="1">
                <a:solidFill>
                  <a:srgbClr val="4472C4">
                    <a:lumMod val="75000"/>
                  </a:srgbClr>
                </a:solidFill>
                <a:latin typeface="Calibri" panose="020F0502020204030204"/>
              </a:rPr>
              <a:t>point</a:t>
            </a:r>
            <a:endParaRPr lang="it-IT" dirty="0">
              <a:solidFill>
                <a:srgbClr val="4472C4">
                  <a:lumMod val="75000"/>
                </a:srgbClr>
              </a:solidFill>
              <a:latin typeface="Calibri" panose="020F0502020204030204"/>
            </a:endParaRP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Rete/Network</a:t>
            </a:r>
          </a:p>
        </p:txBody>
      </p:sp>
      <p:sp>
        <p:nvSpPr>
          <p:cNvPr id="11" name="CasellaDiTesto 10"/>
          <p:cNvSpPr txBox="1"/>
          <p:nvPr/>
        </p:nvSpPr>
        <p:spPr>
          <a:xfrm>
            <a:off x="3055365" y="1821726"/>
            <a:ext cx="2123466" cy="923330"/>
          </a:xfrm>
          <a:prstGeom prst="rect">
            <a:avLst/>
          </a:prstGeom>
          <a:noFill/>
        </p:spPr>
        <p:txBody>
          <a:bodyPr wrap="none" rtlCol="0">
            <a:spAutoFit/>
          </a:bodyPr>
          <a:lstStyle/>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Posta elettronica</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Sistemi produttivi</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Web </a:t>
            </a:r>
            <a:r>
              <a:rPr lang="it-IT" dirty="0" err="1">
                <a:solidFill>
                  <a:srgbClr val="4472C4">
                    <a:lumMod val="75000"/>
                  </a:srgbClr>
                </a:solidFill>
                <a:latin typeface="Calibri" panose="020F0502020204030204"/>
              </a:rPr>
              <a:t>application</a:t>
            </a:r>
            <a:endParaRPr lang="it-IT" dirty="0">
              <a:solidFill>
                <a:srgbClr val="4472C4">
                  <a:lumMod val="75000"/>
                </a:srgbClr>
              </a:solidFill>
              <a:latin typeface="Calibri" panose="020F0502020204030204"/>
            </a:endParaRPr>
          </a:p>
        </p:txBody>
      </p:sp>
      <p:sp>
        <p:nvSpPr>
          <p:cNvPr id="12" name="CasellaDiTesto 11"/>
          <p:cNvSpPr txBox="1"/>
          <p:nvPr/>
        </p:nvSpPr>
        <p:spPr>
          <a:xfrm>
            <a:off x="3055365" y="3364944"/>
            <a:ext cx="2533182" cy="923330"/>
          </a:xfrm>
          <a:prstGeom prst="rect">
            <a:avLst/>
          </a:prstGeom>
          <a:noFill/>
        </p:spPr>
        <p:txBody>
          <a:bodyPr wrap="square" rtlCol="0">
            <a:spAutoFit/>
          </a:bodyPr>
          <a:lstStyle/>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Backup/DR</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Protezione informazioni</a:t>
            </a:r>
          </a:p>
        </p:txBody>
      </p:sp>
      <p:sp>
        <p:nvSpPr>
          <p:cNvPr id="13" name="CasellaDiTesto 12"/>
          <p:cNvSpPr txBox="1"/>
          <p:nvPr/>
        </p:nvSpPr>
        <p:spPr>
          <a:xfrm>
            <a:off x="537007" y="3368040"/>
            <a:ext cx="2420503" cy="1200329"/>
          </a:xfrm>
          <a:prstGeom prst="rect">
            <a:avLst/>
          </a:prstGeom>
          <a:noFill/>
        </p:spPr>
        <p:txBody>
          <a:bodyPr wrap="square" rtlCol="0">
            <a:spAutoFit/>
          </a:bodyPr>
          <a:lstStyle/>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Certificazione dato filiera</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Dati e applicazioni in </a:t>
            </a:r>
            <a:r>
              <a:rPr lang="it-IT" dirty="0" err="1">
                <a:solidFill>
                  <a:srgbClr val="4472C4">
                    <a:lumMod val="75000"/>
                  </a:srgbClr>
                </a:solidFill>
                <a:latin typeface="Calibri" panose="020F0502020204030204"/>
              </a:rPr>
              <a:t>cloud</a:t>
            </a:r>
            <a:endParaRPr lang="it-IT" dirty="0">
              <a:solidFill>
                <a:srgbClr val="4472C4">
                  <a:lumMod val="75000"/>
                </a:srgbClr>
              </a:solidFill>
              <a:latin typeface="Calibri" panose="020F0502020204030204"/>
            </a:endParaRPr>
          </a:p>
        </p:txBody>
      </p:sp>
      <p:sp>
        <p:nvSpPr>
          <p:cNvPr id="14" name="CasellaDiTesto 13"/>
          <p:cNvSpPr txBox="1"/>
          <p:nvPr/>
        </p:nvSpPr>
        <p:spPr>
          <a:xfrm>
            <a:off x="3055365" y="5056673"/>
            <a:ext cx="2420503" cy="923330"/>
          </a:xfrm>
          <a:prstGeom prst="rect">
            <a:avLst/>
          </a:prstGeom>
          <a:noFill/>
        </p:spPr>
        <p:txBody>
          <a:bodyPr wrap="square" rtlCol="0">
            <a:spAutoFit/>
          </a:bodyPr>
          <a:lstStyle/>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GDPR</a:t>
            </a:r>
          </a:p>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Normative Privacy ITA</a:t>
            </a:r>
          </a:p>
        </p:txBody>
      </p:sp>
      <p:sp>
        <p:nvSpPr>
          <p:cNvPr id="15" name="CasellaDiTesto 14"/>
          <p:cNvSpPr txBox="1"/>
          <p:nvPr/>
        </p:nvSpPr>
        <p:spPr>
          <a:xfrm>
            <a:off x="544374" y="5019049"/>
            <a:ext cx="2420503" cy="1200329"/>
          </a:xfrm>
          <a:prstGeom prst="rect">
            <a:avLst/>
          </a:prstGeom>
          <a:noFill/>
        </p:spPr>
        <p:txBody>
          <a:bodyPr wrap="square" rtlCol="0">
            <a:spAutoFit/>
          </a:bodyPr>
          <a:lstStyle/>
          <a:p>
            <a:pPr marL="285750" indent="-285750">
              <a:buClr>
                <a:srgbClr val="4472C4">
                  <a:lumMod val="75000"/>
                </a:srgbClr>
              </a:buClr>
              <a:buFont typeface="Wingdings" panose="05000000000000000000" pitchFamily="2" charset="2"/>
              <a:buChar char="§"/>
            </a:pPr>
            <a:r>
              <a:rPr lang="it-IT" dirty="0">
                <a:solidFill>
                  <a:srgbClr val="4472C4">
                    <a:lumMod val="75000"/>
                  </a:srgbClr>
                </a:solidFill>
                <a:latin typeface="Calibri" panose="020F0502020204030204"/>
              </a:rPr>
              <a:t>Fatturazione elettronica</a:t>
            </a:r>
          </a:p>
          <a:p>
            <a:pPr marL="285750" indent="-285750">
              <a:buClr>
                <a:srgbClr val="4472C4">
                  <a:lumMod val="75000"/>
                </a:srgbClr>
              </a:buClr>
              <a:buFont typeface="Wingdings" panose="05000000000000000000" pitchFamily="2" charset="2"/>
              <a:buChar char="§"/>
            </a:pPr>
            <a:r>
              <a:rPr lang="it-IT" dirty="0" err="1">
                <a:solidFill>
                  <a:srgbClr val="4472C4">
                    <a:lumMod val="75000"/>
                  </a:srgbClr>
                </a:solidFill>
                <a:latin typeface="Calibri" panose="020F0502020204030204"/>
              </a:rPr>
              <a:t>eIDAS</a:t>
            </a:r>
            <a:r>
              <a:rPr lang="it-IT" dirty="0">
                <a:solidFill>
                  <a:srgbClr val="4472C4">
                    <a:lumMod val="75000"/>
                  </a:srgbClr>
                </a:solidFill>
                <a:latin typeface="Calibri" panose="020F0502020204030204"/>
              </a:rPr>
              <a:t> (firma </a:t>
            </a:r>
            <a:r>
              <a:rPr lang="it-IT" dirty="0" err="1">
                <a:solidFill>
                  <a:srgbClr val="4472C4">
                    <a:lumMod val="75000"/>
                  </a:srgbClr>
                </a:solidFill>
                <a:latin typeface="Calibri" panose="020F0502020204030204"/>
              </a:rPr>
              <a:t>digitale,PEC</a:t>
            </a:r>
            <a:r>
              <a:rPr lang="it-IT" dirty="0">
                <a:solidFill>
                  <a:srgbClr val="4472C4">
                    <a:lumMod val="75000"/>
                  </a:srgbClr>
                </a:solidFill>
                <a:latin typeface="Calibri" panose="020F0502020204030204"/>
              </a:rPr>
              <a:t>)</a:t>
            </a:r>
          </a:p>
        </p:txBody>
      </p:sp>
      <p:sp>
        <p:nvSpPr>
          <p:cNvPr id="16" name="Rettangolo 15"/>
          <p:cNvSpPr/>
          <p:nvPr/>
        </p:nvSpPr>
        <p:spPr>
          <a:xfrm>
            <a:off x="6187896" y="1467358"/>
            <a:ext cx="5713592" cy="1419458"/>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17" name="Triangolo isoscele 16"/>
          <p:cNvSpPr/>
          <p:nvPr/>
        </p:nvSpPr>
        <p:spPr>
          <a:xfrm rot="5400000">
            <a:off x="5381081" y="1764158"/>
            <a:ext cx="1105107" cy="856688"/>
          </a:xfrm>
          <a:prstGeom prst="triangle">
            <a:avLst>
              <a:gd name="adj" fmla="val 48422"/>
            </a:avLst>
          </a:prstGeom>
          <a:solidFill>
            <a:srgbClr val="0070C0"/>
          </a:solidFill>
          <a:ln w="12700" cap="flat" cmpd="sng" algn="ctr">
            <a:solidFill>
              <a:srgbClr val="44546A">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CasellaDiTesto 17"/>
          <p:cNvSpPr txBox="1"/>
          <p:nvPr/>
        </p:nvSpPr>
        <p:spPr>
          <a:xfrm>
            <a:off x="6264704" y="1509351"/>
            <a:ext cx="4515852" cy="369332"/>
          </a:xfrm>
          <a:prstGeom prst="rect">
            <a:avLst/>
          </a:prstGeom>
          <a:noFill/>
        </p:spPr>
        <p:txBody>
          <a:bodyPr wrap="none" rtlCol="0">
            <a:spAutoFit/>
          </a:bodyPr>
          <a:lstStyle/>
          <a:p>
            <a:pPr>
              <a:buClr>
                <a:srgbClr val="4472C4">
                  <a:lumMod val="75000"/>
                </a:srgbClr>
              </a:buClr>
            </a:pPr>
            <a:r>
              <a:rPr lang="it-IT" b="1" dirty="0">
                <a:solidFill>
                  <a:srgbClr val="4472C4">
                    <a:lumMod val="75000"/>
                  </a:srgbClr>
                </a:solidFill>
                <a:latin typeface="Calibri" panose="020F0502020204030204"/>
              </a:rPr>
              <a:t>Azienda di sviluppo soluzioni SW/consulenza:</a:t>
            </a:r>
          </a:p>
        </p:txBody>
      </p:sp>
      <p:sp>
        <p:nvSpPr>
          <p:cNvPr id="19" name="CasellaDiTesto 18"/>
          <p:cNvSpPr txBox="1"/>
          <p:nvPr/>
        </p:nvSpPr>
        <p:spPr>
          <a:xfrm>
            <a:off x="6342150" y="1878683"/>
            <a:ext cx="5559338" cy="954107"/>
          </a:xfrm>
          <a:prstGeom prst="rect">
            <a:avLst/>
          </a:prstGeom>
          <a:noFill/>
        </p:spPr>
        <p:txBody>
          <a:bodyPr wrap="square" rtlCol="0">
            <a:spAutoFit/>
          </a:bodyPr>
          <a:lstStyle/>
          <a:p>
            <a:pPr algn="just">
              <a:buClr>
                <a:srgbClr val="4472C4">
                  <a:lumMod val="75000"/>
                </a:srgbClr>
              </a:buClr>
            </a:pPr>
            <a:r>
              <a:rPr lang="it-IT" sz="1400" dirty="0">
                <a:solidFill>
                  <a:srgbClr val="4472C4">
                    <a:lumMod val="75000"/>
                  </a:srgbClr>
                </a:solidFill>
                <a:latin typeface="Calibri" panose="020F0502020204030204"/>
              </a:rPr>
              <a:t>Realizzazione di un progetto per la fornitura ai propri dipendenti di strumenti di Office Automation «sicuri» tra cui PC con gestione centralizzata della Software </a:t>
            </a:r>
            <a:r>
              <a:rPr lang="it-IT" sz="1400" dirty="0" err="1">
                <a:solidFill>
                  <a:srgbClr val="4472C4">
                    <a:lumMod val="75000"/>
                  </a:srgbClr>
                </a:solidFill>
                <a:latin typeface="Calibri" panose="020F0502020204030204"/>
              </a:rPr>
              <a:t>distribution</a:t>
            </a:r>
            <a:r>
              <a:rPr lang="it-IT" sz="1400" dirty="0">
                <a:solidFill>
                  <a:srgbClr val="4472C4">
                    <a:lumMod val="75000"/>
                  </a:srgbClr>
                </a:solidFill>
                <a:latin typeface="Calibri" panose="020F0502020204030204"/>
              </a:rPr>
              <a:t> e delle Patch, Posta elettronica, </a:t>
            </a:r>
            <a:r>
              <a:rPr lang="it-IT" sz="1400" dirty="0" err="1">
                <a:solidFill>
                  <a:srgbClr val="4472C4">
                    <a:lumMod val="75000"/>
                  </a:srgbClr>
                </a:solidFill>
                <a:latin typeface="Calibri" panose="020F0502020204030204"/>
              </a:rPr>
              <a:t>SmartPhone</a:t>
            </a:r>
            <a:r>
              <a:rPr lang="it-IT" sz="1400" dirty="0">
                <a:solidFill>
                  <a:srgbClr val="4472C4">
                    <a:lumMod val="75000"/>
                  </a:srgbClr>
                </a:solidFill>
                <a:latin typeface="Calibri" panose="020F0502020204030204"/>
              </a:rPr>
              <a:t> e palmari  con MDM (Mobile </a:t>
            </a:r>
            <a:r>
              <a:rPr lang="it-IT" sz="1400" dirty="0" err="1">
                <a:solidFill>
                  <a:srgbClr val="4472C4">
                    <a:lumMod val="75000"/>
                  </a:srgbClr>
                </a:solidFill>
                <a:latin typeface="Calibri" panose="020F0502020204030204"/>
              </a:rPr>
              <a:t>device</a:t>
            </a:r>
            <a:r>
              <a:rPr lang="it-IT" sz="1400" dirty="0">
                <a:solidFill>
                  <a:srgbClr val="4472C4">
                    <a:lumMod val="75000"/>
                  </a:srgbClr>
                </a:solidFill>
                <a:latin typeface="Calibri" panose="020F0502020204030204"/>
              </a:rPr>
              <a:t> Management)</a:t>
            </a:r>
          </a:p>
        </p:txBody>
      </p:sp>
      <p:sp>
        <p:nvSpPr>
          <p:cNvPr id="20" name="Rettangolo 19"/>
          <p:cNvSpPr/>
          <p:nvPr/>
        </p:nvSpPr>
        <p:spPr>
          <a:xfrm>
            <a:off x="6187895" y="3124625"/>
            <a:ext cx="5713592" cy="1419458"/>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21" name="Triangolo isoscele 20"/>
          <p:cNvSpPr/>
          <p:nvPr/>
        </p:nvSpPr>
        <p:spPr>
          <a:xfrm rot="5400000">
            <a:off x="5381080" y="3421425"/>
            <a:ext cx="1105107" cy="856688"/>
          </a:xfrm>
          <a:prstGeom prst="triangle">
            <a:avLst>
              <a:gd name="adj" fmla="val 48422"/>
            </a:avLst>
          </a:prstGeom>
          <a:solidFill>
            <a:srgbClr val="0070C0"/>
          </a:solidFill>
          <a:ln w="12700" cap="flat" cmpd="sng" algn="ctr">
            <a:solidFill>
              <a:srgbClr val="44546A">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sellaDiTesto 21"/>
          <p:cNvSpPr txBox="1"/>
          <p:nvPr/>
        </p:nvSpPr>
        <p:spPr>
          <a:xfrm>
            <a:off x="6264703" y="3166618"/>
            <a:ext cx="2888419" cy="369332"/>
          </a:xfrm>
          <a:prstGeom prst="rect">
            <a:avLst/>
          </a:prstGeom>
          <a:noFill/>
        </p:spPr>
        <p:txBody>
          <a:bodyPr wrap="none" rtlCol="0">
            <a:spAutoFit/>
          </a:bodyPr>
          <a:lstStyle/>
          <a:p>
            <a:pPr>
              <a:buClr>
                <a:srgbClr val="4472C4">
                  <a:lumMod val="75000"/>
                </a:srgbClr>
              </a:buClr>
            </a:pPr>
            <a:r>
              <a:rPr lang="it-IT" b="1" dirty="0">
                <a:solidFill>
                  <a:srgbClr val="4472C4">
                    <a:lumMod val="75000"/>
                  </a:srgbClr>
                </a:solidFill>
                <a:latin typeface="Calibri" panose="020F0502020204030204"/>
              </a:rPr>
              <a:t>Azienda di apparati medicali</a:t>
            </a:r>
          </a:p>
        </p:txBody>
      </p:sp>
      <p:sp>
        <p:nvSpPr>
          <p:cNvPr id="23" name="CasellaDiTesto 22"/>
          <p:cNvSpPr txBox="1"/>
          <p:nvPr/>
        </p:nvSpPr>
        <p:spPr>
          <a:xfrm>
            <a:off x="6342149" y="3535950"/>
            <a:ext cx="5559338" cy="954107"/>
          </a:xfrm>
          <a:prstGeom prst="rect">
            <a:avLst/>
          </a:prstGeom>
          <a:noFill/>
        </p:spPr>
        <p:txBody>
          <a:bodyPr wrap="square" rtlCol="0">
            <a:spAutoFit/>
          </a:bodyPr>
          <a:lstStyle/>
          <a:p>
            <a:pPr algn="just">
              <a:buClr>
                <a:srgbClr val="4472C4">
                  <a:lumMod val="75000"/>
                </a:srgbClr>
              </a:buClr>
            </a:pPr>
            <a:r>
              <a:rPr lang="it-IT" sz="1400" dirty="0">
                <a:solidFill>
                  <a:srgbClr val="4472C4">
                    <a:lumMod val="75000"/>
                  </a:srgbClr>
                </a:solidFill>
                <a:latin typeface="Calibri" panose="020F0502020204030204"/>
              </a:rPr>
              <a:t>Prodotto medico che inietta insulina nel paziente sulla base delle informazioni ricevute dai sensori indossati dal paziente stesso (</a:t>
            </a:r>
            <a:r>
              <a:rPr lang="it-IT" sz="1400" dirty="0" err="1">
                <a:solidFill>
                  <a:srgbClr val="4472C4">
                    <a:lumMod val="75000"/>
                  </a:srgbClr>
                </a:solidFill>
                <a:latin typeface="Calibri" panose="020F0502020204030204"/>
              </a:rPr>
              <a:t>IoT</a:t>
            </a:r>
            <a:r>
              <a:rPr lang="it-IT" sz="1400" dirty="0">
                <a:solidFill>
                  <a:srgbClr val="4472C4">
                    <a:lumMod val="75000"/>
                  </a:srgbClr>
                </a:solidFill>
                <a:latin typeface="Calibri" panose="020F0502020204030204"/>
              </a:rPr>
              <a:t>).</a:t>
            </a:r>
          </a:p>
          <a:p>
            <a:pPr algn="just">
              <a:buClr>
                <a:srgbClr val="4472C4">
                  <a:lumMod val="75000"/>
                </a:srgbClr>
              </a:buClr>
            </a:pPr>
            <a:r>
              <a:rPr lang="it-IT" sz="1400" dirty="0">
                <a:solidFill>
                  <a:srgbClr val="4472C4">
                    <a:lumMod val="75000"/>
                  </a:srgbClr>
                </a:solidFill>
                <a:latin typeface="Calibri" panose="020F0502020204030204"/>
              </a:rPr>
              <a:t>Cifratura dei flussi di comunicazione e dei dati memorizzati; certificazione della corretta identità dei sensori e dell’applicazione centralizzata</a:t>
            </a:r>
          </a:p>
        </p:txBody>
      </p:sp>
      <p:sp>
        <p:nvSpPr>
          <p:cNvPr id="24" name="Rettangolo 23"/>
          <p:cNvSpPr/>
          <p:nvPr/>
        </p:nvSpPr>
        <p:spPr>
          <a:xfrm>
            <a:off x="6187894" y="4812939"/>
            <a:ext cx="5713592" cy="1419458"/>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25" name="Triangolo isoscele 24"/>
          <p:cNvSpPr/>
          <p:nvPr/>
        </p:nvSpPr>
        <p:spPr>
          <a:xfrm rot="5400000">
            <a:off x="5381079" y="5109739"/>
            <a:ext cx="1105107" cy="856688"/>
          </a:xfrm>
          <a:prstGeom prst="triangle">
            <a:avLst>
              <a:gd name="adj" fmla="val 48422"/>
            </a:avLst>
          </a:prstGeom>
          <a:solidFill>
            <a:srgbClr val="0070C0"/>
          </a:solidFill>
          <a:ln w="12700" cap="flat" cmpd="sng" algn="ctr">
            <a:solidFill>
              <a:srgbClr val="44546A">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sellaDiTesto 25"/>
          <p:cNvSpPr txBox="1"/>
          <p:nvPr/>
        </p:nvSpPr>
        <p:spPr>
          <a:xfrm>
            <a:off x="6264702" y="4854932"/>
            <a:ext cx="2966068" cy="369332"/>
          </a:xfrm>
          <a:prstGeom prst="rect">
            <a:avLst/>
          </a:prstGeom>
          <a:noFill/>
        </p:spPr>
        <p:txBody>
          <a:bodyPr wrap="none" rtlCol="0">
            <a:spAutoFit/>
          </a:bodyPr>
          <a:lstStyle/>
          <a:p>
            <a:pPr>
              <a:buClr>
                <a:srgbClr val="4472C4">
                  <a:lumMod val="75000"/>
                </a:srgbClr>
              </a:buClr>
            </a:pPr>
            <a:r>
              <a:rPr lang="it-IT" b="1" dirty="0">
                <a:solidFill>
                  <a:srgbClr val="4472C4">
                    <a:lumMod val="75000"/>
                  </a:srgbClr>
                </a:solidFill>
                <a:latin typeface="Calibri" panose="020F0502020204030204"/>
              </a:rPr>
              <a:t>Laboratorio di analisi cliniche</a:t>
            </a:r>
          </a:p>
        </p:txBody>
      </p:sp>
      <p:sp>
        <p:nvSpPr>
          <p:cNvPr id="27" name="CasellaDiTesto 26"/>
          <p:cNvSpPr txBox="1"/>
          <p:nvPr/>
        </p:nvSpPr>
        <p:spPr>
          <a:xfrm>
            <a:off x="6342148" y="5224264"/>
            <a:ext cx="5559338" cy="954107"/>
          </a:xfrm>
          <a:prstGeom prst="rect">
            <a:avLst/>
          </a:prstGeom>
          <a:noFill/>
        </p:spPr>
        <p:txBody>
          <a:bodyPr wrap="square" rtlCol="0">
            <a:spAutoFit/>
          </a:bodyPr>
          <a:lstStyle/>
          <a:p>
            <a:pPr algn="just">
              <a:buClr>
                <a:srgbClr val="4472C4">
                  <a:lumMod val="75000"/>
                </a:srgbClr>
              </a:buClr>
            </a:pPr>
            <a:r>
              <a:rPr lang="it-IT" sz="1400" dirty="0">
                <a:solidFill>
                  <a:srgbClr val="4472C4">
                    <a:lumMod val="75000"/>
                  </a:srgbClr>
                </a:solidFill>
                <a:latin typeface="Calibri" panose="020F0502020204030204"/>
              </a:rPr>
              <a:t>Migrazione verso servizi in </a:t>
            </a:r>
            <a:r>
              <a:rPr lang="it-IT" sz="1400" dirty="0" err="1">
                <a:solidFill>
                  <a:srgbClr val="4472C4">
                    <a:lumMod val="75000"/>
                  </a:srgbClr>
                </a:solidFill>
                <a:latin typeface="Calibri" panose="020F0502020204030204"/>
              </a:rPr>
              <a:t>Cloud</a:t>
            </a:r>
            <a:r>
              <a:rPr lang="it-IT" sz="1400" dirty="0">
                <a:solidFill>
                  <a:srgbClr val="4472C4">
                    <a:lumMod val="75000"/>
                  </a:srgbClr>
                </a:solidFill>
                <a:latin typeface="Calibri" panose="020F0502020204030204"/>
              </a:rPr>
              <a:t> per demandare al provider dei servizi la gestione dei dati in linea con le direttive del GDPR; campagna informativa verso i Clienti per fornire la corretta informazione sulle modalità di trattamento dei dati.</a:t>
            </a:r>
          </a:p>
        </p:txBody>
      </p:sp>
      <p:pic>
        <p:nvPicPr>
          <p:cNvPr id="28" name="Immagine 2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5539" y="4613484"/>
            <a:ext cx="468135" cy="468135"/>
          </a:xfrm>
          <a:prstGeom prst="rect">
            <a:avLst/>
          </a:prstGeom>
        </p:spPr>
      </p:pic>
      <p:pic>
        <p:nvPicPr>
          <p:cNvPr id="29" name="Immagine 2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1161" y="1308672"/>
            <a:ext cx="493924" cy="493924"/>
          </a:xfrm>
          <a:prstGeom prst="rect">
            <a:avLst/>
          </a:prstGeom>
        </p:spPr>
      </p:pic>
      <p:sp>
        <p:nvSpPr>
          <p:cNvPr id="30" name="CasellaDiTesto 29"/>
          <p:cNvSpPr txBox="1"/>
          <p:nvPr/>
        </p:nvSpPr>
        <p:spPr>
          <a:xfrm>
            <a:off x="2778486" y="789248"/>
            <a:ext cx="5453607" cy="461665"/>
          </a:xfrm>
          <a:prstGeom prst="rect">
            <a:avLst/>
          </a:prstGeom>
          <a:noFill/>
        </p:spPr>
        <p:txBody>
          <a:bodyPr wrap="square" rtlCol="0">
            <a:spAutoFit/>
          </a:bodyPr>
          <a:lstStyle>
            <a:defPPr>
              <a:defRPr lang="it-IT"/>
            </a:defPPr>
            <a:lvl1pPr algn="r">
              <a:defRPr sz="2400" b="1">
                <a:solidFill>
                  <a:srgbClr val="000000"/>
                </a:solidFill>
                <a:latin typeface="ABBvoice"/>
                <a:ea typeface="ABBvoice"/>
                <a:cs typeface="ABBvoice"/>
              </a:defRPr>
            </a:lvl1pPr>
          </a:lstStyle>
          <a:p>
            <a:r>
              <a:rPr lang="it-IT" dirty="0"/>
              <a:t>Cyber Security: Use Case</a:t>
            </a:r>
          </a:p>
        </p:txBody>
      </p:sp>
      <p:pic>
        <p:nvPicPr>
          <p:cNvPr id="31" name="Immagine 30"/>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85539" y="2945339"/>
            <a:ext cx="481347" cy="481347"/>
          </a:xfrm>
          <a:prstGeom prst="rect">
            <a:avLst/>
          </a:prstGeom>
        </p:spPr>
      </p:pic>
    </p:spTree>
    <p:extLst>
      <p:ext uri="{BB962C8B-B14F-4D97-AF65-F5344CB8AC3E}">
        <p14:creationId xmlns:p14="http://schemas.microsoft.com/office/powerpoint/2010/main" xmlns="" val="3407115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 y="0"/>
            <a:ext cx="12186891" cy="6858000"/>
          </a:xfrm>
          <a:prstGeom prst="rect">
            <a:avLst/>
          </a:prstGeom>
        </p:spPr>
      </p:pic>
      <p:pic>
        <p:nvPicPr>
          <p:cNvPr id="3" name="Immagin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6100" y="128954"/>
            <a:ext cx="2520000" cy="892408"/>
          </a:xfrm>
          <a:prstGeom prst="rect">
            <a:avLst/>
          </a:prstGeom>
        </p:spPr>
      </p:pic>
      <p:sp>
        <p:nvSpPr>
          <p:cNvPr id="8" name="CasellaDiTesto 1"/>
          <p:cNvSpPr txBox="1">
            <a:spLocks noChangeArrowheads="1"/>
          </p:cNvSpPr>
          <p:nvPr/>
        </p:nvSpPr>
        <p:spPr bwMode="auto">
          <a:xfrm>
            <a:off x="103517" y="1351813"/>
            <a:ext cx="12019074" cy="3600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pPr>
            <a:endParaRPr lang="it-IT" altLang="it-IT" sz="2800" dirty="0">
              <a:solidFill>
                <a:schemeClr val="bg1"/>
              </a:solidFill>
              <a:latin typeface="Calibri" panose="020F0502020204030204" pitchFamily="34" charset="0"/>
              <a:cs typeface="Calibri" panose="020F0502020204030204" pitchFamily="34" charset="0"/>
            </a:endParaRPr>
          </a:p>
          <a:p>
            <a:pPr algn="ctr" fontAlgn="base">
              <a:spcBef>
                <a:spcPct val="0"/>
              </a:spcBef>
              <a:spcAft>
                <a:spcPct val="0"/>
              </a:spcAft>
            </a:pPr>
            <a:r>
              <a:rPr lang="en-GB" altLang="it-IT" sz="4000" b="1" dirty="0">
                <a:solidFill>
                  <a:schemeClr val="bg1"/>
                </a:solidFill>
                <a:latin typeface="Calibri" panose="020F0502020204030204" pitchFamily="34" charset="0"/>
                <a:cs typeface="Calibri" panose="020F0502020204030204" pitchFamily="34" charset="0"/>
              </a:rPr>
              <a:t>Digital Technology: </a:t>
            </a:r>
            <a:endParaRPr lang="en-GB" altLang="it-IT" sz="4000" b="1" dirty="0" smtClean="0">
              <a:solidFill>
                <a:schemeClr val="bg1"/>
              </a:solidFill>
              <a:latin typeface="Calibri" panose="020F0502020204030204" pitchFamily="34" charset="0"/>
              <a:cs typeface="Calibri" panose="020F0502020204030204" pitchFamily="34" charset="0"/>
            </a:endParaRPr>
          </a:p>
          <a:p>
            <a:pPr algn="ctr" fontAlgn="base">
              <a:spcBef>
                <a:spcPct val="0"/>
              </a:spcBef>
              <a:spcAft>
                <a:spcPct val="0"/>
              </a:spcAft>
            </a:pPr>
            <a:r>
              <a:rPr lang="en-GB" altLang="it-IT" sz="4000" b="1" dirty="0" smtClean="0">
                <a:solidFill>
                  <a:schemeClr val="bg1"/>
                </a:solidFill>
                <a:latin typeface="Calibri" panose="020F0502020204030204" pitchFamily="34" charset="0"/>
                <a:cs typeface="Calibri" panose="020F0502020204030204" pitchFamily="34" charset="0"/>
              </a:rPr>
              <a:t>la </a:t>
            </a:r>
            <a:r>
              <a:rPr lang="en-GB" altLang="it-IT" sz="4000" b="1" dirty="0" err="1">
                <a:solidFill>
                  <a:schemeClr val="bg1"/>
                </a:solidFill>
                <a:latin typeface="Calibri" panose="020F0502020204030204" pitchFamily="34" charset="0"/>
                <a:cs typeface="Calibri" panose="020F0502020204030204" pitchFamily="34" charset="0"/>
              </a:rPr>
              <a:t>Tecnologia</a:t>
            </a:r>
            <a:r>
              <a:rPr lang="en-GB" altLang="it-IT" sz="4000" b="1" dirty="0">
                <a:solidFill>
                  <a:schemeClr val="bg1"/>
                </a:solidFill>
                <a:latin typeface="Calibri" panose="020F0502020204030204" pitchFamily="34" charset="0"/>
                <a:cs typeface="Calibri" panose="020F0502020204030204" pitchFamily="34" charset="0"/>
              </a:rPr>
              <a:t> </a:t>
            </a:r>
            <a:r>
              <a:rPr lang="en-GB" altLang="it-IT" sz="4000" b="1" dirty="0" err="1">
                <a:solidFill>
                  <a:schemeClr val="bg1"/>
                </a:solidFill>
                <a:latin typeface="Calibri" panose="020F0502020204030204" pitchFamily="34" charset="0"/>
                <a:cs typeface="Calibri" panose="020F0502020204030204" pitchFamily="34" charset="0"/>
              </a:rPr>
              <a:t>che</a:t>
            </a:r>
            <a:r>
              <a:rPr lang="en-GB" altLang="it-IT" sz="4000" b="1" dirty="0">
                <a:solidFill>
                  <a:schemeClr val="bg1"/>
                </a:solidFill>
                <a:latin typeface="Calibri" panose="020F0502020204030204" pitchFamily="34" charset="0"/>
                <a:cs typeface="Calibri" panose="020F0502020204030204" pitchFamily="34" charset="0"/>
              </a:rPr>
              <a:t> cambia </a:t>
            </a:r>
            <a:r>
              <a:rPr lang="en-GB" altLang="it-IT" sz="4000" b="1" dirty="0" err="1">
                <a:solidFill>
                  <a:schemeClr val="bg1"/>
                </a:solidFill>
                <a:latin typeface="Calibri" panose="020F0502020204030204" pitchFamily="34" charset="0"/>
                <a:cs typeface="Calibri" panose="020F0502020204030204" pitchFamily="34" charset="0"/>
              </a:rPr>
              <a:t>l’Industria</a:t>
            </a:r>
            <a:r>
              <a:rPr lang="en-GB" altLang="it-IT" sz="4000" b="1" dirty="0">
                <a:solidFill>
                  <a:schemeClr val="bg1"/>
                </a:solidFill>
                <a:latin typeface="Calibri" panose="020F0502020204030204" pitchFamily="34" charset="0"/>
                <a:cs typeface="Calibri" panose="020F0502020204030204" pitchFamily="34" charset="0"/>
              </a:rPr>
              <a:t/>
            </a:r>
            <a:br>
              <a:rPr lang="en-GB" altLang="it-IT" sz="4000" b="1" dirty="0">
                <a:solidFill>
                  <a:schemeClr val="bg1"/>
                </a:solidFill>
                <a:latin typeface="Calibri" panose="020F0502020204030204" pitchFamily="34" charset="0"/>
                <a:cs typeface="Calibri" panose="020F0502020204030204" pitchFamily="34" charset="0"/>
              </a:rPr>
            </a:br>
            <a:endParaRPr lang="en-GB" altLang="it-IT" sz="4000" dirty="0">
              <a:solidFill>
                <a:schemeClr val="bg1"/>
              </a:solidFill>
              <a:latin typeface="Calibri" panose="020F0502020204030204" pitchFamily="34" charset="0"/>
              <a:cs typeface="Calibri" panose="020F0502020204030204" pitchFamily="34" charset="0"/>
            </a:endParaRPr>
          </a:p>
          <a:p>
            <a:pPr algn="ctr" fontAlgn="base">
              <a:spcBef>
                <a:spcPct val="0"/>
              </a:spcBef>
              <a:spcAft>
                <a:spcPct val="0"/>
              </a:spcAft>
            </a:pPr>
            <a:r>
              <a:rPr lang="it-IT" altLang="it-IT" sz="2800" b="1" i="1" dirty="0" smtClean="0">
                <a:solidFill>
                  <a:schemeClr val="bg1"/>
                </a:solidFill>
                <a:latin typeface="Calibri" panose="020F0502020204030204" pitchFamily="34" charset="0"/>
                <a:cs typeface="Calibri" panose="020F0502020204030204" pitchFamily="34" charset="0"/>
              </a:rPr>
              <a:t>Riccardo </a:t>
            </a:r>
            <a:r>
              <a:rPr lang="it-IT" altLang="it-IT" sz="2800" b="1" i="1" dirty="0">
                <a:solidFill>
                  <a:schemeClr val="bg1"/>
                </a:solidFill>
                <a:latin typeface="Calibri" panose="020F0502020204030204" pitchFamily="34" charset="0"/>
                <a:cs typeface="Calibri" panose="020F0502020204030204" pitchFamily="34" charset="0"/>
              </a:rPr>
              <a:t>Castellana </a:t>
            </a:r>
            <a:r>
              <a:rPr lang="it-IT" altLang="it-IT" sz="2800" i="1" dirty="0">
                <a:solidFill>
                  <a:schemeClr val="bg1"/>
                </a:solidFill>
                <a:latin typeface="Calibri" panose="020F0502020204030204" pitchFamily="34" charset="0"/>
                <a:cs typeface="Calibri" panose="020F0502020204030204" pitchFamily="34" charset="0"/>
              </a:rPr>
              <a:t>– Oracle – CONFINDUSTRIA DIGITALE</a:t>
            </a:r>
          </a:p>
          <a:p>
            <a:pPr algn="ctr" fontAlgn="base">
              <a:spcBef>
                <a:spcPct val="0"/>
              </a:spcBef>
              <a:spcAft>
                <a:spcPct val="0"/>
              </a:spcAft>
            </a:pPr>
            <a:endParaRPr lang="en-GB" altLang="it-IT" sz="2400" dirty="0">
              <a:solidFill>
                <a:schemeClr val="bg1"/>
              </a:solidFill>
              <a:latin typeface="Calibri" panose="020F0502020204030204" pitchFamily="34" charset="0"/>
              <a:cs typeface="Calibri" panose="020F0502020204030204" pitchFamily="34" charset="0"/>
            </a:endParaRPr>
          </a:p>
          <a:p>
            <a:pPr algn="ctr" fontAlgn="base">
              <a:spcBef>
                <a:spcPct val="0"/>
              </a:spcBef>
              <a:spcAft>
                <a:spcPct val="0"/>
              </a:spcAft>
            </a:pPr>
            <a:endParaRPr lang="it-IT" altLang="it-IT"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4250308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sp>
        <p:nvSpPr>
          <p:cNvPr id="5" name="Rectangle 4">
            <a:extLst>
              <a:ext uri="{FF2B5EF4-FFF2-40B4-BE49-F238E27FC236}">
                <a16:creationId xmlns:a16="http://schemas.microsoft.com/office/drawing/2014/main" xmlns="" id="{249C5150-ED19-4B91-9E77-5EFB6CC6F320}"/>
              </a:ext>
            </a:extLst>
          </p:cNvPr>
          <p:cNvSpPr/>
          <p:nvPr/>
        </p:nvSpPr>
        <p:spPr>
          <a:xfrm>
            <a:off x="7671105" y="1642636"/>
            <a:ext cx="4218416" cy="3635698"/>
          </a:xfrm>
          <a:prstGeom prst="rect">
            <a:avLst/>
          </a:prstGeom>
          <a:solidFill>
            <a:srgbClr val="C53C7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r>
              <a:rPr lang="it-IT" sz="2400" b="1" dirty="0">
                <a:solidFill>
                  <a:prstClr val="white"/>
                </a:solidFill>
              </a:rPr>
              <a:t>Siamo passati nell’arco di 30 anni, da una economia spinta dall’offerta (produzione per il magazzino) ad una economia guidata dalla domanda (consumo in tempo reale). </a:t>
            </a:r>
            <a:endParaRPr lang="it-IT" dirty="0">
              <a:solidFill>
                <a:prstClr val="white"/>
              </a:solidFill>
            </a:endParaRPr>
          </a:p>
        </p:txBody>
      </p:sp>
      <p:sp>
        <p:nvSpPr>
          <p:cNvPr id="6" name="Rectangle 5">
            <a:extLst>
              <a:ext uri="{FF2B5EF4-FFF2-40B4-BE49-F238E27FC236}">
                <a16:creationId xmlns:a16="http://schemas.microsoft.com/office/drawing/2014/main" xmlns="" id="{51A4D0AF-5C44-4925-BCDD-BC78E1438A5B}"/>
              </a:ext>
            </a:extLst>
          </p:cNvPr>
          <p:cNvSpPr/>
          <p:nvPr/>
        </p:nvSpPr>
        <p:spPr>
          <a:xfrm>
            <a:off x="262301" y="1044494"/>
            <a:ext cx="11582896" cy="461665"/>
          </a:xfrm>
          <a:prstGeom prst="rect">
            <a:avLst/>
          </a:prstGeom>
        </p:spPr>
        <p:txBody>
          <a:bodyPr wrap="square">
            <a:spAutoFit/>
          </a:bodyPr>
          <a:lstStyle/>
          <a:p>
            <a:r>
              <a:rPr lang="it-IT" sz="2400" b="1" dirty="0">
                <a:solidFill>
                  <a:srgbClr val="2E4E89"/>
                </a:solidFill>
              </a:rPr>
              <a:t>Oggi la produzione industriale è guidata da una domanda globale ed in tempo reale</a:t>
            </a:r>
            <a:endParaRPr lang="it-IT" b="1" dirty="0">
              <a:solidFill>
                <a:srgbClr val="2E4E89"/>
              </a:solidFill>
            </a:endParaRPr>
          </a:p>
        </p:txBody>
      </p:sp>
      <p:sp>
        <p:nvSpPr>
          <p:cNvPr id="7" name="TextBox 6">
            <a:extLst>
              <a:ext uri="{FF2B5EF4-FFF2-40B4-BE49-F238E27FC236}">
                <a16:creationId xmlns:a16="http://schemas.microsoft.com/office/drawing/2014/main" xmlns="" id="{C54FD840-1B59-495D-B69C-DEB59ACC0C30}"/>
              </a:ext>
            </a:extLst>
          </p:cNvPr>
          <p:cNvSpPr txBox="1"/>
          <p:nvPr/>
        </p:nvSpPr>
        <p:spPr>
          <a:xfrm>
            <a:off x="302479" y="5561497"/>
            <a:ext cx="8551322" cy="584775"/>
          </a:xfrm>
          <a:prstGeom prst="rect">
            <a:avLst/>
          </a:prstGeom>
          <a:noFill/>
        </p:spPr>
        <p:txBody>
          <a:bodyPr wrap="square" rtlCol="0">
            <a:spAutoFit/>
          </a:bodyPr>
          <a:lstStyle/>
          <a:p>
            <a:r>
              <a:rPr lang="it-IT" sz="1600" b="1" dirty="0">
                <a:solidFill>
                  <a:srgbClr val="2E4E89"/>
                </a:solidFill>
              </a:rPr>
              <a:t>La rivoluzione 4.0 sta fornendo nuovo slancio al percorso di trasformazione in atto nel settore manifatturiero e l’Intelligenza Artificiale si conferma protagonista in questa fase di rinnovamento.</a:t>
            </a:r>
          </a:p>
        </p:txBody>
      </p:sp>
      <p:pic>
        <p:nvPicPr>
          <p:cNvPr id="8" name="Picture 7">
            <a:extLst>
              <a:ext uri="{FF2B5EF4-FFF2-40B4-BE49-F238E27FC236}">
                <a16:creationId xmlns:a16="http://schemas.microsoft.com/office/drawing/2014/main" xmlns="" id="{673B184E-7F03-4E0E-BE8D-BF9D892A78D3}"/>
              </a:ext>
            </a:extLst>
          </p:cNvPr>
          <p:cNvPicPr>
            <a:picLocks noChangeAspect="1"/>
          </p:cNvPicPr>
          <p:nvPr/>
        </p:nvPicPr>
        <p:blipFill>
          <a:blip r:embed="rId4"/>
          <a:stretch>
            <a:fillRect/>
          </a:stretch>
        </p:blipFill>
        <p:spPr>
          <a:xfrm>
            <a:off x="302480" y="1506159"/>
            <a:ext cx="7368626" cy="3772175"/>
          </a:xfrm>
          <a:prstGeom prst="rect">
            <a:avLst/>
          </a:prstGeom>
        </p:spPr>
      </p:pic>
      <p:sp>
        <p:nvSpPr>
          <p:cNvPr id="9" name="TextBox 8">
            <a:extLst>
              <a:ext uri="{FF2B5EF4-FFF2-40B4-BE49-F238E27FC236}">
                <a16:creationId xmlns:a16="http://schemas.microsoft.com/office/drawing/2014/main" xmlns="" id="{C6B8615D-2272-4FE0-AF57-2252A049D2B8}"/>
              </a:ext>
            </a:extLst>
          </p:cNvPr>
          <p:cNvSpPr txBox="1"/>
          <p:nvPr/>
        </p:nvSpPr>
        <p:spPr>
          <a:xfrm>
            <a:off x="306625" y="136887"/>
            <a:ext cx="11582896" cy="769441"/>
          </a:xfrm>
          <a:prstGeom prst="rect">
            <a:avLst/>
          </a:prstGeom>
          <a:noFill/>
        </p:spPr>
        <p:txBody>
          <a:bodyPr wrap="square" rtlCol="0">
            <a:spAutoFit/>
          </a:bodyPr>
          <a:lstStyle/>
          <a:p>
            <a:pPr>
              <a:defRPr/>
            </a:pPr>
            <a:r>
              <a:rPr lang="it-IT" sz="4400" dirty="0">
                <a:solidFill>
                  <a:prstClr val="black"/>
                </a:solidFill>
              </a:rPr>
              <a:t>I dati sono la linfa vitale del sistema di produzione</a:t>
            </a:r>
          </a:p>
        </p:txBody>
      </p:sp>
    </p:spTree>
    <p:extLst>
      <p:ext uri="{BB962C8B-B14F-4D97-AF65-F5344CB8AC3E}">
        <p14:creationId xmlns:p14="http://schemas.microsoft.com/office/powerpoint/2010/main" xmlns="" val="916656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FDCB5E8-CC15-444E-AE56-7772E0765150}"/>
              </a:ext>
            </a:extLst>
          </p:cNvPr>
          <p:cNvSpPr/>
          <p:nvPr/>
        </p:nvSpPr>
        <p:spPr bwMode="auto">
          <a:xfrm>
            <a:off x="246975" y="3507222"/>
            <a:ext cx="2611320" cy="7891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r" defTabSz="913576" fontAlgn="base">
              <a:spcBef>
                <a:spcPct val="0"/>
              </a:spcBef>
              <a:spcAft>
                <a:spcPts val="600"/>
              </a:spcAft>
              <a:defRPr/>
            </a:pPr>
            <a:r>
              <a:rPr lang="it-IT" sz="2000" b="1" dirty="0">
                <a:ln w="0" cap="rnd">
                  <a:noFill/>
                </a:ln>
                <a:solidFill>
                  <a:srgbClr val="C53C79"/>
                </a:solidFill>
              </a:rPr>
              <a:t>I TUOI ASSET</a:t>
            </a:r>
            <a:endParaRPr lang="it-IT" sz="1600" b="1" dirty="0">
              <a:ln w="0" cap="rnd">
                <a:noFill/>
              </a:ln>
              <a:solidFill>
                <a:srgbClr val="C53C79"/>
              </a:solidFill>
            </a:endParaRPr>
          </a:p>
          <a:p>
            <a:pPr algn="r" defTabSz="913576" fontAlgn="base">
              <a:spcBef>
                <a:spcPct val="0"/>
              </a:spcBef>
              <a:spcAft>
                <a:spcPts val="300"/>
              </a:spcAft>
              <a:defRPr/>
            </a:pPr>
            <a:r>
              <a:rPr lang="it-IT" sz="1600" dirty="0">
                <a:ln w="0" cap="rnd">
                  <a:noFill/>
                </a:ln>
                <a:solidFill>
                  <a:srgbClr val="353535"/>
                </a:solidFill>
                <a:cs typeface="Segoe UI Semilight" panose="020B0402040204020203" pitchFamily="34" charset="0"/>
              </a:rPr>
              <a:t>Macchinari, Strumenti</a:t>
            </a:r>
          </a:p>
          <a:p>
            <a:pPr algn="r" defTabSz="913576" fontAlgn="base">
              <a:spcBef>
                <a:spcPct val="0"/>
              </a:spcBef>
              <a:spcAft>
                <a:spcPts val="300"/>
              </a:spcAft>
              <a:defRPr/>
            </a:pPr>
            <a:r>
              <a:rPr lang="it-IT" sz="1600" dirty="0">
                <a:ln w="0" cap="rnd">
                  <a:noFill/>
                </a:ln>
                <a:solidFill>
                  <a:srgbClr val="353535"/>
                </a:solidFill>
                <a:cs typeface="Segoe UI Semilight" panose="020B0402040204020203" pitchFamily="34" charset="0"/>
              </a:rPr>
              <a:t>Materiali, Prodotti</a:t>
            </a:r>
          </a:p>
          <a:p>
            <a:pPr algn="r" defTabSz="913576" fontAlgn="base">
              <a:spcBef>
                <a:spcPct val="0"/>
              </a:spcBef>
              <a:spcAft>
                <a:spcPts val="300"/>
              </a:spcAft>
              <a:defRPr/>
            </a:pPr>
            <a:r>
              <a:rPr lang="it-IT" sz="1600" dirty="0">
                <a:ln w="0" cap="rnd">
                  <a:noFill/>
                </a:ln>
                <a:solidFill>
                  <a:srgbClr val="353535"/>
                </a:solidFill>
                <a:cs typeface="Segoe UI Semilight" panose="020B0402040204020203" pitchFamily="34" charset="0"/>
              </a:rPr>
              <a:t>Magazzino, Linea</a:t>
            </a:r>
          </a:p>
        </p:txBody>
      </p:sp>
      <p:sp>
        <p:nvSpPr>
          <p:cNvPr id="8" name="Rectangle 7">
            <a:extLst>
              <a:ext uri="{FF2B5EF4-FFF2-40B4-BE49-F238E27FC236}">
                <a16:creationId xmlns:a16="http://schemas.microsoft.com/office/drawing/2014/main" xmlns="" id="{F2693169-160F-48D5-8A0E-6FE62622260A}"/>
              </a:ext>
            </a:extLst>
          </p:cNvPr>
          <p:cNvSpPr/>
          <p:nvPr/>
        </p:nvSpPr>
        <p:spPr bwMode="auto">
          <a:xfrm>
            <a:off x="9379180" y="3507222"/>
            <a:ext cx="2611320" cy="7891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3576" fontAlgn="base">
              <a:spcBef>
                <a:spcPct val="0"/>
              </a:spcBef>
              <a:spcAft>
                <a:spcPts val="600"/>
              </a:spcAft>
              <a:defRPr/>
            </a:pPr>
            <a:r>
              <a:rPr lang="it-IT" sz="2000" b="1" dirty="0">
                <a:ln w="0" cap="rnd">
                  <a:noFill/>
                </a:ln>
                <a:solidFill>
                  <a:srgbClr val="C53C79"/>
                </a:solidFill>
              </a:rPr>
              <a:t>I TUOI DATI</a:t>
            </a:r>
            <a:endParaRPr lang="it-IT" sz="1600" b="1" dirty="0">
              <a:ln w="0" cap="rnd">
                <a:noFill/>
              </a:ln>
              <a:solidFill>
                <a:srgbClr val="C53C79"/>
              </a:solidFill>
            </a:endParaRPr>
          </a:p>
          <a:p>
            <a:pPr defTabSz="913576" fontAlgn="base">
              <a:spcBef>
                <a:spcPct val="0"/>
              </a:spcBef>
              <a:spcAft>
                <a:spcPts val="300"/>
              </a:spcAft>
              <a:defRPr/>
            </a:pPr>
            <a:r>
              <a:rPr lang="it-IT" sz="1600" dirty="0">
                <a:ln w="0" cap="rnd">
                  <a:noFill/>
                </a:ln>
                <a:solidFill>
                  <a:srgbClr val="353535"/>
                </a:solidFill>
                <a:cs typeface="Segoe UI Semilight" panose="020B0402040204020203" pitchFamily="34" charset="0"/>
              </a:rPr>
              <a:t>Fasi di lavorazione</a:t>
            </a:r>
          </a:p>
          <a:p>
            <a:pPr defTabSz="913576" fontAlgn="base">
              <a:spcBef>
                <a:spcPct val="0"/>
              </a:spcBef>
              <a:spcAft>
                <a:spcPts val="300"/>
              </a:spcAft>
              <a:defRPr/>
            </a:pPr>
            <a:r>
              <a:rPr lang="it-IT" sz="1600" dirty="0">
                <a:ln w="0" cap="rnd">
                  <a:noFill/>
                </a:ln>
                <a:solidFill>
                  <a:srgbClr val="353535"/>
                </a:solidFill>
                <a:cs typeface="Segoe UI Semilight" panose="020B0402040204020203" pitchFamily="34" charset="0"/>
              </a:rPr>
              <a:t>Eventi, Variabili</a:t>
            </a:r>
          </a:p>
          <a:p>
            <a:pPr defTabSz="913576" fontAlgn="base">
              <a:spcBef>
                <a:spcPct val="0"/>
              </a:spcBef>
              <a:spcAft>
                <a:spcPts val="300"/>
              </a:spcAft>
              <a:defRPr/>
            </a:pPr>
            <a:r>
              <a:rPr lang="it-IT" sz="1600" dirty="0">
                <a:ln w="0" cap="rnd">
                  <a:noFill/>
                </a:ln>
                <a:solidFill>
                  <a:srgbClr val="353535"/>
                </a:solidFill>
                <a:cs typeface="Segoe UI Semilight" panose="020B0402040204020203" pitchFamily="34" charset="0"/>
              </a:rPr>
              <a:t>Misure, Stati</a:t>
            </a:r>
          </a:p>
        </p:txBody>
      </p:sp>
      <p:sp>
        <p:nvSpPr>
          <p:cNvPr id="9" name="Freeform: Shape 8">
            <a:extLst>
              <a:ext uri="{FF2B5EF4-FFF2-40B4-BE49-F238E27FC236}">
                <a16:creationId xmlns:a16="http://schemas.microsoft.com/office/drawing/2014/main" xmlns="" id="{66871267-AB39-467E-A5AA-5485070D0AFA}"/>
              </a:ext>
            </a:extLst>
          </p:cNvPr>
          <p:cNvSpPr/>
          <p:nvPr/>
        </p:nvSpPr>
        <p:spPr bwMode="auto">
          <a:xfrm rot="18891322" flipH="1">
            <a:off x="4355106" y="2159850"/>
            <a:ext cx="3483938" cy="3483938"/>
          </a:xfrm>
          <a:custGeom>
            <a:avLst/>
            <a:gdLst>
              <a:gd name="connsiteX0" fmla="*/ 510357 w 3484926"/>
              <a:gd name="connsiteY0" fmla="*/ 510356 h 3484926"/>
              <a:gd name="connsiteX1" fmla="*/ 507395 w 3484926"/>
              <a:gd name="connsiteY1" fmla="*/ 513614 h 3484926"/>
              <a:gd name="connsiteX2" fmla="*/ 504152 w 3484926"/>
              <a:gd name="connsiteY2" fmla="*/ 516592 h 3484926"/>
              <a:gd name="connsiteX3" fmla="*/ 451511 w 3484926"/>
              <a:gd name="connsiteY3" fmla="*/ 575102 h 3484926"/>
              <a:gd name="connsiteX4" fmla="*/ 397895 w 3484926"/>
              <a:gd name="connsiteY4" fmla="*/ 634095 h 3484926"/>
              <a:gd name="connsiteX5" fmla="*/ 395230 w 3484926"/>
              <a:gd name="connsiteY5" fmla="*/ 637659 h 3484926"/>
              <a:gd name="connsiteX6" fmla="*/ 392316 w 3484926"/>
              <a:gd name="connsiteY6" fmla="*/ 640897 h 3484926"/>
              <a:gd name="connsiteX7" fmla="*/ 345904 w 3484926"/>
              <a:gd name="connsiteY7" fmla="*/ 703621 h 3484926"/>
              <a:gd name="connsiteX8" fmla="*/ 297586 w 3484926"/>
              <a:gd name="connsiteY8" fmla="*/ 768235 h 3484926"/>
              <a:gd name="connsiteX9" fmla="*/ 295262 w 3484926"/>
              <a:gd name="connsiteY9" fmla="*/ 772061 h 3484926"/>
              <a:gd name="connsiteX10" fmla="*/ 292686 w 3484926"/>
              <a:gd name="connsiteY10" fmla="*/ 775543 h 3484926"/>
              <a:gd name="connsiteX11" fmla="*/ 252508 w 3484926"/>
              <a:gd name="connsiteY11" fmla="*/ 842437 h 3484926"/>
              <a:gd name="connsiteX12" fmla="*/ 210307 w 3484926"/>
              <a:gd name="connsiteY12" fmla="*/ 911901 h 3484926"/>
              <a:gd name="connsiteX13" fmla="*/ 208367 w 3484926"/>
              <a:gd name="connsiteY13" fmla="*/ 915928 h 3484926"/>
              <a:gd name="connsiteX14" fmla="*/ 206133 w 3484926"/>
              <a:gd name="connsiteY14" fmla="*/ 919648 h 3484926"/>
              <a:gd name="connsiteX15" fmla="*/ 172240 w 3484926"/>
              <a:gd name="connsiteY15" fmla="*/ 990923 h 3484926"/>
              <a:gd name="connsiteX16" fmla="*/ 136932 w 3484926"/>
              <a:gd name="connsiteY16" fmla="*/ 1064218 h 3484926"/>
              <a:gd name="connsiteX17" fmla="*/ 135412 w 3484926"/>
              <a:gd name="connsiteY17" fmla="*/ 1068371 h 3484926"/>
              <a:gd name="connsiteX18" fmla="*/ 133529 w 3484926"/>
              <a:gd name="connsiteY18" fmla="*/ 1072332 h 3484926"/>
              <a:gd name="connsiteX19" fmla="*/ 106177 w 3484926"/>
              <a:gd name="connsiteY19" fmla="*/ 1148247 h 3484926"/>
              <a:gd name="connsiteX20" fmla="*/ 78339 w 3484926"/>
              <a:gd name="connsiteY20" fmla="*/ 1224308 h 3484926"/>
              <a:gd name="connsiteX21" fmla="*/ 77255 w 3484926"/>
              <a:gd name="connsiteY21" fmla="*/ 1228521 h 3484926"/>
              <a:gd name="connsiteX22" fmla="*/ 75744 w 3484926"/>
              <a:gd name="connsiteY22" fmla="*/ 1232716 h 3484926"/>
              <a:gd name="connsiteX23" fmla="*/ 55476 w 3484926"/>
              <a:gd name="connsiteY23" fmla="*/ 1313224 h 3484926"/>
              <a:gd name="connsiteX24" fmla="*/ 35402 w 3484926"/>
              <a:gd name="connsiteY24" fmla="*/ 1391296 h 3484926"/>
              <a:gd name="connsiteX25" fmla="*/ 34756 w 3484926"/>
              <a:gd name="connsiteY25" fmla="*/ 1395529 h 3484926"/>
              <a:gd name="connsiteX26" fmla="*/ 33651 w 3484926"/>
              <a:gd name="connsiteY26" fmla="*/ 1399919 h 3484926"/>
              <a:gd name="connsiteX27" fmla="*/ 21221 w 3484926"/>
              <a:gd name="connsiteY27" fmla="*/ 1484213 h 3484926"/>
              <a:gd name="connsiteX28" fmla="*/ 8997 w 3484926"/>
              <a:gd name="connsiteY28" fmla="*/ 1564306 h 3484926"/>
              <a:gd name="connsiteX29" fmla="*/ 8782 w 3484926"/>
              <a:gd name="connsiteY29" fmla="*/ 1568570 h 3484926"/>
              <a:gd name="connsiteX30" fmla="*/ 8120 w 3484926"/>
              <a:gd name="connsiteY30" fmla="*/ 1573060 h 3484926"/>
              <a:gd name="connsiteX31" fmla="*/ 4211 w 3484926"/>
              <a:gd name="connsiteY31" fmla="*/ 1659089 h 3484926"/>
              <a:gd name="connsiteX32" fmla="*/ 1 w 3484926"/>
              <a:gd name="connsiteY32" fmla="*/ 1742463 h 3484926"/>
              <a:gd name="connsiteX33" fmla="*/ 0 w 3484926"/>
              <a:gd name="connsiteY33" fmla="*/ 1742463 h 3484926"/>
              <a:gd name="connsiteX34" fmla="*/ 223 w 3484926"/>
              <a:gd name="connsiteY34" fmla="*/ 1746874 h 3484926"/>
              <a:gd name="connsiteX35" fmla="*/ 23 w 3484926"/>
              <a:gd name="connsiteY35" fmla="*/ 1751260 h 3484926"/>
              <a:gd name="connsiteX36" fmla="*/ 141201 w 3484926"/>
              <a:gd name="connsiteY36" fmla="*/ 3359976 h 3484926"/>
              <a:gd name="connsiteX37" fmla="*/ 1348872 w 3484926"/>
              <a:gd name="connsiteY37" fmla="*/ 3478618 h 3484926"/>
              <a:gd name="connsiteX38" fmla="*/ 1737855 w 3484926"/>
              <a:gd name="connsiteY38" fmla="*/ 3484693 h 3484926"/>
              <a:gd name="connsiteX39" fmla="*/ 1742463 w 3484926"/>
              <a:gd name="connsiteY39" fmla="*/ 3484926 h 3484926"/>
              <a:gd name="connsiteX40" fmla="*/ 1744894 w 3484926"/>
              <a:gd name="connsiteY40" fmla="*/ 3484803 h 3484926"/>
              <a:gd name="connsiteX41" fmla="*/ 1751261 w 3484926"/>
              <a:gd name="connsiteY41" fmla="*/ 3484903 h 3484926"/>
              <a:gd name="connsiteX42" fmla="*/ 1834407 w 3484926"/>
              <a:gd name="connsiteY42" fmla="*/ 3480283 h 3484926"/>
              <a:gd name="connsiteX43" fmla="*/ 1920620 w 3484926"/>
              <a:gd name="connsiteY43" fmla="*/ 3475930 h 3484926"/>
              <a:gd name="connsiteX44" fmla="*/ 1925116 w 3484926"/>
              <a:gd name="connsiteY44" fmla="*/ 3475243 h 3484926"/>
              <a:gd name="connsiteX45" fmla="*/ 1929370 w 3484926"/>
              <a:gd name="connsiteY45" fmla="*/ 3475007 h 3484926"/>
              <a:gd name="connsiteX46" fmla="*/ 2009216 w 3484926"/>
              <a:gd name="connsiteY46" fmla="*/ 3462409 h 3484926"/>
              <a:gd name="connsiteX47" fmla="*/ 2093630 w 3484926"/>
              <a:gd name="connsiteY47" fmla="*/ 3449525 h 3484926"/>
              <a:gd name="connsiteX48" fmla="*/ 2098023 w 3484926"/>
              <a:gd name="connsiteY48" fmla="*/ 3448395 h 3484926"/>
              <a:gd name="connsiteX49" fmla="*/ 2102245 w 3484926"/>
              <a:gd name="connsiteY49" fmla="*/ 3447730 h 3484926"/>
              <a:gd name="connsiteX50" fmla="*/ 2180053 w 3484926"/>
              <a:gd name="connsiteY50" fmla="*/ 3427304 h 3484926"/>
              <a:gd name="connsiteX51" fmla="*/ 2260618 w 3484926"/>
              <a:gd name="connsiteY51" fmla="*/ 3406588 h 3484926"/>
              <a:gd name="connsiteX52" fmla="*/ 2264814 w 3484926"/>
              <a:gd name="connsiteY52" fmla="*/ 3405053 h 3484926"/>
              <a:gd name="connsiteX53" fmla="*/ 2269014 w 3484926"/>
              <a:gd name="connsiteY53" fmla="*/ 3403950 h 3484926"/>
              <a:gd name="connsiteX54" fmla="*/ 2344802 w 3484926"/>
              <a:gd name="connsiteY54" fmla="*/ 3375777 h 3484926"/>
              <a:gd name="connsiteX55" fmla="*/ 2420708 w 3484926"/>
              <a:gd name="connsiteY55" fmla="*/ 3347994 h 3484926"/>
              <a:gd name="connsiteX56" fmla="*/ 2424667 w 3484926"/>
              <a:gd name="connsiteY56" fmla="*/ 3346088 h 3484926"/>
              <a:gd name="connsiteX57" fmla="*/ 2428806 w 3484926"/>
              <a:gd name="connsiteY57" fmla="*/ 3344549 h 3484926"/>
              <a:gd name="connsiteX58" fmla="*/ 2501823 w 3484926"/>
              <a:gd name="connsiteY58" fmla="*/ 3308919 h 3484926"/>
              <a:gd name="connsiteX59" fmla="*/ 2573024 w 3484926"/>
              <a:gd name="connsiteY59" fmla="*/ 3274620 h 3484926"/>
              <a:gd name="connsiteX60" fmla="*/ 2576738 w 3484926"/>
              <a:gd name="connsiteY60" fmla="*/ 3272364 h 3484926"/>
              <a:gd name="connsiteX61" fmla="*/ 2580750 w 3484926"/>
              <a:gd name="connsiteY61" fmla="*/ 3270406 h 3484926"/>
              <a:gd name="connsiteX62" fmla="*/ 2649936 w 3484926"/>
              <a:gd name="connsiteY62" fmla="*/ 3227895 h 3484926"/>
              <a:gd name="connsiteX63" fmla="*/ 2716690 w 3484926"/>
              <a:gd name="connsiteY63" fmla="*/ 3187341 h 3484926"/>
              <a:gd name="connsiteX64" fmla="*/ 2720161 w 3484926"/>
              <a:gd name="connsiteY64" fmla="*/ 3184745 h 3484926"/>
              <a:gd name="connsiteX65" fmla="*/ 2723974 w 3484926"/>
              <a:gd name="connsiteY65" fmla="*/ 3182403 h 3484926"/>
              <a:gd name="connsiteX66" fmla="*/ 2788307 w 3484926"/>
              <a:gd name="connsiteY66" fmla="*/ 3133787 h 3484926"/>
              <a:gd name="connsiteX67" fmla="*/ 2850831 w 3484926"/>
              <a:gd name="connsiteY67" fmla="*/ 3087032 h 3484926"/>
              <a:gd name="connsiteX68" fmla="*/ 2854057 w 3484926"/>
              <a:gd name="connsiteY68" fmla="*/ 3084101 h 3484926"/>
              <a:gd name="connsiteX69" fmla="*/ 2857606 w 3484926"/>
              <a:gd name="connsiteY69" fmla="*/ 3081418 h 3484926"/>
              <a:gd name="connsiteX70" fmla="*/ 2916317 w 3484926"/>
              <a:gd name="connsiteY70" fmla="*/ 3027515 h 3484926"/>
              <a:gd name="connsiteX71" fmla="*/ 2974570 w 3484926"/>
              <a:gd name="connsiteY71" fmla="*/ 2974571 h 3484926"/>
              <a:gd name="connsiteX72" fmla="*/ 2977532 w 3484926"/>
              <a:gd name="connsiteY72" fmla="*/ 2971312 h 3484926"/>
              <a:gd name="connsiteX73" fmla="*/ 2980776 w 3484926"/>
              <a:gd name="connsiteY73" fmla="*/ 2968333 h 3484926"/>
              <a:gd name="connsiteX74" fmla="*/ 3033426 w 3484926"/>
              <a:gd name="connsiteY74" fmla="*/ 2909813 h 3484926"/>
              <a:gd name="connsiteX75" fmla="*/ 3087032 w 3484926"/>
              <a:gd name="connsiteY75" fmla="*/ 2850831 h 3484926"/>
              <a:gd name="connsiteX76" fmla="*/ 3089697 w 3484926"/>
              <a:gd name="connsiteY76" fmla="*/ 2847268 h 3484926"/>
              <a:gd name="connsiteX77" fmla="*/ 3092612 w 3484926"/>
              <a:gd name="connsiteY77" fmla="*/ 2844028 h 3484926"/>
              <a:gd name="connsiteX78" fmla="*/ 3139050 w 3484926"/>
              <a:gd name="connsiteY78" fmla="*/ 2781269 h 3484926"/>
              <a:gd name="connsiteX79" fmla="*/ 3187341 w 3484926"/>
              <a:gd name="connsiteY79" fmla="*/ 2716691 h 3484926"/>
              <a:gd name="connsiteX80" fmla="*/ 3189664 w 3484926"/>
              <a:gd name="connsiteY80" fmla="*/ 2712866 h 3484926"/>
              <a:gd name="connsiteX81" fmla="*/ 3192242 w 3484926"/>
              <a:gd name="connsiteY81" fmla="*/ 2709382 h 3484926"/>
              <a:gd name="connsiteX82" fmla="*/ 3232458 w 3484926"/>
              <a:gd name="connsiteY82" fmla="*/ 2642424 h 3484926"/>
              <a:gd name="connsiteX83" fmla="*/ 3274620 w 3484926"/>
              <a:gd name="connsiteY83" fmla="*/ 2573024 h 3484926"/>
              <a:gd name="connsiteX84" fmla="*/ 3276558 w 3484926"/>
              <a:gd name="connsiteY84" fmla="*/ 2569003 h 3484926"/>
              <a:gd name="connsiteX85" fmla="*/ 3278795 w 3484926"/>
              <a:gd name="connsiteY85" fmla="*/ 2565277 h 3484926"/>
              <a:gd name="connsiteX86" fmla="*/ 3312734 w 3484926"/>
              <a:gd name="connsiteY86" fmla="*/ 2493904 h 3484926"/>
              <a:gd name="connsiteX87" fmla="*/ 3347994 w 3484926"/>
              <a:gd name="connsiteY87" fmla="*/ 2420708 h 3484926"/>
              <a:gd name="connsiteX88" fmla="*/ 3349512 w 3484926"/>
              <a:gd name="connsiteY88" fmla="*/ 2416561 h 3484926"/>
              <a:gd name="connsiteX89" fmla="*/ 3351399 w 3484926"/>
              <a:gd name="connsiteY89" fmla="*/ 2412593 h 3484926"/>
              <a:gd name="connsiteX90" fmla="*/ 3378798 w 3484926"/>
              <a:gd name="connsiteY90" fmla="*/ 2336548 h 3484926"/>
              <a:gd name="connsiteX91" fmla="*/ 3406588 w 3484926"/>
              <a:gd name="connsiteY91" fmla="*/ 2260618 h 3484926"/>
              <a:gd name="connsiteX92" fmla="*/ 3407670 w 3484926"/>
              <a:gd name="connsiteY92" fmla="*/ 2256412 h 3484926"/>
              <a:gd name="connsiteX93" fmla="*/ 3409184 w 3484926"/>
              <a:gd name="connsiteY93" fmla="*/ 2252209 h 3484926"/>
              <a:gd name="connsiteX94" fmla="*/ 3429493 w 3484926"/>
              <a:gd name="connsiteY94" fmla="*/ 2171540 h 3484926"/>
              <a:gd name="connsiteX95" fmla="*/ 3449525 w 3484926"/>
              <a:gd name="connsiteY95" fmla="*/ 2093630 h 3484926"/>
              <a:gd name="connsiteX96" fmla="*/ 3450170 w 3484926"/>
              <a:gd name="connsiteY96" fmla="*/ 2089405 h 3484926"/>
              <a:gd name="connsiteX97" fmla="*/ 3451277 w 3484926"/>
              <a:gd name="connsiteY97" fmla="*/ 2085006 h 3484926"/>
              <a:gd name="connsiteX98" fmla="*/ 3463734 w 3484926"/>
              <a:gd name="connsiteY98" fmla="*/ 2000528 h 3484926"/>
              <a:gd name="connsiteX99" fmla="*/ 3475930 w 3484926"/>
              <a:gd name="connsiteY99" fmla="*/ 1920619 h 3484926"/>
              <a:gd name="connsiteX100" fmla="*/ 3476144 w 3484926"/>
              <a:gd name="connsiteY100" fmla="*/ 1916365 h 3484926"/>
              <a:gd name="connsiteX101" fmla="*/ 3476808 w 3484926"/>
              <a:gd name="connsiteY101" fmla="*/ 1911865 h 3484926"/>
              <a:gd name="connsiteX102" fmla="*/ 3480726 w 3484926"/>
              <a:gd name="connsiteY102" fmla="*/ 1825631 h 3484926"/>
              <a:gd name="connsiteX103" fmla="*/ 3484926 w 3484926"/>
              <a:gd name="connsiteY103" fmla="*/ 1742463 h 3484926"/>
              <a:gd name="connsiteX104" fmla="*/ 3484794 w 3484926"/>
              <a:gd name="connsiteY104" fmla="*/ 1736096 h 3484926"/>
              <a:gd name="connsiteX105" fmla="*/ 3484905 w 3484926"/>
              <a:gd name="connsiteY105" fmla="*/ 1733665 h 3484926"/>
              <a:gd name="connsiteX106" fmla="*/ 3484649 w 3484926"/>
              <a:gd name="connsiteY106" fmla="*/ 1729058 h 3484926"/>
              <a:gd name="connsiteX107" fmla="*/ 3476610 w 3484926"/>
              <a:gd name="connsiteY107" fmla="*/ 1340111 h 3484926"/>
              <a:gd name="connsiteX108" fmla="*/ 3351872 w 3484926"/>
              <a:gd name="connsiteY108" fmla="*/ 133054 h 3484926"/>
              <a:gd name="connsiteX109" fmla="*/ 1742464 w 3484926"/>
              <a:gd name="connsiteY109" fmla="*/ 0 h 3484926"/>
              <a:gd name="connsiteX110" fmla="*/ 1738079 w 3484926"/>
              <a:gd name="connsiteY110" fmla="*/ 222 h 3484926"/>
              <a:gd name="connsiteX111" fmla="*/ 1733667 w 3484926"/>
              <a:gd name="connsiteY111" fmla="*/ 21 h 3484926"/>
              <a:gd name="connsiteX112" fmla="*/ 1733667 w 3484926"/>
              <a:gd name="connsiteY112" fmla="*/ 22 h 3484926"/>
              <a:gd name="connsiteX113" fmla="*/ 1650316 w 3484926"/>
              <a:gd name="connsiteY113" fmla="*/ 4653 h 3484926"/>
              <a:gd name="connsiteX114" fmla="*/ 1564307 w 3484926"/>
              <a:gd name="connsiteY114" fmla="*/ 8996 h 3484926"/>
              <a:gd name="connsiteX115" fmla="*/ 1559821 w 3484926"/>
              <a:gd name="connsiteY115" fmla="*/ 9681 h 3484926"/>
              <a:gd name="connsiteX116" fmla="*/ 1555558 w 3484926"/>
              <a:gd name="connsiteY116" fmla="*/ 9918 h 3484926"/>
              <a:gd name="connsiteX117" fmla="*/ 1475527 w 3484926"/>
              <a:gd name="connsiteY117" fmla="*/ 22546 h 3484926"/>
              <a:gd name="connsiteX118" fmla="*/ 1391297 w 3484926"/>
              <a:gd name="connsiteY118" fmla="*/ 35401 h 3484926"/>
              <a:gd name="connsiteX119" fmla="*/ 1386913 w 3484926"/>
              <a:gd name="connsiteY119" fmla="*/ 36528 h 3484926"/>
              <a:gd name="connsiteX120" fmla="*/ 1382683 w 3484926"/>
              <a:gd name="connsiteY120" fmla="*/ 37196 h 3484926"/>
              <a:gd name="connsiteX121" fmla="*/ 1304713 w 3484926"/>
              <a:gd name="connsiteY121" fmla="*/ 57664 h 3484926"/>
              <a:gd name="connsiteX122" fmla="*/ 1224309 w 3484926"/>
              <a:gd name="connsiteY122" fmla="*/ 78338 h 3484926"/>
              <a:gd name="connsiteX123" fmla="*/ 1220121 w 3484926"/>
              <a:gd name="connsiteY123" fmla="*/ 79870 h 3484926"/>
              <a:gd name="connsiteX124" fmla="*/ 1215914 w 3484926"/>
              <a:gd name="connsiteY124" fmla="*/ 80975 h 3484926"/>
              <a:gd name="connsiteX125" fmla="*/ 1139995 w 3484926"/>
              <a:gd name="connsiteY125" fmla="*/ 109197 h 3484926"/>
              <a:gd name="connsiteX126" fmla="*/ 1064219 w 3484926"/>
              <a:gd name="connsiteY126" fmla="*/ 136931 h 3484926"/>
              <a:gd name="connsiteX127" fmla="*/ 1060267 w 3484926"/>
              <a:gd name="connsiteY127" fmla="*/ 138835 h 3484926"/>
              <a:gd name="connsiteX128" fmla="*/ 1056122 w 3484926"/>
              <a:gd name="connsiteY128" fmla="*/ 140376 h 3484926"/>
              <a:gd name="connsiteX129" fmla="*/ 983006 w 3484926"/>
              <a:gd name="connsiteY129" fmla="*/ 176053 h 3484926"/>
              <a:gd name="connsiteX130" fmla="*/ 911903 w 3484926"/>
              <a:gd name="connsiteY130" fmla="*/ 210306 h 3484926"/>
              <a:gd name="connsiteX131" fmla="*/ 908194 w 3484926"/>
              <a:gd name="connsiteY131" fmla="*/ 212559 h 3484926"/>
              <a:gd name="connsiteX132" fmla="*/ 904178 w 3484926"/>
              <a:gd name="connsiteY132" fmla="*/ 214519 h 3484926"/>
              <a:gd name="connsiteX133" fmla="*/ 834927 w 3484926"/>
              <a:gd name="connsiteY133" fmla="*/ 257070 h 3484926"/>
              <a:gd name="connsiteX134" fmla="*/ 768236 w 3484926"/>
              <a:gd name="connsiteY134" fmla="*/ 297585 h 3484926"/>
              <a:gd name="connsiteX135" fmla="*/ 764768 w 3484926"/>
              <a:gd name="connsiteY135" fmla="*/ 300179 h 3484926"/>
              <a:gd name="connsiteX136" fmla="*/ 760954 w 3484926"/>
              <a:gd name="connsiteY136" fmla="*/ 302522 h 3484926"/>
              <a:gd name="connsiteX137" fmla="*/ 696585 w 3484926"/>
              <a:gd name="connsiteY137" fmla="*/ 351165 h 3484926"/>
              <a:gd name="connsiteX138" fmla="*/ 634096 w 3484926"/>
              <a:gd name="connsiteY138" fmla="*/ 397894 h 3484926"/>
              <a:gd name="connsiteX139" fmla="*/ 630872 w 3484926"/>
              <a:gd name="connsiteY139" fmla="*/ 400824 h 3484926"/>
              <a:gd name="connsiteX140" fmla="*/ 627321 w 3484926"/>
              <a:gd name="connsiteY140" fmla="*/ 403507 h 3484926"/>
              <a:gd name="connsiteX141" fmla="*/ 568600 w 3484926"/>
              <a:gd name="connsiteY141" fmla="*/ 457420 h 348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484926" h="3484926">
                <a:moveTo>
                  <a:pt x="510357" y="510356"/>
                </a:moveTo>
                <a:lnTo>
                  <a:pt x="507395" y="513614"/>
                </a:lnTo>
                <a:lnTo>
                  <a:pt x="504152" y="516592"/>
                </a:lnTo>
                <a:lnTo>
                  <a:pt x="451511" y="575102"/>
                </a:lnTo>
                <a:lnTo>
                  <a:pt x="397895" y="634095"/>
                </a:lnTo>
                <a:lnTo>
                  <a:pt x="395230" y="637659"/>
                </a:lnTo>
                <a:lnTo>
                  <a:pt x="392316" y="640897"/>
                </a:lnTo>
                <a:lnTo>
                  <a:pt x="345904" y="703621"/>
                </a:lnTo>
                <a:lnTo>
                  <a:pt x="297586" y="768235"/>
                </a:lnTo>
                <a:lnTo>
                  <a:pt x="295262" y="772061"/>
                </a:lnTo>
                <a:lnTo>
                  <a:pt x="292686" y="775543"/>
                </a:lnTo>
                <a:lnTo>
                  <a:pt x="252508" y="842437"/>
                </a:lnTo>
                <a:lnTo>
                  <a:pt x="210307" y="911901"/>
                </a:lnTo>
                <a:lnTo>
                  <a:pt x="208367" y="915928"/>
                </a:lnTo>
                <a:lnTo>
                  <a:pt x="206133" y="919648"/>
                </a:lnTo>
                <a:lnTo>
                  <a:pt x="172240" y="990923"/>
                </a:lnTo>
                <a:lnTo>
                  <a:pt x="136932" y="1064218"/>
                </a:lnTo>
                <a:lnTo>
                  <a:pt x="135412" y="1068371"/>
                </a:lnTo>
                <a:lnTo>
                  <a:pt x="133529" y="1072332"/>
                </a:lnTo>
                <a:lnTo>
                  <a:pt x="106177" y="1148247"/>
                </a:lnTo>
                <a:lnTo>
                  <a:pt x="78339" y="1224308"/>
                </a:lnTo>
                <a:lnTo>
                  <a:pt x="77255" y="1228521"/>
                </a:lnTo>
                <a:lnTo>
                  <a:pt x="75744" y="1232716"/>
                </a:lnTo>
                <a:lnTo>
                  <a:pt x="55476" y="1313224"/>
                </a:lnTo>
                <a:lnTo>
                  <a:pt x="35402" y="1391296"/>
                </a:lnTo>
                <a:lnTo>
                  <a:pt x="34756" y="1395529"/>
                </a:lnTo>
                <a:lnTo>
                  <a:pt x="33651" y="1399919"/>
                </a:lnTo>
                <a:lnTo>
                  <a:pt x="21221" y="1484213"/>
                </a:lnTo>
                <a:lnTo>
                  <a:pt x="8997" y="1564306"/>
                </a:lnTo>
                <a:lnTo>
                  <a:pt x="8782" y="1568570"/>
                </a:lnTo>
                <a:lnTo>
                  <a:pt x="8120" y="1573060"/>
                </a:lnTo>
                <a:lnTo>
                  <a:pt x="4211" y="1659089"/>
                </a:lnTo>
                <a:lnTo>
                  <a:pt x="1" y="1742463"/>
                </a:lnTo>
                <a:lnTo>
                  <a:pt x="0" y="1742463"/>
                </a:lnTo>
                <a:lnTo>
                  <a:pt x="223" y="1746874"/>
                </a:lnTo>
                <a:lnTo>
                  <a:pt x="23" y="1751260"/>
                </a:lnTo>
                <a:cubicBezTo>
                  <a:pt x="2732" y="2287722"/>
                  <a:pt x="49791" y="2823961"/>
                  <a:pt x="141201" y="3359976"/>
                </a:cubicBezTo>
                <a:cubicBezTo>
                  <a:pt x="543883" y="3424471"/>
                  <a:pt x="946441" y="3464018"/>
                  <a:pt x="1348872" y="3478618"/>
                </a:cubicBezTo>
                <a:lnTo>
                  <a:pt x="1737855" y="3484693"/>
                </a:lnTo>
                <a:lnTo>
                  <a:pt x="1742463" y="3484926"/>
                </a:lnTo>
                <a:lnTo>
                  <a:pt x="1744894" y="3484803"/>
                </a:lnTo>
                <a:lnTo>
                  <a:pt x="1751261" y="3484903"/>
                </a:lnTo>
                <a:lnTo>
                  <a:pt x="1834407" y="3480283"/>
                </a:lnTo>
                <a:lnTo>
                  <a:pt x="1920620" y="3475930"/>
                </a:lnTo>
                <a:lnTo>
                  <a:pt x="1925116" y="3475243"/>
                </a:lnTo>
                <a:lnTo>
                  <a:pt x="1929370" y="3475007"/>
                </a:lnTo>
                <a:lnTo>
                  <a:pt x="2009216" y="3462409"/>
                </a:lnTo>
                <a:lnTo>
                  <a:pt x="2093630" y="3449525"/>
                </a:lnTo>
                <a:lnTo>
                  <a:pt x="2098023" y="3448395"/>
                </a:lnTo>
                <a:lnTo>
                  <a:pt x="2102245" y="3447730"/>
                </a:lnTo>
                <a:lnTo>
                  <a:pt x="2180053" y="3427304"/>
                </a:lnTo>
                <a:lnTo>
                  <a:pt x="2260618" y="3406588"/>
                </a:lnTo>
                <a:lnTo>
                  <a:pt x="2264814" y="3405053"/>
                </a:lnTo>
                <a:lnTo>
                  <a:pt x="2269014" y="3403950"/>
                </a:lnTo>
                <a:lnTo>
                  <a:pt x="2344802" y="3375777"/>
                </a:lnTo>
                <a:lnTo>
                  <a:pt x="2420708" y="3347994"/>
                </a:lnTo>
                <a:lnTo>
                  <a:pt x="2424667" y="3346088"/>
                </a:lnTo>
                <a:lnTo>
                  <a:pt x="2428806" y="3344549"/>
                </a:lnTo>
                <a:lnTo>
                  <a:pt x="2501823" y="3308919"/>
                </a:lnTo>
                <a:lnTo>
                  <a:pt x="2573024" y="3274620"/>
                </a:lnTo>
                <a:lnTo>
                  <a:pt x="2576738" y="3272364"/>
                </a:lnTo>
                <a:lnTo>
                  <a:pt x="2580750" y="3270406"/>
                </a:lnTo>
                <a:lnTo>
                  <a:pt x="2649936" y="3227895"/>
                </a:lnTo>
                <a:lnTo>
                  <a:pt x="2716690" y="3187341"/>
                </a:lnTo>
                <a:lnTo>
                  <a:pt x="2720161" y="3184745"/>
                </a:lnTo>
                <a:lnTo>
                  <a:pt x="2723974" y="3182403"/>
                </a:lnTo>
                <a:lnTo>
                  <a:pt x="2788307" y="3133787"/>
                </a:lnTo>
                <a:lnTo>
                  <a:pt x="2850831" y="3087032"/>
                </a:lnTo>
                <a:lnTo>
                  <a:pt x="2854057" y="3084101"/>
                </a:lnTo>
                <a:lnTo>
                  <a:pt x="2857606" y="3081418"/>
                </a:lnTo>
                <a:lnTo>
                  <a:pt x="2916317" y="3027515"/>
                </a:lnTo>
                <a:lnTo>
                  <a:pt x="2974570" y="2974571"/>
                </a:lnTo>
                <a:lnTo>
                  <a:pt x="2977532" y="2971312"/>
                </a:lnTo>
                <a:lnTo>
                  <a:pt x="2980776" y="2968333"/>
                </a:lnTo>
                <a:lnTo>
                  <a:pt x="3033426" y="2909813"/>
                </a:lnTo>
                <a:lnTo>
                  <a:pt x="3087032" y="2850831"/>
                </a:lnTo>
                <a:lnTo>
                  <a:pt x="3089697" y="2847268"/>
                </a:lnTo>
                <a:lnTo>
                  <a:pt x="3092612" y="2844028"/>
                </a:lnTo>
                <a:lnTo>
                  <a:pt x="3139050" y="2781269"/>
                </a:lnTo>
                <a:lnTo>
                  <a:pt x="3187341" y="2716691"/>
                </a:lnTo>
                <a:lnTo>
                  <a:pt x="3189664" y="2712866"/>
                </a:lnTo>
                <a:lnTo>
                  <a:pt x="3192242" y="2709382"/>
                </a:lnTo>
                <a:lnTo>
                  <a:pt x="3232458" y="2642424"/>
                </a:lnTo>
                <a:lnTo>
                  <a:pt x="3274620" y="2573024"/>
                </a:lnTo>
                <a:lnTo>
                  <a:pt x="3276558" y="2569003"/>
                </a:lnTo>
                <a:lnTo>
                  <a:pt x="3278795" y="2565277"/>
                </a:lnTo>
                <a:lnTo>
                  <a:pt x="3312734" y="2493904"/>
                </a:lnTo>
                <a:lnTo>
                  <a:pt x="3347994" y="2420708"/>
                </a:lnTo>
                <a:lnTo>
                  <a:pt x="3349512" y="2416561"/>
                </a:lnTo>
                <a:lnTo>
                  <a:pt x="3351399" y="2412593"/>
                </a:lnTo>
                <a:lnTo>
                  <a:pt x="3378798" y="2336548"/>
                </a:lnTo>
                <a:lnTo>
                  <a:pt x="3406588" y="2260618"/>
                </a:lnTo>
                <a:lnTo>
                  <a:pt x="3407670" y="2256412"/>
                </a:lnTo>
                <a:lnTo>
                  <a:pt x="3409184" y="2252209"/>
                </a:lnTo>
                <a:lnTo>
                  <a:pt x="3429493" y="2171540"/>
                </a:lnTo>
                <a:lnTo>
                  <a:pt x="3449525" y="2093630"/>
                </a:lnTo>
                <a:lnTo>
                  <a:pt x="3450170" y="2089405"/>
                </a:lnTo>
                <a:lnTo>
                  <a:pt x="3451277" y="2085006"/>
                </a:lnTo>
                <a:lnTo>
                  <a:pt x="3463734" y="2000528"/>
                </a:lnTo>
                <a:lnTo>
                  <a:pt x="3475930" y="1920619"/>
                </a:lnTo>
                <a:lnTo>
                  <a:pt x="3476144" y="1916365"/>
                </a:lnTo>
                <a:lnTo>
                  <a:pt x="3476808" y="1911865"/>
                </a:lnTo>
                <a:lnTo>
                  <a:pt x="3480726" y="1825631"/>
                </a:lnTo>
                <a:lnTo>
                  <a:pt x="3484926" y="1742463"/>
                </a:lnTo>
                <a:lnTo>
                  <a:pt x="3484794" y="1736096"/>
                </a:lnTo>
                <a:lnTo>
                  <a:pt x="3484905" y="1733665"/>
                </a:lnTo>
                <a:lnTo>
                  <a:pt x="3484649" y="1729058"/>
                </a:lnTo>
                <a:lnTo>
                  <a:pt x="3476610" y="1340111"/>
                </a:lnTo>
                <a:cubicBezTo>
                  <a:pt x="3459979" y="937758"/>
                  <a:pt x="3418399" y="535406"/>
                  <a:pt x="3351872" y="133054"/>
                </a:cubicBezTo>
                <a:cubicBezTo>
                  <a:pt x="2815403" y="44351"/>
                  <a:pt x="2278933" y="0"/>
                  <a:pt x="1742464" y="0"/>
                </a:cubicBezTo>
                <a:lnTo>
                  <a:pt x="1738079" y="222"/>
                </a:lnTo>
                <a:lnTo>
                  <a:pt x="1733667" y="21"/>
                </a:lnTo>
                <a:lnTo>
                  <a:pt x="1733667" y="22"/>
                </a:lnTo>
                <a:lnTo>
                  <a:pt x="1650316" y="4653"/>
                </a:lnTo>
                <a:lnTo>
                  <a:pt x="1564307" y="8996"/>
                </a:lnTo>
                <a:lnTo>
                  <a:pt x="1559821" y="9681"/>
                </a:lnTo>
                <a:lnTo>
                  <a:pt x="1555558" y="9918"/>
                </a:lnTo>
                <a:lnTo>
                  <a:pt x="1475527" y="22546"/>
                </a:lnTo>
                <a:lnTo>
                  <a:pt x="1391297" y="35401"/>
                </a:lnTo>
                <a:lnTo>
                  <a:pt x="1386913" y="36528"/>
                </a:lnTo>
                <a:lnTo>
                  <a:pt x="1382683" y="37196"/>
                </a:lnTo>
                <a:lnTo>
                  <a:pt x="1304713" y="57664"/>
                </a:lnTo>
                <a:lnTo>
                  <a:pt x="1224309" y="78338"/>
                </a:lnTo>
                <a:lnTo>
                  <a:pt x="1220121" y="79870"/>
                </a:lnTo>
                <a:lnTo>
                  <a:pt x="1215914" y="80975"/>
                </a:lnTo>
                <a:lnTo>
                  <a:pt x="1139995" y="109197"/>
                </a:lnTo>
                <a:lnTo>
                  <a:pt x="1064219" y="136931"/>
                </a:lnTo>
                <a:lnTo>
                  <a:pt x="1060267" y="138835"/>
                </a:lnTo>
                <a:lnTo>
                  <a:pt x="1056122" y="140376"/>
                </a:lnTo>
                <a:lnTo>
                  <a:pt x="983006" y="176053"/>
                </a:lnTo>
                <a:lnTo>
                  <a:pt x="911903" y="210306"/>
                </a:lnTo>
                <a:lnTo>
                  <a:pt x="908194" y="212559"/>
                </a:lnTo>
                <a:lnTo>
                  <a:pt x="904178" y="214519"/>
                </a:lnTo>
                <a:lnTo>
                  <a:pt x="834927" y="257070"/>
                </a:lnTo>
                <a:lnTo>
                  <a:pt x="768236" y="297585"/>
                </a:lnTo>
                <a:lnTo>
                  <a:pt x="764768" y="300179"/>
                </a:lnTo>
                <a:lnTo>
                  <a:pt x="760954" y="302522"/>
                </a:lnTo>
                <a:lnTo>
                  <a:pt x="696585" y="351165"/>
                </a:lnTo>
                <a:lnTo>
                  <a:pt x="634096" y="397894"/>
                </a:lnTo>
                <a:lnTo>
                  <a:pt x="630872" y="400824"/>
                </a:lnTo>
                <a:lnTo>
                  <a:pt x="627321" y="403507"/>
                </a:lnTo>
                <a:lnTo>
                  <a:pt x="568600" y="457420"/>
                </a:lnTo>
                <a:close/>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it-IT" sz="2400">
              <a:gradFill>
                <a:gsLst>
                  <a:gs pos="0">
                    <a:srgbClr val="FFFFFF"/>
                  </a:gs>
                  <a:gs pos="100000">
                    <a:srgbClr val="FFFFFF"/>
                  </a:gs>
                </a:gsLst>
                <a:lin ang="5400000" scaled="0"/>
              </a:gradFill>
              <a:ea typeface="Segoe UI" pitchFamily="34" charset="0"/>
              <a:cs typeface="Segoe UI" pitchFamily="34" charset="0"/>
            </a:endParaRPr>
          </a:p>
        </p:txBody>
      </p:sp>
      <p:sp>
        <p:nvSpPr>
          <p:cNvPr id="10" name="Freeform: Shape 9">
            <a:extLst>
              <a:ext uri="{FF2B5EF4-FFF2-40B4-BE49-F238E27FC236}">
                <a16:creationId xmlns:a16="http://schemas.microsoft.com/office/drawing/2014/main" xmlns="" id="{F5B92047-7F98-4B16-8CB1-1C1AF4D0A13D}"/>
              </a:ext>
            </a:extLst>
          </p:cNvPr>
          <p:cNvSpPr/>
          <p:nvPr/>
        </p:nvSpPr>
        <p:spPr bwMode="auto">
          <a:xfrm rot="18891322" flipH="1">
            <a:off x="-194953" y="2159850"/>
            <a:ext cx="3483938" cy="3483938"/>
          </a:xfrm>
          <a:custGeom>
            <a:avLst/>
            <a:gdLst>
              <a:gd name="connsiteX0" fmla="*/ 504152 w 3484926"/>
              <a:gd name="connsiteY0" fmla="*/ 516592 h 3484926"/>
              <a:gd name="connsiteX1" fmla="*/ 451511 w 3484926"/>
              <a:gd name="connsiteY1" fmla="*/ 575102 h 3484926"/>
              <a:gd name="connsiteX2" fmla="*/ 397895 w 3484926"/>
              <a:gd name="connsiteY2" fmla="*/ 634095 h 3484926"/>
              <a:gd name="connsiteX3" fmla="*/ 395230 w 3484926"/>
              <a:gd name="connsiteY3" fmla="*/ 637659 h 3484926"/>
              <a:gd name="connsiteX4" fmla="*/ 392316 w 3484926"/>
              <a:gd name="connsiteY4" fmla="*/ 640897 h 3484926"/>
              <a:gd name="connsiteX5" fmla="*/ 345904 w 3484926"/>
              <a:gd name="connsiteY5" fmla="*/ 703621 h 3484926"/>
              <a:gd name="connsiteX6" fmla="*/ 297586 w 3484926"/>
              <a:gd name="connsiteY6" fmla="*/ 768235 h 3484926"/>
              <a:gd name="connsiteX7" fmla="*/ 295262 w 3484926"/>
              <a:gd name="connsiteY7" fmla="*/ 772061 h 3484926"/>
              <a:gd name="connsiteX8" fmla="*/ 292686 w 3484926"/>
              <a:gd name="connsiteY8" fmla="*/ 775543 h 3484926"/>
              <a:gd name="connsiteX9" fmla="*/ 252508 w 3484926"/>
              <a:gd name="connsiteY9" fmla="*/ 842437 h 3484926"/>
              <a:gd name="connsiteX10" fmla="*/ 210307 w 3484926"/>
              <a:gd name="connsiteY10" fmla="*/ 911901 h 3484926"/>
              <a:gd name="connsiteX11" fmla="*/ 208367 w 3484926"/>
              <a:gd name="connsiteY11" fmla="*/ 915928 h 3484926"/>
              <a:gd name="connsiteX12" fmla="*/ 206133 w 3484926"/>
              <a:gd name="connsiteY12" fmla="*/ 919648 h 3484926"/>
              <a:gd name="connsiteX13" fmla="*/ 172240 w 3484926"/>
              <a:gd name="connsiteY13" fmla="*/ 990923 h 3484926"/>
              <a:gd name="connsiteX14" fmla="*/ 136932 w 3484926"/>
              <a:gd name="connsiteY14" fmla="*/ 1064218 h 3484926"/>
              <a:gd name="connsiteX15" fmla="*/ 135412 w 3484926"/>
              <a:gd name="connsiteY15" fmla="*/ 1068371 h 3484926"/>
              <a:gd name="connsiteX16" fmla="*/ 133529 w 3484926"/>
              <a:gd name="connsiteY16" fmla="*/ 1072332 h 3484926"/>
              <a:gd name="connsiteX17" fmla="*/ 106177 w 3484926"/>
              <a:gd name="connsiteY17" fmla="*/ 1148247 h 3484926"/>
              <a:gd name="connsiteX18" fmla="*/ 78339 w 3484926"/>
              <a:gd name="connsiteY18" fmla="*/ 1224308 h 3484926"/>
              <a:gd name="connsiteX19" fmla="*/ 77255 w 3484926"/>
              <a:gd name="connsiteY19" fmla="*/ 1228521 h 3484926"/>
              <a:gd name="connsiteX20" fmla="*/ 75744 w 3484926"/>
              <a:gd name="connsiteY20" fmla="*/ 1232716 h 3484926"/>
              <a:gd name="connsiteX21" fmla="*/ 55476 w 3484926"/>
              <a:gd name="connsiteY21" fmla="*/ 1313224 h 3484926"/>
              <a:gd name="connsiteX22" fmla="*/ 35402 w 3484926"/>
              <a:gd name="connsiteY22" fmla="*/ 1391296 h 3484926"/>
              <a:gd name="connsiteX23" fmla="*/ 34756 w 3484926"/>
              <a:gd name="connsiteY23" fmla="*/ 1395529 h 3484926"/>
              <a:gd name="connsiteX24" fmla="*/ 33651 w 3484926"/>
              <a:gd name="connsiteY24" fmla="*/ 1399919 h 3484926"/>
              <a:gd name="connsiteX25" fmla="*/ 21221 w 3484926"/>
              <a:gd name="connsiteY25" fmla="*/ 1484213 h 3484926"/>
              <a:gd name="connsiteX26" fmla="*/ 8997 w 3484926"/>
              <a:gd name="connsiteY26" fmla="*/ 1564306 h 3484926"/>
              <a:gd name="connsiteX27" fmla="*/ 8782 w 3484926"/>
              <a:gd name="connsiteY27" fmla="*/ 1568570 h 3484926"/>
              <a:gd name="connsiteX28" fmla="*/ 8120 w 3484926"/>
              <a:gd name="connsiteY28" fmla="*/ 1573060 h 3484926"/>
              <a:gd name="connsiteX29" fmla="*/ 4211 w 3484926"/>
              <a:gd name="connsiteY29" fmla="*/ 1659089 h 3484926"/>
              <a:gd name="connsiteX30" fmla="*/ 1 w 3484926"/>
              <a:gd name="connsiteY30" fmla="*/ 1742463 h 3484926"/>
              <a:gd name="connsiteX31" fmla="*/ 0 w 3484926"/>
              <a:gd name="connsiteY31" fmla="*/ 1742463 h 3484926"/>
              <a:gd name="connsiteX32" fmla="*/ 223 w 3484926"/>
              <a:gd name="connsiteY32" fmla="*/ 1746874 h 3484926"/>
              <a:gd name="connsiteX33" fmla="*/ 23 w 3484926"/>
              <a:gd name="connsiteY33" fmla="*/ 1751260 h 3484926"/>
              <a:gd name="connsiteX34" fmla="*/ 141201 w 3484926"/>
              <a:gd name="connsiteY34" fmla="*/ 3359976 h 3484926"/>
              <a:gd name="connsiteX35" fmla="*/ 1348872 w 3484926"/>
              <a:gd name="connsiteY35" fmla="*/ 3478618 h 3484926"/>
              <a:gd name="connsiteX36" fmla="*/ 1737855 w 3484926"/>
              <a:gd name="connsiteY36" fmla="*/ 3484693 h 3484926"/>
              <a:gd name="connsiteX37" fmla="*/ 1742463 w 3484926"/>
              <a:gd name="connsiteY37" fmla="*/ 3484926 h 3484926"/>
              <a:gd name="connsiteX38" fmla="*/ 1744894 w 3484926"/>
              <a:gd name="connsiteY38" fmla="*/ 3484803 h 3484926"/>
              <a:gd name="connsiteX39" fmla="*/ 1751261 w 3484926"/>
              <a:gd name="connsiteY39" fmla="*/ 3484903 h 3484926"/>
              <a:gd name="connsiteX40" fmla="*/ 1834407 w 3484926"/>
              <a:gd name="connsiteY40" fmla="*/ 3480283 h 3484926"/>
              <a:gd name="connsiteX41" fmla="*/ 1920620 w 3484926"/>
              <a:gd name="connsiteY41" fmla="*/ 3475930 h 3484926"/>
              <a:gd name="connsiteX42" fmla="*/ 1925116 w 3484926"/>
              <a:gd name="connsiteY42" fmla="*/ 3475243 h 3484926"/>
              <a:gd name="connsiteX43" fmla="*/ 1929370 w 3484926"/>
              <a:gd name="connsiteY43" fmla="*/ 3475007 h 3484926"/>
              <a:gd name="connsiteX44" fmla="*/ 2009216 w 3484926"/>
              <a:gd name="connsiteY44" fmla="*/ 3462409 h 3484926"/>
              <a:gd name="connsiteX45" fmla="*/ 2093630 w 3484926"/>
              <a:gd name="connsiteY45" fmla="*/ 3449525 h 3484926"/>
              <a:gd name="connsiteX46" fmla="*/ 2098023 w 3484926"/>
              <a:gd name="connsiteY46" fmla="*/ 3448395 h 3484926"/>
              <a:gd name="connsiteX47" fmla="*/ 2102245 w 3484926"/>
              <a:gd name="connsiteY47" fmla="*/ 3447730 h 3484926"/>
              <a:gd name="connsiteX48" fmla="*/ 2180053 w 3484926"/>
              <a:gd name="connsiteY48" fmla="*/ 3427304 h 3484926"/>
              <a:gd name="connsiteX49" fmla="*/ 2260618 w 3484926"/>
              <a:gd name="connsiteY49" fmla="*/ 3406588 h 3484926"/>
              <a:gd name="connsiteX50" fmla="*/ 2264814 w 3484926"/>
              <a:gd name="connsiteY50" fmla="*/ 3405053 h 3484926"/>
              <a:gd name="connsiteX51" fmla="*/ 2269014 w 3484926"/>
              <a:gd name="connsiteY51" fmla="*/ 3403950 h 3484926"/>
              <a:gd name="connsiteX52" fmla="*/ 2344802 w 3484926"/>
              <a:gd name="connsiteY52" fmla="*/ 3375777 h 3484926"/>
              <a:gd name="connsiteX53" fmla="*/ 2420708 w 3484926"/>
              <a:gd name="connsiteY53" fmla="*/ 3347994 h 3484926"/>
              <a:gd name="connsiteX54" fmla="*/ 2424667 w 3484926"/>
              <a:gd name="connsiteY54" fmla="*/ 3346088 h 3484926"/>
              <a:gd name="connsiteX55" fmla="*/ 2428806 w 3484926"/>
              <a:gd name="connsiteY55" fmla="*/ 3344549 h 3484926"/>
              <a:gd name="connsiteX56" fmla="*/ 2501823 w 3484926"/>
              <a:gd name="connsiteY56" fmla="*/ 3308919 h 3484926"/>
              <a:gd name="connsiteX57" fmla="*/ 2573024 w 3484926"/>
              <a:gd name="connsiteY57" fmla="*/ 3274620 h 3484926"/>
              <a:gd name="connsiteX58" fmla="*/ 2576738 w 3484926"/>
              <a:gd name="connsiteY58" fmla="*/ 3272364 h 3484926"/>
              <a:gd name="connsiteX59" fmla="*/ 2580750 w 3484926"/>
              <a:gd name="connsiteY59" fmla="*/ 3270406 h 3484926"/>
              <a:gd name="connsiteX60" fmla="*/ 2649936 w 3484926"/>
              <a:gd name="connsiteY60" fmla="*/ 3227895 h 3484926"/>
              <a:gd name="connsiteX61" fmla="*/ 2716690 w 3484926"/>
              <a:gd name="connsiteY61" fmla="*/ 3187341 h 3484926"/>
              <a:gd name="connsiteX62" fmla="*/ 2720161 w 3484926"/>
              <a:gd name="connsiteY62" fmla="*/ 3184745 h 3484926"/>
              <a:gd name="connsiteX63" fmla="*/ 2723974 w 3484926"/>
              <a:gd name="connsiteY63" fmla="*/ 3182403 h 3484926"/>
              <a:gd name="connsiteX64" fmla="*/ 2788307 w 3484926"/>
              <a:gd name="connsiteY64" fmla="*/ 3133787 h 3484926"/>
              <a:gd name="connsiteX65" fmla="*/ 2850831 w 3484926"/>
              <a:gd name="connsiteY65" fmla="*/ 3087032 h 3484926"/>
              <a:gd name="connsiteX66" fmla="*/ 2854057 w 3484926"/>
              <a:gd name="connsiteY66" fmla="*/ 3084101 h 3484926"/>
              <a:gd name="connsiteX67" fmla="*/ 2857606 w 3484926"/>
              <a:gd name="connsiteY67" fmla="*/ 3081418 h 3484926"/>
              <a:gd name="connsiteX68" fmla="*/ 2916317 w 3484926"/>
              <a:gd name="connsiteY68" fmla="*/ 3027515 h 3484926"/>
              <a:gd name="connsiteX69" fmla="*/ 2974570 w 3484926"/>
              <a:gd name="connsiteY69" fmla="*/ 2974571 h 3484926"/>
              <a:gd name="connsiteX70" fmla="*/ 2977532 w 3484926"/>
              <a:gd name="connsiteY70" fmla="*/ 2971312 h 3484926"/>
              <a:gd name="connsiteX71" fmla="*/ 2980776 w 3484926"/>
              <a:gd name="connsiteY71" fmla="*/ 2968333 h 3484926"/>
              <a:gd name="connsiteX72" fmla="*/ 3033426 w 3484926"/>
              <a:gd name="connsiteY72" fmla="*/ 2909813 h 3484926"/>
              <a:gd name="connsiteX73" fmla="*/ 3087032 w 3484926"/>
              <a:gd name="connsiteY73" fmla="*/ 2850831 h 3484926"/>
              <a:gd name="connsiteX74" fmla="*/ 3089697 w 3484926"/>
              <a:gd name="connsiteY74" fmla="*/ 2847268 h 3484926"/>
              <a:gd name="connsiteX75" fmla="*/ 3092612 w 3484926"/>
              <a:gd name="connsiteY75" fmla="*/ 2844028 h 3484926"/>
              <a:gd name="connsiteX76" fmla="*/ 3139050 w 3484926"/>
              <a:gd name="connsiteY76" fmla="*/ 2781269 h 3484926"/>
              <a:gd name="connsiteX77" fmla="*/ 3187341 w 3484926"/>
              <a:gd name="connsiteY77" fmla="*/ 2716691 h 3484926"/>
              <a:gd name="connsiteX78" fmla="*/ 3189664 w 3484926"/>
              <a:gd name="connsiteY78" fmla="*/ 2712866 h 3484926"/>
              <a:gd name="connsiteX79" fmla="*/ 3192242 w 3484926"/>
              <a:gd name="connsiteY79" fmla="*/ 2709382 h 3484926"/>
              <a:gd name="connsiteX80" fmla="*/ 3232458 w 3484926"/>
              <a:gd name="connsiteY80" fmla="*/ 2642424 h 3484926"/>
              <a:gd name="connsiteX81" fmla="*/ 3274620 w 3484926"/>
              <a:gd name="connsiteY81" fmla="*/ 2573024 h 3484926"/>
              <a:gd name="connsiteX82" fmla="*/ 3276558 w 3484926"/>
              <a:gd name="connsiteY82" fmla="*/ 2569003 h 3484926"/>
              <a:gd name="connsiteX83" fmla="*/ 3278795 w 3484926"/>
              <a:gd name="connsiteY83" fmla="*/ 2565277 h 3484926"/>
              <a:gd name="connsiteX84" fmla="*/ 3312734 w 3484926"/>
              <a:gd name="connsiteY84" fmla="*/ 2493904 h 3484926"/>
              <a:gd name="connsiteX85" fmla="*/ 3347994 w 3484926"/>
              <a:gd name="connsiteY85" fmla="*/ 2420708 h 3484926"/>
              <a:gd name="connsiteX86" fmla="*/ 3349512 w 3484926"/>
              <a:gd name="connsiteY86" fmla="*/ 2416561 h 3484926"/>
              <a:gd name="connsiteX87" fmla="*/ 3351399 w 3484926"/>
              <a:gd name="connsiteY87" fmla="*/ 2412593 h 3484926"/>
              <a:gd name="connsiteX88" fmla="*/ 3378798 w 3484926"/>
              <a:gd name="connsiteY88" fmla="*/ 2336548 h 3484926"/>
              <a:gd name="connsiteX89" fmla="*/ 3406588 w 3484926"/>
              <a:gd name="connsiteY89" fmla="*/ 2260618 h 3484926"/>
              <a:gd name="connsiteX90" fmla="*/ 3407670 w 3484926"/>
              <a:gd name="connsiteY90" fmla="*/ 2256412 h 3484926"/>
              <a:gd name="connsiteX91" fmla="*/ 3409184 w 3484926"/>
              <a:gd name="connsiteY91" fmla="*/ 2252209 h 3484926"/>
              <a:gd name="connsiteX92" fmla="*/ 3429493 w 3484926"/>
              <a:gd name="connsiteY92" fmla="*/ 2171540 h 3484926"/>
              <a:gd name="connsiteX93" fmla="*/ 3449525 w 3484926"/>
              <a:gd name="connsiteY93" fmla="*/ 2093630 h 3484926"/>
              <a:gd name="connsiteX94" fmla="*/ 3450170 w 3484926"/>
              <a:gd name="connsiteY94" fmla="*/ 2089405 h 3484926"/>
              <a:gd name="connsiteX95" fmla="*/ 3451277 w 3484926"/>
              <a:gd name="connsiteY95" fmla="*/ 2085006 h 3484926"/>
              <a:gd name="connsiteX96" fmla="*/ 3463734 w 3484926"/>
              <a:gd name="connsiteY96" fmla="*/ 2000528 h 3484926"/>
              <a:gd name="connsiteX97" fmla="*/ 3475930 w 3484926"/>
              <a:gd name="connsiteY97" fmla="*/ 1920619 h 3484926"/>
              <a:gd name="connsiteX98" fmla="*/ 3476144 w 3484926"/>
              <a:gd name="connsiteY98" fmla="*/ 1916365 h 3484926"/>
              <a:gd name="connsiteX99" fmla="*/ 3476808 w 3484926"/>
              <a:gd name="connsiteY99" fmla="*/ 1911865 h 3484926"/>
              <a:gd name="connsiteX100" fmla="*/ 3480726 w 3484926"/>
              <a:gd name="connsiteY100" fmla="*/ 1825631 h 3484926"/>
              <a:gd name="connsiteX101" fmla="*/ 3484926 w 3484926"/>
              <a:gd name="connsiteY101" fmla="*/ 1742463 h 3484926"/>
              <a:gd name="connsiteX102" fmla="*/ 3484794 w 3484926"/>
              <a:gd name="connsiteY102" fmla="*/ 1736096 h 3484926"/>
              <a:gd name="connsiteX103" fmla="*/ 3484905 w 3484926"/>
              <a:gd name="connsiteY103" fmla="*/ 1733665 h 3484926"/>
              <a:gd name="connsiteX104" fmla="*/ 3484649 w 3484926"/>
              <a:gd name="connsiteY104" fmla="*/ 1729058 h 3484926"/>
              <a:gd name="connsiteX105" fmla="*/ 3476610 w 3484926"/>
              <a:gd name="connsiteY105" fmla="*/ 1340111 h 3484926"/>
              <a:gd name="connsiteX106" fmla="*/ 3471209 w 3484926"/>
              <a:gd name="connsiteY106" fmla="*/ 1265447 h 3484926"/>
              <a:gd name="connsiteX107" fmla="*/ 2211895 w 3484926"/>
              <a:gd name="connsiteY107" fmla="*/ 12475 h 3484926"/>
              <a:gd name="connsiteX108" fmla="*/ 2144816 w 3484926"/>
              <a:gd name="connsiteY108" fmla="*/ 8316 h 3484926"/>
              <a:gd name="connsiteX109" fmla="*/ 1742464 w 3484926"/>
              <a:gd name="connsiteY109" fmla="*/ 0 h 3484926"/>
              <a:gd name="connsiteX110" fmla="*/ 1738079 w 3484926"/>
              <a:gd name="connsiteY110" fmla="*/ 222 h 3484926"/>
              <a:gd name="connsiteX111" fmla="*/ 1733667 w 3484926"/>
              <a:gd name="connsiteY111" fmla="*/ 21 h 3484926"/>
              <a:gd name="connsiteX112" fmla="*/ 1733667 w 3484926"/>
              <a:gd name="connsiteY112" fmla="*/ 22 h 3484926"/>
              <a:gd name="connsiteX113" fmla="*/ 1650316 w 3484926"/>
              <a:gd name="connsiteY113" fmla="*/ 4653 h 3484926"/>
              <a:gd name="connsiteX114" fmla="*/ 1564307 w 3484926"/>
              <a:gd name="connsiteY114" fmla="*/ 8996 h 3484926"/>
              <a:gd name="connsiteX115" fmla="*/ 1559821 w 3484926"/>
              <a:gd name="connsiteY115" fmla="*/ 9681 h 3484926"/>
              <a:gd name="connsiteX116" fmla="*/ 1555558 w 3484926"/>
              <a:gd name="connsiteY116" fmla="*/ 9918 h 3484926"/>
              <a:gd name="connsiteX117" fmla="*/ 1475527 w 3484926"/>
              <a:gd name="connsiteY117" fmla="*/ 22546 h 3484926"/>
              <a:gd name="connsiteX118" fmla="*/ 1391297 w 3484926"/>
              <a:gd name="connsiteY118" fmla="*/ 35401 h 3484926"/>
              <a:gd name="connsiteX119" fmla="*/ 1386913 w 3484926"/>
              <a:gd name="connsiteY119" fmla="*/ 36528 h 3484926"/>
              <a:gd name="connsiteX120" fmla="*/ 1382683 w 3484926"/>
              <a:gd name="connsiteY120" fmla="*/ 37196 h 3484926"/>
              <a:gd name="connsiteX121" fmla="*/ 1304713 w 3484926"/>
              <a:gd name="connsiteY121" fmla="*/ 57664 h 3484926"/>
              <a:gd name="connsiteX122" fmla="*/ 1224309 w 3484926"/>
              <a:gd name="connsiteY122" fmla="*/ 78338 h 3484926"/>
              <a:gd name="connsiteX123" fmla="*/ 1220121 w 3484926"/>
              <a:gd name="connsiteY123" fmla="*/ 79870 h 3484926"/>
              <a:gd name="connsiteX124" fmla="*/ 1215914 w 3484926"/>
              <a:gd name="connsiteY124" fmla="*/ 80975 h 3484926"/>
              <a:gd name="connsiteX125" fmla="*/ 1139995 w 3484926"/>
              <a:gd name="connsiteY125" fmla="*/ 109197 h 3484926"/>
              <a:gd name="connsiteX126" fmla="*/ 1064219 w 3484926"/>
              <a:gd name="connsiteY126" fmla="*/ 136931 h 3484926"/>
              <a:gd name="connsiteX127" fmla="*/ 1060267 w 3484926"/>
              <a:gd name="connsiteY127" fmla="*/ 138835 h 3484926"/>
              <a:gd name="connsiteX128" fmla="*/ 1056122 w 3484926"/>
              <a:gd name="connsiteY128" fmla="*/ 140376 h 3484926"/>
              <a:gd name="connsiteX129" fmla="*/ 983006 w 3484926"/>
              <a:gd name="connsiteY129" fmla="*/ 176053 h 3484926"/>
              <a:gd name="connsiteX130" fmla="*/ 911903 w 3484926"/>
              <a:gd name="connsiteY130" fmla="*/ 210306 h 3484926"/>
              <a:gd name="connsiteX131" fmla="*/ 908194 w 3484926"/>
              <a:gd name="connsiteY131" fmla="*/ 212559 h 3484926"/>
              <a:gd name="connsiteX132" fmla="*/ 904178 w 3484926"/>
              <a:gd name="connsiteY132" fmla="*/ 214519 h 3484926"/>
              <a:gd name="connsiteX133" fmla="*/ 834927 w 3484926"/>
              <a:gd name="connsiteY133" fmla="*/ 257070 h 3484926"/>
              <a:gd name="connsiteX134" fmla="*/ 768236 w 3484926"/>
              <a:gd name="connsiteY134" fmla="*/ 297585 h 3484926"/>
              <a:gd name="connsiteX135" fmla="*/ 764768 w 3484926"/>
              <a:gd name="connsiteY135" fmla="*/ 300179 h 3484926"/>
              <a:gd name="connsiteX136" fmla="*/ 760954 w 3484926"/>
              <a:gd name="connsiteY136" fmla="*/ 302522 h 3484926"/>
              <a:gd name="connsiteX137" fmla="*/ 696585 w 3484926"/>
              <a:gd name="connsiteY137" fmla="*/ 351165 h 3484926"/>
              <a:gd name="connsiteX138" fmla="*/ 634096 w 3484926"/>
              <a:gd name="connsiteY138" fmla="*/ 397894 h 3484926"/>
              <a:gd name="connsiteX139" fmla="*/ 630872 w 3484926"/>
              <a:gd name="connsiteY139" fmla="*/ 400824 h 3484926"/>
              <a:gd name="connsiteX140" fmla="*/ 627321 w 3484926"/>
              <a:gd name="connsiteY140" fmla="*/ 403507 h 3484926"/>
              <a:gd name="connsiteX141" fmla="*/ 568600 w 3484926"/>
              <a:gd name="connsiteY141" fmla="*/ 457420 h 3484926"/>
              <a:gd name="connsiteX142" fmla="*/ 510357 w 3484926"/>
              <a:gd name="connsiteY142" fmla="*/ 510356 h 3484926"/>
              <a:gd name="connsiteX143" fmla="*/ 507395 w 3484926"/>
              <a:gd name="connsiteY143" fmla="*/ 513614 h 348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484926" h="3484926">
                <a:moveTo>
                  <a:pt x="504152" y="516592"/>
                </a:moveTo>
                <a:lnTo>
                  <a:pt x="451511" y="575102"/>
                </a:lnTo>
                <a:lnTo>
                  <a:pt x="397895" y="634095"/>
                </a:lnTo>
                <a:lnTo>
                  <a:pt x="395230" y="637659"/>
                </a:lnTo>
                <a:lnTo>
                  <a:pt x="392316" y="640897"/>
                </a:lnTo>
                <a:lnTo>
                  <a:pt x="345904" y="703621"/>
                </a:lnTo>
                <a:lnTo>
                  <a:pt x="297586" y="768235"/>
                </a:lnTo>
                <a:lnTo>
                  <a:pt x="295262" y="772061"/>
                </a:lnTo>
                <a:lnTo>
                  <a:pt x="292686" y="775543"/>
                </a:lnTo>
                <a:lnTo>
                  <a:pt x="252508" y="842437"/>
                </a:lnTo>
                <a:lnTo>
                  <a:pt x="210307" y="911901"/>
                </a:lnTo>
                <a:lnTo>
                  <a:pt x="208367" y="915928"/>
                </a:lnTo>
                <a:lnTo>
                  <a:pt x="206133" y="919648"/>
                </a:lnTo>
                <a:lnTo>
                  <a:pt x="172240" y="990923"/>
                </a:lnTo>
                <a:lnTo>
                  <a:pt x="136932" y="1064218"/>
                </a:lnTo>
                <a:lnTo>
                  <a:pt x="135412" y="1068371"/>
                </a:lnTo>
                <a:lnTo>
                  <a:pt x="133529" y="1072332"/>
                </a:lnTo>
                <a:lnTo>
                  <a:pt x="106177" y="1148247"/>
                </a:lnTo>
                <a:lnTo>
                  <a:pt x="78339" y="1224308"/>
                </a:lnTo>
                <a:lnTo>
                  <a:pt x="77255" y="1228521"/>
                </a:lnTo>
                <a:lnTo>
                  <a:pt x="75744" y="1232716"/>
                </a:lnTo>
                <a:lnTo>
                  <a:pt x="55476" y="1313224"/>
                </a:lnTo>
                <a:lnTo>
                  <a:pt x="35402" y="1391296"/>
                </a:lnTo>
                <a:lnTo>
                  <a:pt x="34756" y="1395529"/>
                </a:lnTo>
                <a:lnTo>
                  <a:pt x="33651" y="1399919"/>
                </a:lnTo>
                <a:lnTo>
                  <a:pt x="21221" y="1484213"/>
                </a:lnTo>
                <a:lnTo>
                  <a:pt x="8997" y="1564306"/>
                </a:lnTo>
                <a:lnTo>
                  <a:pt x="8782" y="1568570"/>
                </a:lnTo>
                <a:lnTo>
                  <a:pt x="8120" y="1573060"/>
                </a:lnTo>
                <a:lnTo>
                  <a:pt x="4211" y="1659089"/>
                </a:lnTo>
                <a:lnTo>
                  <a:pt x="1" y="1742463"/>
                </a:lnTo>
                <a:lnTo>
                  <a:pt x="0" y="1742463"/>
                </a:lnTo>
                <a:lnTo>
                  <a:pt x="223" y="1746874"/>
                </a:lnTo>
                <a:lnTo>
                  <a:pt x="23" y="1751260"/>
                </a:lnTo>
                <a:cubicBezTo>
                  <a:pt x="2732" y="2287722"/>
                  <a:pt x="49791" y="2823961"/>
                  <a:pt x="141201" y="3359976"/>
                </a:cubicBezTo>
                <a:cubicBezTo>
                  <a:pt x="543883" y="3424471"/>
                  <a:pt x="946441" y="3464018"/>
                  <a:pt x="1348872" y="3478618"/>
                </a:cubicBezTo>
                <a:lnTo>
                  <a:pt x="1737855" y="3484693"/>
                </a:lnTo>
                <a:lnTo>
                  <a:pt x="1742463" y="3484926"/>
                </a:lnTo>
                <a:lnTo>
                  <a:pt x="1744894" y="3484803"/>
                </a:lnTo>
                <a:lnTo>
                  <a:pt x="1751261" y="3484903"/>
                </a:lnTo>
                <a:lnTo>
                  <a:pt x="1834407" y="3480283"/>
                </a:lnTo>
                <a:lnTo>
                  <a:pt x="1920620" y="3475930"/>
                </a:lnTo>
                <a:lnTo>
                  <a:pt x="1925116" y="3475243"/>
                </a:lnTo>
                <a:lnTo>
                  <a:pt x="1929370" y="3475007"/>
                </a:lnTo>
                <a:lnTo>
                  <a:pt x="2009216" y="3462409"/>
                </a:lnTo>
                <a:lnTo>
                  <a:pt x="2093630" y="3449525"/>
                </a:lnTo>
                <a:lnTo>
                  <a:pt x="2098023" y="3448395"/>
                </a:lnTo>
                <a:lnTo>
                  <a:pt x="2102245" y="3447730"/>
                </a:lnTo>
                <a:lnTo>
                  <a:pt x="2180053" y="3427304"/>
                </a:lnTo>
                <a:lnTo>
                  <a:pt x="2260618" y="3406588"/>
                </a:lnTo>
                <a:lnTo>
                  <a:pt x="2264814" y="3405053"/>
                </a:lnTo>
                <a:lnTo>
                  <a:pt x="2269014" y="3403950"/>
                </a:lnTo>
                <a:lnTo>
                  <a:pt x="2344802" y="3375777"/>
                </a:lnTo>
                <a:lnTo>
                  <a:pt x="2420708" y="3347994"/>
                </a:lnTo>
                <a:lnTo>
                  <a:pt x="2424667" y="3346088"/>
                </a:lnTo>
                <a:lnTo>
                  <a:pt x="2428806" y="3344549"/>
                </a:lnTo>
                <a:lnTo>
                  <a:pt x="2501823" y="3308919"/>
                </a:lnTo>
                <a:lnTo>
                  <a:pt x="2573024" y="3274620"/>
                </a:lnTo>
                <a:lnTo>
                  <a:pt x="2576738" y="3272364"/>
                </a:lnTo>
                <a:lnTo>
                  <a:pt x="2580750" y="3270406"/>
                </a:lnTo>
                <a:lnTo>
                  <a:pt x="2649936" y="3227895"/>
                </a:lnTo>
                <a:lnTo>
                  <a:pt x="2716690" y="3187341"/>
                </a:lnTo>
                <a:lnTo>
                  <a:pt x="2720161" y="3184745"/>
                </a:lnTo>
                <a:lnTo>
                  <a:pt x="2723974" y="3182403"/>
                </a:lnTo>
                <a:lnTo>
                  <a:pt x="2788307" y="3133787"/>
                </a:lnTo>
                <a:lnTo>
                  <a:pt x="2850831" y="3087032"/>
                </a:lnTo>
                <a:lnTo>
                  <a:pt x="2854057" y="3084101"/>
                </a:lnTo>
                <a:lnTo>
                  <a:pt x="2857606" y="3081418"/>
                </a:lnTo>
                <a:lnTo>
                  <a:pt x="2916317" y="3027515"/>
                </a:lnTo>
                <a:lnTo>
                  <a:pt x="2974570" y="2974571"/>
                </a:lnTo>
                <a:lnTo>
                  <a:pt x="2977532" y="2971312"/>
                </a:lnTo>
                <a:lnTo>
                  <a:pt x="2980776" y="2968333"/>
                </a:lnTo>
                <a:lnTo>
                  <a:pt x="3033426" y="2909813"/>
                </a:lnTo>
                <a:lnTo>
                  <a:pt x="3087032" y="2850831"/>
                </a:lnTo>
                <a:lnTo>
                  <a:pt x="3089697" y="2847268"/>
                </a:lnTo>
                <a:lnTo>
                  <a:pt x="3092612" y="2844028"/>
                </a:lnTo>
                <a:lnTo>
                  <a:pt x="3139050" y="2781269"/>
                </a:lnTo>
                <a:lnTo>
                  <a:pt x="3187341" y="2716691"/>
                </a:lnTo>
                <a:lnTo>
                  <a:pt x="3189664" y="2712866"/>
                </a:lnTo>
                <a:lnTo>
                  <a:pt x="3192242" y="2709382"/>
                </a:lnTo>
                <a:lnTo>
                  <a:pt x="3232458" y="2642424"/>
                </a:lnTo>
                <a:lnTo>
                  <a:pt x="3274620" y="2573024"/>
                </a:lnTo>
                <a:lnTo>
                  <a:pt x="3276558" y="2569003"/>
                </a:lnTo>
                <a:lnTo>
                  <a:pt x="3278795" y="2565277"/>
                </a:lnTo>
                <a:lnTo>
                  <a:pt x="3312734" y="2493904"/>
                </a:lnTo>
                <a:lnTo>
                  <a:pt x="3347994" y="2420708"/>
                </a:lnTo>
                <a:lnTo>
                  <a:pt x="3349512" y="2416561"/>
                </a:lnTo>
                <a:lnTo>
                  <a:pt x="3351399" y="2412593"/>
                </a:lnTo>
                <a:lnTo>
                  <a:pt x="3378798" y="2336548"/>
                </a:lnTo>
                <a:lnTo>
                  <a:pt x="3406588" y="2260618"/>
                </a:lnTo>
                <a:lnTo>
                  <a:pt x="3407670" y="2256412"/>
                </a:lnTo>
                <a:lnTo>
                  <a:pt x="3409184" y="2252209"/>
                </a:lnTo>
                <a:lnTo>
                  <a:pt x="3429493" y="2171540"/>
                </a:lnTo>
                <a:lnTo>
                  <a:pt x="3449525" y="2093630"/>
                </a:lnTo>
                <a:lnTo>
                  <a:pt x="3450170" y="2089405"/>
                </a:lnTo>
                <a:lnTo>
                  <a:pt x="3451277" y="2085006"/>
                </a:lnTo>
                <a:lnTo>
                  <a:pt x="3463734" y="2000528"/>
                </a:lnTo>
                <a:lnTo>
                  <a:pt x="3475930" y="1920619"/>
                </a:lnTo>
                <a:lnTo>
                  <a:pt x="3476144" y="1916365"/>
                </a:lnTo>
                <a:lnTo>
                  <a:pt x="3476808" y="1911865"/>
                </a:lnTo>
                <a:lnTo>
                  <a:pt x="3480726" y="1825631"/>
                </a:lnTo>
                <a:lnTo>
                  <a:pt x="3484926" y="1742463"/>
                </a:lnTo>
                <a:lnTo>
                  <a:pt x="3484794" y="1736096"/>
                </a:lnTo>
                <a:lnTo>
                  <a:pt x="3484905" y="1733665"/>
                </a:lnTo>
                <a:lnTo>
                  <a:pt x="3484649" y="1729058"/>
                </a:lnTo>
                <a:lnTo>
                  <a:pt x="3476610" y="1340111"/>
                </a:lnTo>
                <a:lnTo>
                  <a:pt x="3471209" y="1265447"/>
                </a:lnTo>
                <a:lnTo>
                  <a:pt x="2211895" y="12475"/>
                </a:lnTo>
                <a:lnTo>
                  <a:pt x="2144816" y="8316"/>
                </a:lnTo>
                <a:cubicBezTo>
                  <a:pt x="2010699" y="2772"/>
                  <a:pt x="1876581" y="0"/>
                  <a:pt x="1742464" y="0"/>
                </a:cubicBezTo>
                <a:lnTo>
                  <a:pt x="1738079" y="222"/>
                </a:lnTo>
                <a:lnTo>
                  <a:pt x="1733667" y="21"/>
                </a:lnTo>
                <a:lnTo>
                  <a:pt x="1733667" y="22"/>
                </a:lnTo>
                <a:lnTo>
                  <a:pt x="1650316" y="4653"/>
                </a:lnTo>
                <a:lnTo>
                  <a:pt x="1564307" y="8996"/>
                </a:lnTo>
                <a:lnTo>
                  <a:pt x="1559821" y="9681"/>
                </a:lnTo>
                <a:lnTo>
                  <a:pt x="1555558" y="9918"/>
                </a:lnTo>
                <a:lnTo>
                  <a:pt x="1475527" y="22546"/>
                </a:lnTo>
                <a:lnTo>
                  <a:pt x="1391297" y="35401"/>
                </a:lnTo>
                <a:lnTo>
                  <a:pt x="1386913" y="36528"/>
                </a:lnTo>
                <a:lnTo>
                  <a:pt x="1382683" y="37196"/>
                </a:lnTo>
                <a:lnTo>
                  <a:pt x="1304713" y="57664"/>
                </a:lnTo>
                <a:lnTo>
                  <a:pt x="1224309" y="78338"/>
                </a:lnTo>
                <a:lnTo>
                  <a:pt x="1220121" y="79870"/>
                </a:lnTo>
                <a:lnTo>
                  <a:pt x="1215914" y="80975"/>
                </a:lnTo>
                <a:lnTo>
                  <a:pt x="1139995" y="109197"/>
                </a:lnTo>
                <a:lnTo>
                  <a:pt x="1064219" y="136931"/>
                </a:lnTo>
                <a:lnTo>
                  <a:pt x="1060267" y="138835"/>
                </a:lnTo>
                <a:lnTo>
                  <a:pt x="1056122" y="140376"/>
                </a:lnTo>
                <a:lnTo>
                  <a:pt x="983006" y="176053"/>
                </a:lnTo>
                <a:lnTo>
                  <a:pt x="911903" y="210306"/>
                </a:lnTo>
                <a:lnTo>
                  <a:pt x="908194" y="212559"/>
                </a:lnTo>
                <a:lnTo>
                  <a:pt x="904178" y="214519"/>
                </a:lnTo>
                <a:lnTo>
                  <a:pt x="834927" y="257070"/>
                </a:lnTo>
                <a:lnTo>
                  <a:pt x="768236" y="297585"/>
                </a:lnTo>
                <a:lnTo>
                  <a:pt x="764768" y="300179"/>
                </a:lnTo>
                <a:lnTo>
                  <a:pt x="760954" y="302522"/>
                </a:lnTo>
                <a:lnTo>
                  <a:pt x="696585" y="351165"/>
                </a:lnTo>
                <a:lnTo>
                  <a:pt x="634096" y="397894"/>
                </a:lnTo>
                <a:lnTo>
                  <a:pt x="630872" y="400824"/>
                </a:lnTo>
                <a:lnTo>
                  <a:pt x="627321" y="403507"/>
                </a:lnTo>
                <a:lnTo>
                  <a:pt x="568600" y="457420"/>
                </a:lnTo>
                <a:lnTo>
                  <a:pt x="510357" y="510356"/>
                </a:lnTo>
                <a:lnTo>
                  <a:pt x="507395" y="513614"/>
                </a:lnTo>
                <a:close/>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it-IT"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1" name="Freeform: Shape 10">
            <a:extLst>
              <a:ext uri="{FF2B5EF4-FFF2-40B4-BE49-F238E27FC236}">
                <a16:creationId xmlns:a16="http://schemas.microsoft.com/office/drawing/2014/main" xmlns="" id="{4413F78D-4D65-4E8F-8EBD-DF6976B56107}"/>
              </a:ext>
            </a:extLst>
          </p:cNvPr>
          <p:cNvSpPr/>
          <p:nvPr/>
        </p:nvSpPr>
        <p:spPr bwMode="auto">
          <a:xfrm rot="2708678">
            <a:off x="8903014" y="2159849"/>
            <a:ext cx="3483938" cy="3483938"/>
          </a:xfrm>
          <a:custGeom>
            <a:avLst/>
            <a:gdLst>
              <a:gd name="connsiteX0" fmla="*/ 504152 w 3484926"/>
              <a:gd name="connsiteY0" fmla="*/ 516592 h 3484926"/>
              <a:gd name="connsiteX1" fmla="*/ 451511 w 3484926"/>
              <a:gd name="connsiteY1" fmla="*/ 575102 h 3484926"/>
              <a:gd name="connsiteX2" fmla="*/ 397895 w 3484926"/>
              <a:gd name="connsiteY2" fmla="*/ 634095 h 3484926"/>
              <a:gd name="connsiteX3" fmla="*/ 395230 w 3484926"/>
              <a:gd name="connsiteY3" fmla="*/ 637659 h 3484926"/>
              <a:gd name="connsiteX4" fmla="*/ 392316 w 3484926"/>
              <a:gd name="connsiteY4" fmla="*/ 640897 h 3484926"/>
              <a:gd name="connsiteX5" fmla="*/ 345904 w 3484926"/>
              <a:gd name="connsiteY5" fmla="*/ 703621 h 3484926"/>
              <a:gd name="connsiteX6" fmla="*/ 297586 w 3484926"/>
              <a:gd name="connsiteY6" fmla="*/ 768235 h 3484926"/>
              <a:gd name="connsiteX7" fmla="*/ 295262 w 3484926"/>
              <a:gd name="connsiteY7" fmla="*/ 772061 h 3484926"/>
              <a:gd name="connsiteX8" fmla="*/ 292686 w 3484926"/>
              <a:gd name="connsiteY8" fmla="*/ 775543 h 3484926"/>
              <a:gd name="connsiteX9" fmla="*/ 252508 w 3484926"/>
              <a:gd name="connsiteY9" fmla="*/ 842437 h 3484926"/>
              <a:gd name="connsiteX10" fmla="*/ 210307 w 3484926"/>
              <a:gd name="connsiteY10" fmla="*/ 911901 h 3484926"/>
              <a:gd name="connsiteX11" fmla="*/ 208367 w 3484926"/>
              <a:gd name="connsiteY11" fmla="*/ 915928 h 3484926"/>
              <a:gd name="connsiteX12" fmla="*/ 206133 w 3484926"/>
              <a:gd name="connsiteY12" fmla="*/ 919648 h 3484926"/>
              <a:gd name="connsiteX13" fmla="*/ 172240 w 3484926"/>
              <a:gd name="connsiteY13" fmla="*/ 990923 h 3484926"/>
              <a:gd name="connsiteX14" fmla="*/ 136932 w 3484926"/>
              <a:gd name="connsiteY14" fmla="*/ 1064218 h 3484926"/>
              <a:gd name="connsiteX15" fmla="*/ 135412 w 3484926"/>
              <a:gd name="connsiteY15" fmla="*/ 1068371 h 3484926"/>
              <a:gd name="connsiteX16" fmla="*/ 133529 w 3484926"/>
              <a:gd name="connsiteY16" fmla="*/ 1072332 h 3484926"/>
              <a:gd name="connsiteX17" fmla="*/ 106177 w 3484926"/>
              <a:gd name="connsiteY17" fmla="*/ 1148247 h 3484926"/>
              <a:gd name="connsiteX18" fmla="*/ 78339 w 3484926"/>
              <a:gd name="connsiteY18" fmla="*/ 1224308 h 3484926"/>
              <a:gd name="connsiteX19" fmla="*/ 77255 w 3484926"/>
              <a:gd name="connsiteY19" fmla="*/ 1228521 h 3484926"/>
              <a:gd name="connsiteX20" fmla="*/ 75744 w 3484926"/>
              <a:gd name="connsiteY20" fmla="*/ 1232716 h 3484926"/>
              <a:gd name="connsiteX21" fmla="*/ 55476 w 3484926"/>
              <a:gd name="connsiteY21" fmla="*/ 1313224 h 3484926"/>
              <a:gd name="connsiteX22" fmla="*/ 35402 w 3484926"/>
              <a:gd name="connsiteY22" fmla="*/ 1391296 h 3484926"/>
              <a:gd name="connsiteX23" fmla="*/ 34756 w 3484926"/>
              <a:gd name="connsiteY23" fmla="*/ 1395529 h 3484926"/>
              <a:gd name="connsiteX24" fmla="*/ 33651 w 3484926"/>
              <a:gd name="connsiteY24" fmla="*/ 1399919 h 3484926"/>
              <a:gd name="connsiteX25" fmla="*/ 21221 w 3484926"/>
              <a:gd name="connsiteY25" fmla="*/ 1484213 h 3484926"/>
              <a:gd name="connsiteX26" fmla="*/ 8997 w 3484926"/>
              <a:gd name="connsiteY26" fmla="*/ 1564306 h 3484926"/>
              <a:gd name="connsiteX27" fmla="*/ 8782 w 3484926"/>
              <a:gd name="connsiteY27" fmla="*/ 1568570 h 3484926"/>
              <a:gd name="connsiteX28" fmla="*/ 8120 w 3484926"/>
              <a:gd name="connsiteY28" fmla="*/ 1573060 h 3484926"/>
              <a:gd name="connsiteX29" fmla="*/ 4211 w 3484926"/>
              <a:gd name="connsiteY29" fmla="*/ 1659089 h 3484926"/>
              <a:gd name="connsiteX30" fmla="*/ 1 w 3484926"/>
              <a:gd name="connsiteY30" fmla="*/ 1742463 h 3484926"/>
              <a:gd name="connsiteX31" fmla="*/ 0 w 3484926"/>
              <a:gd name="connsiteY31" fmla="*/ 1742463 h 3484926"/>
              <a:gd name="connsiteX32" fmla="*/ 223 w 3484926"/>
              <a:gd name="connsiteY32" fmla="*/ 1746874 h 3484926"/>
              <a:gd name="connsiteX33" fmla="*/ 23 w 3484926"/>
              <a:gd name="connsiteY33" fmla="*/ 1751260 h 3484926"/>
              <a:gd name="connsiteX34" fmla="*/ 141201 w 3484926"/>
              <a:gd name="connsiteY34" fmla="*/ 3359976 h 3484926"/>
              <a:gd name="connsiteX35" fmla="*/ 1348872 w 3484926"/>
              <a:gd name="connsiteY35" fmla="*/ 3478618 h 3484926"/>
              <a:gd name="connsiteX36" fmla="*/ 1737855 w 3484926"/>
              <a:gd name="connsiteY36" fmla="*/ 3484693 h 3484926"/>
              <a:gd name="connsiteX37" fmla="*/ 1742463 w 3484926"/>
              <a:gd name="connsiteY37" fmla="*/ 3484926 h 3484926"/>
              <a:gd name="connsiteX38" fmla="*/ 1744894 w 3484926"/>
              <a:gd name="connsiteY38" fmla="*/ 3484803 h 3484926"/>
              <a:gd name="connsiteX39" fmla="*/ 1751261 w 3484926"/>
              <a:gd name="connsiteY39" fmla="*/ 3484903 h 3484926"/>
              <a:gd name="connsiteX40" fmla="*/ 1834407 w 3484926"/>
              <a:gd name="connsiteY40" fmla="*/ 3480283 h 3484926"/>
              <a:gd name="connsiteX41" fmla="*/ 1920620 w 3484926"/>
              <a:gd name="connsiteY41" fmla="*/ 3475930 h 3484926"/>
              <a:gd name="connsiteX42" fmla="*/ 1925116 w 3484926"/>
              <a:gd name="connsiteY42" fmla="*/ 3475243 h 3484926"/>
              <a:gd name="connsiteX43" fmla="*/ 1929370 w 3484926"/>
              <a:gd name="connsiteY43" fmla="*/ 3475007 h 3484926"/>
              <a:gd name="connsiteX44" fmla="*/ 2009216 w 3484926"/>
              <a:gd name="connsiteY44" fmla="*/ 3462409 h 3484926"/>
              <a:gd name="connsiteX45" fmla="*/ 2093630 w 3484926"/>
              <a:gd name="connsiteY45" fmla="*/ 3449525 h 3484926"/>
              <a:gd name="connsiteX46" fmla="*/ 2098023 w 3484926"/>
              <a:gd name="connsiteY46" fmla="*/ 3448395 h 3484926"/>
              <a:gd name="connsiteX47" fmla="*/ 2102245 w 3484926"/>
              <a:gd name="connsiteY47" fmla="*/ 3447730 h 3484926"/>
              <a:gd name="connsiteX48" fmla="*/ 2180053 w 3484926"/>
              <a:gd name="connsiteY48" fmla="*/ 3427304 h 3484926"/>
              <a:gd name="connsiteX49" fmla="*/ 2260618 w 3484926"/>
              <a:gd name="connsiteY49" fmla="*/ 3406588 h 3484926"/>
              <a:gd name="connsiteX50" fmla="*/ 2264814 w 3484926"/>
              <a:gd name="connsiteY50" fmla="*/ 3405053 h 3484926"/>
              <a:gd name="connsiteX51" fmla="*/ 2269014 w 3484926"/>
              <a:gd name="connsiteY51" fmla="*/ 3403950 h 3484926"/>
              <a:gd name="connsiteX52" fmla="*/ 2344802 w 3484926"/>
              <a:gd name="connsiteY52" fmla="*/ 3375777 h 3484926"/>
              <a:gd name="connsiteX53" fmla="*/ 2420708 w 3484926"/>
              <a:gd name="connsiteY53" fmla="*/ 3347994 h 3484926"/>
              <a:gd name="connsiteX54" fmla="*/ 2424667 w 3484926"/>
              <a:gd name="connsiteY54" fmla="*/ 3346088 h 3484926"/>
              <a:gd name="connsiteX55" fmla="*/ 2428806 w 3484926"/>
              <a:gd name="connsiteY55" fmla="*/ 3344549 h 3484926"/>
              <a:gd name="connsiteX56" fmla="*/ 2501823 w 3484926"/>
              <a:gd name="connsiteY56" fmla="*/ 3308919 h 3484926"/>
              <a:gd name="connsiteX57" fmla="*/ 2573024 w 3484926"/>
              <a:gd name="connsiteY57" fmla="*/ 3274620 h 3484926"/>
              <a:gd name="connsiteX58" fmla="*/ 2576738 w 3484926"/>
              <a:gd name="connsiteY58" fmla="*/ 3272364 h 3484926"/>
              <a:gd name="connsiteX59" fmla="*/ 2580750 w 3484926"/>
              <a:gd name="connsiteY59" fmla="*/ 3270406 h 3484926"/>
              <a:gd name="connsiteX60" fmla="*/ 2649936 w 3484926"/>
              <a:gd name="connsiteY60" fmla="*/ 3227895 h 3484926"/>
              <a:gd name="connsiteX61" fmla="*/ 2716690 w 3484926"/>
              <a:gd name="connsiteY61" fmla="*/ 3187341 h 3484926"/>
              <a:gd name="connsiteX62" fmla="*/ 2720161 w 3484926"/>
              <a:gd name="connsiteY62" fmla="*/ 3184745 h 3484926"/>
              <a:gd name="connsiteX63" fmla="*/ 2723974 w 3484926"/>
              <a:gd name="connsiteY63" fmla="*/ 3182403 h 3484926"/>
              <a:gd name="connsiteX64" fmla="*/ 2788307 w 3484926"/>
              <a:gd name="connsiteY64" fmla="*/ 3133787 h 3484926"/>
              <a:gd name="connsiteX65" fmla="*/ 2850831 w 3484926"/>
              <a:gd name="connsiteY65" fmla="*/ 3087032 h 3484926"/>
              <a:gd name="connsiteX66" fmla="*/ 2854057 w 3484926"/>
              <a:gd name="connsiteY66" fmla="*/ 3084101 h 3484926"/>
              <a:gd name="connsiteX67" fmla="*/ 2857606 w 3484926"/>
              <a:gd name="connsiteY67" fmla="*/ 3081418 h 3484926"/>
              <a:gd name="connsiteX68" fmla="*/ 2916317 w 3484926"/>
              <a:gd name="connsiteY68" fmla="*/ 3027515 h 3484926"/>
              <a:gd name="connsiteX69" fmla="*/ 2974570 w 3484926"/>
              <a:gd name="connsiteY69" fmla="*/ 2974571 h 3484926"/>
              <a:gd name="connsiteX70" fmla="*/ 2977532 w 3484926"/>
              <a:gd name="connsiteY70" fmla="*/ 2971312 h 3484926"/>
              <a:gd name="connsiteX71" fmla="*/ 2980776 w 3484926"/>
              <a:gd name="connsiteY71" fmla="*/ 2968333 h 3484926"/>
              <a:gd name="connsiteX72" fmla="*/ 3033426 w 3484926"/>
              <a:gd name="connsiteY72" fmla="*/ 2909813 h 3484926"/>
              <a:gd name="connsiteX73" fmla="*/ 3087032 w 3484926"/>
              <a:gd name="connsiteY73" fmla="*/ 2850831 h 3484926"/>
              <a:gd name="connsiteX74" fmla="*/ 3089697 w 3484926"/>
              <a:gd name="connsiteY74" fmla="*/ 2847268 h 3484926"/>
              <a:gd name="connsiteX75" fmla="*/ 3092612 w 3484926"/>
              <a:gd name="connsiteY75" fmla="*/ 2844028 h 3484926"/>
              <a:gd name="connsiteX76" fmla="*/ 3139050 w 3484926"/>
              <a:gd name="connsiteY76" fmla="*/ 2781269 h 3484926"/>
              <a:gd name="connsiteX77" fmla="*/ 3187341 w 3484926"/>
              <a:gd name="connsiteY77" fmla="*/ 2716691 h 3484926"/>
              <a:gd name="connsiteX78" fmla="*/ 3189664 w 3484926"/>
              <a:gd name="connsiteY78" fmla="*/ 2712866 h 3484926"/>
              <a:gd name="connsiteX79" fmla="*/ 3192242 w 3484926"/>
              <a:gd name="connsiteY79" fmla="*/ 2709382 h 3484926"/>
              <a:gd name="connsiteX80" fmla="*/ 3232458 w 3484926"/>
              <a:gd name="connsiteY80" fmla="*/ 2642424 h 3484926"/>
              <a:gd name="connsiteX81" fmla="*/ 3274620 w 3484926"/>
              <a:gd name="connsiteY81" fmla="*/ 2573024 h 3484926"/>
              <a:gd name="connsiteX82" fmla="*/ 3276558 w 3484926"/>
              <a:gd name="connsiteY82" fmla="*/ 2569003 h 3484926"/>
              <a:gd name="connsiteX83" fmla="*/ 3278795 w 3484926"/>
              <a:gd name="connsiteY83" fmla="*/ 2565277 h 3484926"/>
              <a:gd name="connsiteX84" fmla="*/ 3312734 w 3484926"/>
              <a:gd name="connsiteY84" fmla="*/ 2493904 h 3484926"/>
              <a:gd name="connsiteX85" fmla="*/ 3347994 w 3484926"/>
              <a:gd name="connsiteY85" fmla="*/ 2420708 h 3484926"/>
              <a:gd name="connsiteX86" fmla="*/ 3349512 w 3484926"/>
              <a:gd name="connsiteY86" fmla="*/ 2416561 h 3484926"/>
              <a:gd name="connsiteX87" fmla="*/ 3351399 w 3484926"/>
              <a:gd name="connsiteY87" fmla="*/ 2412593 h 3484926"/>
              <a:gd name="connsiteX88" fmla="*/ 3378798 w 3484926"/>
              <a:gd name="connsiteY88" fmla="*/ 2336548 h 3484926"/>
              <a:gd name="connsiteX89" fmla="*/ 3406588 w 3484926"/>
              <a:gd name="connsiteY89" fmla="*/ 2260618 h 3484926"/>
              <a:gd name="connsiteX90" fmla="*/ 3407670 w 3484926"/>
              <a:gd name="connsiteY90" fmla="*/ 2256412 h 3484926"/>
              <a:gd name="connsiteX91" fmla="*/ 3409184 w 3484926"/>
              <a:gd name="connsiteY91" fmla="*/ 2252209 h 3484926"/>
              <a:gd name="connsiteX92" fmla="*/ 3429493 w 3484926"/>
              <a:gd name="connsiteY92" fmla="*/ 2171540 h 3484926"/>
              <a:gd name="connsiteX93" fmla="*/ 3449525 w 3484926"/>
              <a:gd name="connsiteY93" fmla="*/ 2093630 h 3484926"/>
              <a:gd name="connsiteX94" fmla="*/ 3450170 w 3484926"/>
              <a:gd name="connsiteY94" fmla="*/ 2089405 h 3484926"/>
              <a:gd name="connsiteX95" fmla="*/ 3451277 w 3484926"/>
              <a:gd name="connsiteY95" fmla="*/ 2085006 h 3484926"/>
              <a:gd name="connsiteX96" fmla="*/ 3463734 w 3484926"/>
              <a:gd name="connsiteY96" fmla="*/ 2000528 h 3484926"/>
              <a:gd name="connsiteX97" fmla="*/ 3475930 w 3484926"/>
              <a:gd name="connsiteY97" fmla="*/ 1920619 h 3484926"/>
              <a:gd name="connsiteX98" fmla="*/ 3476144 w 3484926"/>
              <a:gd name="connsiteY98" fmla="*/ 1916365 h 3484926"/>
              <a:gd name="connsiteX99" fmla="*/ 3476808 w 3484926"/>
              <a:gd name="connsiteY99" fmla="*/ 1911865 h 3484926"/>
              <a:gd name="connsiteX100" fmla="*/ 3480726 w 3484926"/>
              <a:gd name="connsiteY100" fmla="*/ 1825631 h 3484926"/>
              <a:gd name="connsiteX101" fmla="*/ 3484926 w 3484926"/>
              <a:gd name="connsiteY101" fmla="*/ 1742463 h 3484926"/>
              <a:gd name="connsiteX102" fmla="*/ 3484794 w 3484926"/>
              <a:gd name="connsiteY102" fmla="*/ 1736096 h 3484926"/>
              <a:gd name="connsiteX103" fmla="*/ 3484905 w 3484926"/>
              <a:gd name="connsiteY103" fmla="*/ 1733665 h 3484926"/>
              <a:gd name="connsiteX104" fmla="*/ 3484649 w 3484926"/>
              <a:gd name="connsiteY104" fmla="*/ 1729058 h 3484926"/>
              <a:gd name="connsiteX105" fmla="*/ 3476610 w 3484926"/>
              <a:gd name="connsiteY105" fmla="*/ 1340111 h 3484926"/>
              <a:gd name="connsiteX106" fmla="*/ 3471209 w 3484926"/>
              <a:gd name="connsiteY106" fmla="*/ 1265447 h 3484926"/>
              <a:gd name="connsiteX107" fmla="*/ 2211895 w 3484926"/>
              <a:gd name="connsiteY107" fmla="*/ 12475 h 3484926"/>
              <a:gd name="connsiteX108" fmla="*/ 2144816 w 3484926"/>
              <a:gd name="connsiteY108" fmla="*/ 8316 h 3484926"/>
              <a:gd name="connsiteX109" fmla="*/ 1742464 w 3484926"/>
              <a:gd name="connsiteY109" fmla="*/ 0 h 3484926"/>
              <a:gd name="connsiteX110" fmla="*/ 1738079 w 3484926"/>
              <a:gd name="connsiteY110" fmla="*/ 222 h 3484926"/>
              <a:gd name="connsiteX111" fmla="*/ 1733667 w 3484926"/>
              <a:gd name="connsiteY111" fmla="*/ 21 h 3484926"/>
              <a:gd name="connsiteX112" fmla="*/ 1733667 w 3484926"/>
              <a:gd name="connsiteY112" fmla="*/ 22 h 3484926"/>
              <a:gd name="connsiteX113" fmla="*/ 1650316 w 3484926"/>
              <a:gd name="connsiteY113" fmla="*/ 4653 h 3484926"/>
              <a:gd name="connsiteX114" fmla="*/ 1564307 w 3484926"/>
              <a:gd name="connsiteY114" fmla="*/ 8996 h 3484926"/>
              <a:gd name="connsiteX115" fmla="*/ 1559821 w 3484926"/>
              <a:gd name="connsiteY115" fmla="*/ 9681 h 3484926"/>
              <a:gd name="connsiteX116" fmla="*/ 1555558 w 3484926"/>
              <a:gd name="connsiteY116" fmla="*/ 9918 h 3484926"/>
              <a:gd name="connsiteX117" fmla="*/ 1475527 w 3484926"/>
              <a:gd name="connsiteY117" fmla="*/ 22546 h 3484926"/>
              <a:gd name="connsiteX118" fmla="*/ 1391297 w 3484926"/>
              <a:gd name="connsiteY118" fmla="*/ 35401 h 3484926"/>
              <a:gd name="connsiteX119" fmla="*/ 1386913 w 3484926"/>
              <a:gd name="connsiteY119" fmla="*/ 36528 h 3484926"/>
              <a:gd name="connsiteX120" fmla="*/ 1382683 w 3484926"/>
              <a:gd name="connsiteY120" fmla="*/ 37196 h 3484926"/>
              <a:gd name="connsiteX121" fmla="*/ 1304713 w 3484926"/>
              <a:gd name="connsiteY121" fmla="*/ 57664 h 3484926"/>
              <a:gd name="connsiteX122" fmla="*/ 1224309 w 3484926"/>
              <a:gd name="connsiteY122" fmla="*/ 78338 h 3484926"/>
              <a:gd name="connsiteX123" fmla="*/ 1220121 w 3484926"/>
              <a:gd name="connsiteY123" fmla="*/ 79870 h 3484926"/>
              <a:gd name="connsiteX124" fmla="*/ 1215914 w 3484926"/>
              <a:gd name="connsiteY124" fmla="*/ 80975 h 3484926"/>
              <a:gd name="connsiteX125" fmla="*/ 1139995 w 3484926"/>
              <a:gd name="connsiteY125" fmla="*/ 109197 h 3484926"/>
              <a:gd name="connsiteX126" fmla="*/ 1064219 w 3484926"/>
              <a:gd name="connsiteY126" fmla="*/ 136931 h 3484926"/>
              <a:gd name="connsiteX127" fmla="*/ 1060267 w 3484926"/>
              <a:gd name="connsiteY127" fmla="*/ 138835 h 3484926"/>
              <a:gd name="connsiteX128" fmla="*/ 1056122 w 3484926"/>
              <a:gd name="connsiteY128" fmla="*/ 140376 h 3484926"/>
              <a:gd name="connsiteX129" fmla="*/ 983006 w 3484926"/>
              <a:gd name="connsiteY129" fmla="*/ 176053 h 3484926"/>
              <a:gd name="connsiteX130" fmla="*/ 911903 w 3484926"/>
              <a:gd name="connsiteY130" fmla="*/ 210306 h 3484926"/>
              <a:gd name="connsiteX131" fmla="*/ 908194 w 3484926"/>
              <a:gd name="connsiteY131" fmla="*/ 212559 h 3484926"/>
              <a:gd name="connsiteX132" fmla="*/ 904178 w 3484926"/>
              <a:gd name="connsiteY132" fmla="*/ 214519 h 3484926"/>
              <a:gd name="connsiteX133" fmla="*/ 834927 w 3484926"/>
              <a:gd name="connsiteY133" fmla="*/ 257070 h 3484926"/>
              <a:gd name="connsiteX134" fmla="*/ 768236 w 3484926"/>
              <a:gd name="connsiteY134" fmla="*/ 297585 h 3484926"/>
              <a:gd name="connsiteX135" fmla="*/ 764768 w 3484926"/>
              <a:gd name="connsiteY135" fmla="*/ 300179 h 3484926"/>
              <a:gd name="connsiteX136" fmla="*/ 760954 w 3484926"/>
              <a:gd name="connsiteY136" fmla="*/ 302522 h 3484926"/>
              <a:gd name="connsiteX137" fmla="*/ 696585 w 3484926"/>
              <a:gd name="connsiteY137" fmla="*/ 351165 h 3484926"/>
              <a:gd name="connsiteX138" fmla="*/ 634096 w 3484926"/>
              <a:gd name="connsiteY138" fmla="*/ 397894 h 3484926"/>
              <a:gd name="connsiteX139" fmla="*/ 630872 w 3484926"/>
              <a:gd name="connsiteY139" fmla="*/ 400824 h 3484926"/>
              <a:gd name="connsiteX140" fmla="*/ 627321 w 3484926"/>
              <a:gd name="connsiteY140" fmla="*/ 403507 h 3484926"/>
              <a:gd name="connsiteX141" fmla="*/ 568600 w 3484926"/>
              <a:gd name="connsiteY141" fmla="*/ 457420 h 3484926"/>
              <a:gd name="connsiteX142" fmla="*/ 510357 w 3484926"/>
              <a:gd name="connsiteY142" fmla="*/ 510356 h 3484926"/>
              <a:gd name="connsiteX143" fmla="*/ 507395 w 3484926"/>
              <a:gd name="connsiteY143" fmla="*/ 513614 h 348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484926" h="3484926">
                <a:moveTo>
                  <a:pt x="504152" y="516592"/>
                </a:moveTo>
                <a:lnTo>
                  <a:pt x="451511" y="575102"/>
                </a:lnTo>
                <a:lnTo>
                  <a:pt x="397895" y="634095"/>
                </a:lnTo>
                <a:lnTo>
                  <a:pt x="395230" y="637659"/>
                </a:lnTo>
                <a:lnTo>
                  <a:pt x="392316" y="640897"/>
                </a:lnTo>
                <a:lnTo>
                  <a:pt x="345904" y="703621"/>
                </a:lnTo>
                <a:lnTo>
                  <a:pt x="297586" y="768235"/>
                </a:lnTo>
                <a:lnTo>
                  <a:pt x="295262" y="772061"/>
                </a:lnTo>
                <a:lnTo>
                  <a:pt x="292686" y="775543"/>
                </a:lnTo>
                <a:lnTo>
                  <a:pt x="252508" y="842437"/>
                </a:lnTo>
                <a:lnTo>
                  <a:pt x="210307" y="911901"/>
                </a:lnTo>
                <a:lnTo>
                  <a:pt x="208367" y="915928"/>
                </a:lnTo>
                <a:lnTo>
                  <a:pt x="206133" y="919648"/>
                </a:lnTo>
                <a:lnTo>
                  <a:pt x="172240" y="990923"/>
                </a:lnTo>
                <a:lnTo>
                  <a:pt x="136932" y="1064218"/>
                </a:lnTo>
                <a:lnTo>
                  <a:pt x="135412" y="1068371"/>
                </a:lnTo>
                <a:lnTo>
                  <a:pt x="133529" y="1072332"/>
                </a:lnTo>
                <a:lnTo>
                  <a:pt x="106177" y="1148247"/>
                </a:lnTo>
                <a:lnTo>
                  <a:pt x="78339" y="1224308"/>
                </a:lnTo>
                <a:lnTo>
                  <a:pt x="77255" y="1228521"/>
                </a:lnTo>
                <a:lnTo>
                  <a:pt x="75744" y="1232716"/>
                </a:lnTo>
                <a:lnTo>
                  <a:pt x="55476" y="1313224"/>
                </a:lnTo>
                <a:lnTo>
                  <a:pt x="35402" y="1391296"/>
                </a:lnTo>
                <a:lnTo>
                  <a:pt x="34756" y="1395529"/>
                </a:lnTo>
                <a:lnTo>
                  <a:pt x="33651" y="1399919"/>
                </a:lnTo>
                <a:lnTo>
                  <a:pt x="21221" y="1484213"/>
                </a:lnTo>
                <a:lnTo>
                  <a:pt x="8997" y="1564306"/>
                </a:lnTo>
                <a:lnTo>
                  <a:pt x="8782" y="1568570"/>
                </a:lnTo>
                <a:lnTo>
                  <a:pt x="8120" y="1573060"/>
                </a:lnTo>
                <a:lnTo>
                  <a:pt x="4211" y="1659089"/>
                </a:lnTo>
                <a:lnTo>
                  <a:pt x="1" y="1742463"/>
                </a:lnTo>
                <a:lnTo>
                  <a:pt x="0" y="1742463"/>
                </a:lnTo>
                <a:lnTo>
                  <a:pt x="223" y="1746874"/>
                </a:lnTo>
                <a:lnTo>
                  <a:pt x="23" y="1751260"/>
                </a:lnTo>
                <a:cubicBezTo>
                  <a:pt x="2732" y="2287722"/>
                  <a:pt x="49791" y="2823961"/>
                  <a:pt x="141201" y="3359976"/>
                </a:cubicBezTo>
                <a:cubicBezTo>
                  <a:pt x="543883" y="3424471"/>
                  <a:pt x="946441" y="3464018"/>
                  <a:pt x="1348872" y="3478618"/>
                </a:cubicBezTo>
                <a:lnTo>
                  <a:pt x="1737855" y="3484693"/>
                </a:lnTo>
                <a:lnTo>
                  <a:pt x="1742463" y="3484926"/>
                </a:lnTo>
                <a:lnTo>
                  <a:pt x="1744894" y="3484803"/>
                </a:lnTo>
                <a:lnTo>
                  <a:pt x="1751261" y="3484903"/>
                </a:lnTo>
                <a:lnTo>
                  <a:pt x="1834407" y="3480283"/>
                </a:lnTo>
                <a:lnTo>
                  <a:pt x="1920620" y="3475930"/>
                </a:lnTo>
                <a:lnTo>
                  <a:pt x="1925116" y="3475243"/>
                </a:lnTo>
                <a:lnTo>
                  <a:pt x="1929370" y="3475007"/>
                </a:lnTo>
                <a:lnTo>
                  <a:pt x="2009216" y="3462409"/>
                </a:lnTo>
                <a:lnTo>
                  <a:pt x="2093630" y="3449525"/>
                </a:lnTo>
                <a:lnTo>
                  <a:pt x="2098023" y="3448395"/>
                </a:lnTo>
                <a:lnTo>
                  <a:pt x="2102245" y="3447730"/>
                </a:lnTo>
                <a:lnTo>
                  <a:pt x="2180053" y="3427304"/>
                </a:lnTo>
                <a:lnTo>
                  <a:pt x="2260618" y="3406588"/>
                </a:lnTo>
                <a:lnTo>
                  <a:pt x="2264814" y="3405053"/>
                </a:lnTo>
                <a:lnTo>
                  <a:pt x="2269014" y="3403950"/>
                </a:lnTo>
                <a:lnTo>
                  <a:pt x="2344802" y="3375777"/>
                </a:lnTo>
                <a:lnTo>
                  <a:pt x="2420708" y="3347994"/>
                </a:lnTo>
                <a:lnTo>
                  <a:pt x="2424667" y="3346088"/>
                </a:lnTo>
                <a:lnTo>
                  <a:pt x="2428806" y="3344549"/>
                </a:lnTo>
                <a:lnTo>
                  <a:pt x="2501823" y="3308919"/>
                </a:lnTo>
                <a:lnTo>
                  <a:pt x="2573024" y="3274620"/>
                </a:lnTo>
                <a:lnTo>
                  <a:pt x="2576738" y="3272364"/>
                </a:lnTo>
                <a:lnTo>
                  <a:pt x="2580750" y="3270406"/>
                </a:lnTo>
                <a:lnTo>
                  <a:pt x="2649936" y="3227895"/>
                </a:lnTo>
                <a:lnTo>
                  <a:pt x="2716690" y="3187341"/>
                </a:lnTo>
                <a:lnTo>
                  <a:pt x="2720161" y="3184745"/>
                </a:lnTo>
                <a:lnTo>
                  <a:pt x="2723974" y="3182403"/>
                </a:lnTo>
                <a:lnTo>
                  <a:pt x="2788307" y="3133787"/>
                </a:lnTo>
                <a:lnTo>
                  <a:pt x="2850831" y="3087032"/>
                </a:lnTo>
                <a:lnTo>
                  <a:pt x="2854057" y="3084101"/>
                </a:lnTo>
                <a:lnTo>
                  <a:pt x="2857606" y="3081418"/>
                </a:lnTo>
                <a:lnTo>
                  <a:pt x="2916317" y="3027515"/>
                </a:lnTo>
                <a:lnTo>
                  <a:pt x="2974570" y="2974571"/>
                </a:lnTo>
                <a:lnTo>
                  <a:pt x="2977532" y="2971312"/>
                </a:lnTo>
                <a:lnTo>
                  <a:pt x="2980776" y="2968333"/>
                </a:lnTo>
                <a:lnTo>
                  <a:pt x="3033426" y="2909813"/>
                </a:lnTo>
                <a:lnTo>
                  <a:pt x="3087032" y="2850831"/>
                </a:lnTo>
                <a:lnTo>
                  <a:pt x="3089697" y="2847268"/>
                </a:lnTo>
                <a:lnTo>
                  <a:pt x="3092612" y="2844028"/>
                </a:lnTo>
                <a:lnTo>
                  <a:pt x="3139050" y="2781269"/>
                </a:lnTo>
                <a:lnTo>
                  <a:pt x="3187341" y="2716691"/>
                </a:lnTo>
                <a:lnTo>
                  <a:pt x="3189664" y="2712866"/>
                </a:lnTo>
                <a:lnTo>
                  <a:pt x="3192242" y="2709382"/>
                </a:lnTo>
                <a:lnTo>
                  <a:pt x="3232458" y="2642424"/>
                </a:lnTo>
                <a:lnTo>
                  <a:pt x="3274620" y="2573024"/>
                </a:lnTo>
                <a:lnTo>
                  <a:pt x="3276558" y="2569003"/>
                </a:lnTo>
                <a:lnTo>
                  <a:pt x="3278795" y="2565277"/>
                </a:lnTo>
                <a:lnTo>
                  <a:pt x="3312734" y="2493904"/>
                </a:lnTo>
                <a:lnTo>
                  <a:pt x="3347994" y="2420708"/>
                </a:lnTo>
                <a:lnTo>
                  <a:pt x="3349512" y="2416561"/>
                </a:lnTo>
                <a:lnTo>
                  <a:pt x="3351399" y="2412593"/>
                </a:lnTo>
                <a:lnTo>
                  <a:pt x="3378798" y="2336548"/>
                </a:lnTo>
                <a:lnTo>
                  <a:pt x="3406588" y="2260618"/>
                </a:lnTo>
                <a:lnTo>
                  <a:pt x="3407670" y="2256412"/>
                </a:lnTo>
                <a:lnTo>
                  <a:pt x="3409184" y="2252209"/>
                </a:lnTo>
                <a:lnTo>
                  <a:pt x="3429493" y="2171540"/>
                </a:lnTo>
                <a:lnTo>
                  <a:pt x="3449525" y="2093630"/>
                </a:lnTo>
                <a:lnTo>
                  <a:pt x="3450170" y="2089405"/>
                </a:lnTo>
                <a:lnTo>
                  <a:pt x="3451277" y="2085006"/>
                </a:lnTo>
                <a:lnTo>
                  <a:pt x="3463734" y="2000528"/>
                </a:lnTo>
                <a:lnTo>
                  <a:pt x="3475930" y="1920619"/>
                </a:lnTo>
                <a:lnTo>
                  <a:pt x="3476144" y="1916365"/>
                </a:lnTo>
                <a:lnTo>
                  <a:pt x="3476808" y="1911865"/>
                </a:lnTo>
                <a:lnTo>
                  <a:pt x="3480726" y="1825631"/>
                </a:lnTo>
                <a:lnTo>
                  <a:pt x="3484926" y="1742463"/>
                </a:lnTo>
                <a:lnTo>
                  <a:pt x="3484794" y="1736096"/>
                </a:lnTo>
                <a:lnTo>
                  <a:pt x="3484905" y="1733665"/>
                </a:lnTo>
                <a:lnTo>
                  <a:pt x="3484649" y="1729058"/>
                </a:lnTo>
                <a:lnTo>
                  <a:pt x="3476610" y="1340111"/>
                </a:lnTo>
                <a:lnTo>
                  <a:pt x="3471209" y="1265447"/>
                </a:lnTo>
                <a:lnTo>
                  <a:pt x="2211895" y="12475"/>
                </a:lnTo>
                <a:lnTo>
                  <a:pt x="2144816" y="8316"/>
                </a:lnTo>
                <a:cubicBezTo>
                  <a:pt x="2010699" y="2772"/>
                  <a:pt x="1876581" y="0"/>
                  <a:pt x="1742464" y="0"/>
                </a:cubicBezTo>
                <a:lnTo>
                  <a:pt x="1738079" y="222"/>
                </a:lnTo>
                <a:lnTo>
                  <a:pt x="1733667" y="21"/>
                </a:lnTo>
                <a:lnTo>
                  <a:pt x="1733667" y="22"/>
                </a:lnTo>
                <a:lnTo>
                  <a:pt x="1650316" y="4653"/>
                </a:lnTo>
                <a:lnTo>
                  <a:pt x="1564307" y="8996"/>
                </a:lnTo>
                <a:lnTo>
                  <a:pt x="1559821" y="9681"/>
                </a:lnTo>
                <a:lnTo>
                  <a:pt x="1555558" y="9918"/>
                </a:lnTo>
                <a:lnTo>
                  <a:pt x="1475527" y="22546"/>
                </a:lnTo>
                <a:lnTo>
                  <a:pt x="1391297" y="35401"/>
                </a:lnTo>
                <a:lnTo>
                  <a:pt x="1386913" y="36528"/>
                </a:lnTo>
                <a:lnTo>
                  <a:pt x="1382683" y="37196"/>
                </a:lnTo>
                <a:lnTo>
                  <a:pt x="1304713" y="57664"/>
                </a:lnTo>
                <a:lnTo>
                  <a:pt x="1224309" y="78338"/>
                </a:lnTo>
                <a:lnTo>
                  <a:pt x="1220121" y="79870"/>
                </a:lnTo>
                <a:lnTo>
                  <a:pt x="1215914" y="80975"/>
                </a:lnTo>
                <a:lnTo>
                  <a:pt x="1139995" y="109197"/>
                </a:lnTo>
                <a:lnTo>
                  <a:pt x="1064219" y="136931"/>
                </a:lnTo>
                <a:lnTo>
                  <a:pt x="1060267" y="138835"/>
                </a:lnTo>
                <a:lnTo>
                  <a:pt x="1056122" y="140376"/>
                </a:lnTo>
                <a:lnTo>
                  <a:pt x="983006" y="176053"/>
                </a:lnTo>
                <a:lnTo>
                  <a:pt x="911903" y="210306"/>
                </a:lnTo>
                <a:lnTo>
                  <a:pt x="908194" y="212559"/>
                </a:lnTo>
                <a:lnTo>
                  <a:pt x="904178" y="214519"/>
                </a:lnTo>
                <a:lnTo>
                  <a:pt x="834927" y="257070"/>
                </a:lnTo>
                <a:lnTo>
                  <a:pt x="768236" y="297585"/>
                </a:lnTo>
                <a:lnTo>
                  <a:pt x="764768" y="300179"/>
                </a:lnTo>
                <a:lnTo>
                  <a:pt x="760954" y="302522"/>
                </a:lnTo>
                <a:lnTo>
                  <a:pt x="696585" y="351165"/>
                </a:lnTo>
                <a:lnTo>
                  <a:pt x="634096" y="397894"/>
                </a:lnTo>
                <a:lnTo>
                  <a:pt x="630872" y="400824"/>
                </a:lnTo>
                <a:lnTo>
                  <a:pt x="627321" y="403507"/>
                </a:lnTo>
                <a:lnTo>
                  <a:pt x="568600" y="457420"/>
                </a:lnTo>
                <a:lnTo>
                  <a:pt x="510357" y="510356"/>
                </a:lnTo>
                <a:lnTo>
                  <a:pt x="507395" y="513614"/>
                </a:lnTo>
                <a:close/>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it-IT"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2" name="TextBox 11">
            <a:extLst>
              <a:ext uri="{FF2B5EF4-FFF2-40B4-BE49-F238E27FC236}">
                <a16:creationId xmlns:a16="http://schemas.microsoft.com/office/drawing/2014/main" xmlns="" id="{8AF86C8D-F148-45EB-8D95-CC2F5BC9B379}"/>
              </a:ext>
            </a:extLst>
          </p:cNvPr>
          <p:cNvSpPr txBox="1"/>
          <p:nvPr/>
        </p:nvSpPr>
        <p:spPr>
          <a:xfrm>
            <a:off x="306625" y="1172570"/>
            <a:ext cx="11582895" cy="499640"/>
          </a:xfrm>
          <a:prstGeom prst="rect">
            <a:avLst/>
          </a:prstGeom>
          <a:solidFill>
            <a:srgbClr val="C53C79"/>
          </a:solidFill>
        </p:spPr>
        <p:txBody>
          <a:bodyPr wrap="square" lIns="0" tIns="143366" rIns="179208" bIns="143366" rtlCol="0" anchor="ctr">
            <a:noAutofit/>
          </a:bodyPr>
          <a:lstStyle/>
          <a:p>
            <a:pPr algn="ctr" defTabSz="913841">
              <a:spcAft>
                <a:spcPts val="588"/>
              </a:spcAft>
              <a:defRPr/>
            </a:pPr>
            <a:r>
              <a:rPr lang="it-IT" b="1" dirty="0">
                <a:ln w="0" cap="rnd">
                  <a:noFill/>
                </a:ln>
                <a:solidFill>
                  <a:prstClr val="white"/>
                </a:solidFill>
              </a:rPr>
              <a:t>LE COMPONENTI PRINCIPALI CHE CARATTERIZZANO LE NUOVE SOLUZIONI INDUSTRIALI PER LE PMI</a:t>
            </a:r>
          </a:p>
        </p:txBody>
      </p:sp>
      <p:grpSp>
        <p:nvGrpSpPr>
          <p:cNvPr id="13" name="Group 12">
            <a:extLst>
              <a:ext uri="{FF2B5EF4-FFF2-40B4-BE49-F238E27FC236}">
                <a16:creationId xmlns:a16="http://schemas.microsoft.com/office/drawing/2014/main" xmlns="" id="{3581EDF3-F034-4E9B-B0FD-525BBC52776D}"/>
              </a:ext>
            </a:extLst>
          </p:cNvPr>
          <p:cNvGrpSpPr/>
          <p:nvPr/>
        </p:nvGrpSpPr>
        <p:grpSpPr>
          <a:xfrm>
            <a:off x="4551788" y="2298541"/>
            <a:ext cx="3127747" cy="3175556"/>
            <a:chOff x="4635417" y="2069282"/>
            <a:chExt cx="3190464" cy="3239232"/>
          </a:xfrm>
        </p:grpSpPr>
        <p:sp>
          <p:nvSpPr>
            <p:cNvPr id="14" name="Rectangle 13">
              <a:extLst>
                <a:ext uri="{FF2B5EF4-FFF2-40B4-BE49-F238E27FC236}">
                  <a16:creationId xmlns:a16="http://schemas.microsoft.com/office/drawing/2014/main" xmlns="" id="{C4A200B0-EB78-4AA1-AA8A-EF76BE9A0C92}"/>
                </a:ext>
              </a:extLst>
            </p:cNvPr>
            <p:cNvSpPr/>
            <p:nvPr/>
          </p:nvSpPr>
          <p:spPr>
            <a:xfrm>
              <a:off x="5859571" y="4048411"/>
              <a:ext cx="719529" cy="111352"/>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dirty="0">
                  <a:solidFill>
                    <a:srgbClr val="353535"/>
                  </a:solidFill>
                </a:rPr>
                <a:t>Clienti</a:t>
              </a:r>
            </a:p>
          </p:txBody>
        </p:sp>
        <p:grpSp>
          <p:nvGrpSpPr>
            <p:cNvPr id="15" name="Group 14">
              <a:extLst>
                <a:ext uri="{FF2B5EF4-FFF2-40B4-BE49-F238E27FC236}">
                  <a16:creationId xmlns:a16="http://schemas.microsoft.com/office/drawing/2014/main" xmlns="" id="{3D5F6B6F-B4D1-40B4-B90D-69A296EBC951}"/>
                </a:ext>
              </a:extLst>
            </p:cNvPr>
            <p:cNvGrpSpPr/>
            <p:nvPr/>
          </p:nvGrpSpPr>
          <p:grpSpPr>
            <a:xfrm>
              <a:off x="4635417" y="3023698"/>
              <a:ext cx="870630" cy="552689"/>
              <a:chOff x="5774130" y="2234853"/>
              <a:chExt cx="870753" cy="552767"/>
            </a:xfrm>
          </p:grpSpPr>
          <p:grpSp>
            <p:nvGrpSpPr>
              <p:cNvPr id="100" name="Group 99">
                <a:extLst>
                  <a:ext uri="{FF2B5EF4-FFF2-40B4-BE49-F238E27FC236}">
                    <a16:creationId xmlns:a16="http://schemas.microsoft.com/office/drawing/2014/main" xmlns="" id="{943C4672-9E40-4D88-9692-3F9359D52B41}"/>
                  </a:ext>
                </a:extLst>
              </p:cNvPr>
              <p:cNvGrpSpPr/>
              <p:nvPr/>
            </p:nvGrpSpPr>
            <p:grpSpPr>
              <a:xfrm>
                <a:off x="5952314" y="2234853"/>
                <a:ext cx="509277" cy="393949"/>
                <a:chOff x="2330383" y="3132936"/>
                <a:chExt cx="571438" cy="442032"/>
              </a:xfrm>
              <a:solidFill>
                <a:schemeClr val="tx2"/>
              </a:solidFill>
            </p:grpSpPr>
            <p:sp>
              <p:nvSpPr>
                <p:cNvPr id="102" name="Freeform 512">
                  <a:extLst>
                    <a:ext uri="{FF2B5EF4-FFF2-40B4-BE49-F238E27FC236}">
                      <a16:creationId xmlns:a16="http://schemas.microsoft.com/office/drawing/2014/main" xmlns="" id="{399A0315-BC61-44C5-B937-C8401E34305C}"/>
                    </a:ext>
                  </a:extLst>
                </p:cNvPr>
                <p:cNvSpPr>
                  <a:spLocks/>
                </p:cNvSpPr>
                <p:nvPr/>
              </p:nvSpPr>
              <p:spPr bwMode="auto">
                <a:xfrm>
                  <a:off x="2743472" y="3132936"/>
                  <a:ext cx="158349" cy="377021"/>
                </a:xfrm>
                <a:custGeom>
                  <a:avLst/>
                  <a:gdLst>
                    <a:gd name="T0" fmla="*/ 0 w 923"/>
                    <a:gd name="T1" fmla="*/ 0 h 2201"/>
                    <a:gd name="T2" fmla="*/ 141 w 923"/>
                    <a:gd name="T3" fmla="*/ 0 h 2201"/>
                    <a:gd name="T4" fmla="*/ 141 w 923"/>
                    <a:gd name="T5" fmla="*/ 2060 h 2201"/>
                    <a:gd name="T6" fmla="*/ 923 w 923"/>
                    <a:gd name="T7" fmla="*/ 2060 h 2201"/>
                    <a:gd name="T8" fmla="*/ 923 w 923"/>
                    <a:gd name="T9" fmla="*/ 2201 h 2201"/>
                    <a:gd name="T10" fmla="*/ 0 w 923"/>
                    <a:gd name="T11" fmla="*/ 2201 h 2201"/>
                    <a:gd name="T12" fmla="*/ 0 w 923"/>
                    <a:gd name="T13" fmla="*/ 0 h 2201"/>
                  </a:gdLst>
                  <a:ahLst/>
                  <a:cxnLst>
                    <a:cxn ang="0">
                      <a:pos x="T0" y="T1"/>
                    </a:cxn>
                    <a:cxn ang="0">
                      <a:pos x="T2" y="T3"/>
                    </a:cxn>
                    <a:cxn ang="0">
                      <a:pos x="T4" y="T5"/>
                    </a:cxn>
                    <a:cxn ang="0">
                      <a:pos x="T6" y="T7"/>
                    </a:cxn>
                    <a:cxn ang="0">
                      <a:pos x="T8" y="T9"/>
                    </a:cxn>
                    <a:cxn ang="0">
                      <a:pos x="T10" y="T11"/>
                    </a:cxn>
                    <a:cxn ang="0">
                      <a:pos x="T12" y="T13"/>
                    </a:cxn>
                  </a:cxnLst>
                  <a:rect l="0" t="0" r="r" b="b"/>
                  <a:pathLst>
                    <a:path w="923" h="2201">
                      <a:moveTo>
                        <a:pt x="0" y="0"/>
                      </a:moveTo>
                      <a:lnTo>
                        <a:pt x="141" y="0"/>
                      </a:lnTo>
                      <a:lnTo>
                        <a:pt x="141" y="2060"/>
                      </a:lnTo>
                      <a:lnTo>
                        <a:pt x="923" y="2060"/>
                      </a:lnTo>
                      <a:lnTo>
                        <a:pt x="923" y="2201"/>
                      </a:lnTo>
                      <a:lnTo>
                        <a:pt x="0" y="2201"/>
                      </a:lnTo>
                      <a:lnTo>
                        <a:pt x="0" y="0"/>
                      </a:lnTo>
                      <a:close/>
                    </a:path>
                  </a:pathLst>
                </a:custGeom>
                <a:grpFill/>
                <a:ln w="0">
                  <a:noFill/>
                  <a:prstDash val="solid"/>
                  <a:round/>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03" name="Rectangle 513">
                  <a:extLst>
                    <a:ext uri="{FF2B5EF4-FFF2-40B4-BE49-F238E27FC236}">
                      <a16:creationId xmlns:a16="http://schemas.microsoft.com/office/drawing/2014/main" xmlns="" id="{D5178977-9F12-444B-8029-02648E5E629D}"/>
                    </a:ext>
                  </a:extLst>
                </p:cNvPr>
                <p:cNvSpPr>
                  <a:spLocks noChangeArrowheads="1"/>
                </p:cNvSpPr>
                <p:nvPr/>
              </p:nvSpPr>
              <p:spPr bwMode="auto">
                <a:xfrm>
                  <a:off x="2802424" y="3330358"/>
                  <a:ext cx="99397" cy="111050"/>
                </a:xfrm>
                <a:prstGeom prst="rect">
                  <a:avLst/>
                </a:prstGeom>
                <a:grpFill/>
                <a:ln w="0">
                  <a:noFill/>
                  <a:prstDash val="solid"/>
                  <a:miter lim="800000"/>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04" name="Rectangle 514">
                  <a:extLst>
                    <a:ext uri="{FF2B5EF4-FFF2-40B4-BE49-F238E27FC236}">
                      <a16:creationId xmlns:a16="http://schemas.microsoft.com/office/drawing/2014/main" xmlns="" id="{F899D0F4-1373-4921-B1A5-1502F356BA8A}"/>
                    </a:ext>
                  </a:extLst>
                </p:cNvPr>
                <p:cNvSpPr>
                  <a:spLocks noChangeArrowheads="1"/>
                </p:cNvSpPr>
                <p:nvPr/>
              </p:nvSpPr>
              <p:spPr bwMode="auto">
                <a:xfrm>
                  <a:off x="2802424" y="3193259"/>
                  <a:ext cx="86372" cy="99397"/>
                </a:xfrm>
                <a:prstGeom prst="rect">
                  <a:avLst/>
                </a:prstGeom>
                <a:grpFill/>
                <a:ln w="0">
                  <a:noFill/>
                  <a:prstDash val="solid"/>
                  <a:miter lim="800000"/>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05" name="Freeform 517">
                  <a:extLst>
                    <a:ext uri="{FF2B5EF4-FFF2-40B4-BE49-F238E27FC236}">
                      <a16:creationId xmlns:a16="http://schemas.microsoft.com/office/drawing/2014/main" xmlns="" id="{A6BB1643-B6C0-480C-A7A6-6EE57A0C4D73}"/>
                    </a:ext>
                  </a:extLst>
                </p:cNvPr>
                <p:cNvSpPr>
                  <a:spLocks/>
                </p:cNvSpPr>
                <p:nvPr/>
              </p:nvSpPr>
              <p:spPr bwMode="auto">
                <a:xfrm>
                  <a:off x="2454880" y="3137734"/>
                  <a:ext cx="226898" cy="250890"/>
                </a:xfrm>
                <a:custGeom>
                  <a:avLst/>
                  <a:gdLst>
                    <a:gd name="T0" fmla="*/ 805 w 1327"/>
                    <a:gd name="T1" fmla="*/ 1 h 1464"/>
                    <a:gd name="T2" fmla="*/ 828 w 1327"/>
                    <a:gd name="T3" fmla="*/ 8 h 1464"/>
                    <a:gd name="T4" fmla="*/ 848 w 1327"/>
                    <a:gd name="T5" fmla="*/ 19 h 1464"/>
                    <a:gd name="T6" fmla="*/ 869 w 1327"/>
                    <a:gd name="T7" fmla="*/ 36 h 1464"/>
                    <a:gd name="T8" fmla="*/ 891 w 1327"/>
                    <a:gd name="T9" fmla="*/ 61 h 1464"/>
                    <a:gd name="T10" fmla="*/ 921 w 1327"/>
                    <a:gd name="T11" fmla="*/ 102 h 1464"/>
                    <a:gd name="T12" fmla="*/ 945 w 1327"/>
                    <a:gd name="T13" fmla="*/ 149 h 1464"/>
                    <a:gd name="T14" fmla="*/ 957 w 1327"/>
                    <a:gd name="T15" fmla="*/ 183 h 1464"/>
                    <a:gd name="T16" fmla="*/ 979 w 1327"/>
                    <a:gd name="T17" fmla="*/ 245 h 1464"/>
                    <a:gd name="T18" fmla="*/ 1003 w 1327"/>
                    <a:gd name="T19" fmla="*/ 325 h 1464"/>
                    <a:gd name="T20" fmla="*/ 1034 w 1327"/>
                    <a:gd name="T21" fmla="*/ 426 h 1464"/>
                    <a:gd name="T22" fmla="*/ 1080 w 1327"/>
                    <a:gd name="T23" fmla="*/ 584 h 1464"/>
                    <a:gd name="T24" fmla="*/ 1161 w 1327"/>
                    <a:gd name="T25" fmla="*/ 867 h 1464"/>
                    <a:gd name="T26" fmla="*/ 1207 w 1327"/>
                    <a:gd name="T27" fmla="*/ 1033 h 1464"/>
                    <a:gd name="T28" fmla="*/ 1247 w 1327"/>
                    <a:gd name="T29" fmla="*/ 1180 h 1464"/>
                    <a:gd name="T30" fmla="*/ 1275 w 1327"/>
                    <a:gd name="T31" fmla="*/ 1281 h 1464"/>
                    <a:gd name="T32" fmla="*/ 1288 w 1327"/>
                    <a:gd name="T33" fmla="*/ 1330 h 1464"/>
                    <a:gd name="T34" fmla="*/ 1299 w 1327"/>
                    <a:gd name="T35" fmla="*/ 1368 h 1464"/>
                    <a:gd name="T36" fmla="*/ 1307 w 1327"/>
                    <a:gd name="T37" fmla="*/ 1394 h 1464"/>
                    <a:gd name="T38" fmla="*/ 1327 w 1327"/>
                    <a:gd name="T39" fmla="*/ 1464 h 1464"/>
                    <a:gd name="T40" fmla="*/ 1203 w 1327"/>
                    <a:gd name="T41" fmla="*/ 1370 h 1464"/>
                    <a:gd name="T42" fmla="*/ 1192 w 1327"/>
                    <a:gd name="T43" fmla="*/ 1334 h 1464"/>
                    <a:gd name="T44" fmla="*/ 1178 w 1327"/>
                    <a:gd name="T45" fmla="*/ 1282 h 1464"/>
                    <a:gd name="T46" fmla="*/ 1143 w 1327"/>
                    <a:gd name="T47" fmla="*/ 1152 h 1464"/>
                    <a:gd name="T48" fmla="*/ 1100 w 1327"/>
                    <a:gd name="T49" fmla="*/ 998 h 1464"/>
                    <a:gd name="T50" fmla="*/ 1020 w 1327"/>
                    <a:gd name="T51" fmla="*/ 715 h 1464"/>
                    <a:gd name="T52" fmla="*/ 973 w 1327"/>
                    <a:gd name="T53" fmla="*/ 548 h 1464"/>
                    <a:gd name="T54" fmla="*/ 928 w 1327"/>
                    <a:gd name="T55" fmla="*/ 398 h 1464"/>
                    <a:gd name="T56" fmla="*/ 904 w 1327"/>
                    <a:gd name="T57" fmla="*/ 320 h 1464"/>
                    <a:gd name="T58" fmla="*/ 886 w 1327"/>
                    <a:gd name="T59" fmla="*/ 264 h 1464"/>
                    <a:gd name="T60" fmla="*/ 867 w 1327"/>
                    <a:gd name="T61" fmla="*/ 207 h 1464"/>
                    <a:gd name="T62" fmla="*/ 854 w 1327"/>
                    <a:gd name="T63" fmla="*/ 177 h 1464"/>
                    <a:gd name="T64" fmla="*/ 851 w 1327"/>
                    <a:gd name="T65" fmla="*/ 168 h 1464"/>
                    <a:gd name="T66" fmla="*/ 823 w 1327"/>
                    <a:gd name="T67" fmla="*/ 125 h 1464"/>
                    <a:gd name="T68" fmla="*/ 803 w 1327"/>
                    <a:gd name="T69" fmla="*/ 102 h 1464"/>
                    <a:gd name="T70" fmla="*/ 795 w 1327"/>
                    <a:gd name="T71" fmla="*/ 97 h 1464"/>
                    <a:gd name="T72" fmla="*/ 789 w 1327"/>
                    <a:gd name="T73" fmla="*/ 94 h 1464"/>
                    <a:gd name="T74" fmla="*/ 233 w 1327"/>
                    <a:gd name="T75" fmla="*/ 96 h 1464"/>
                    <a:gd name="T76" fmla="*/ 188 w 1327"/>
                    <a:gd name="T77" fmla="*/ 103 h 1464"/>
                    <a:gd name="T78" fmla="*/ 149 w 1327"/>
                    <a:gd name="T79" fmla="*/ 119 h 1464"/>
                    <a:gd name="T80" fmla="*/ 127 w 1327"/>
                    <a:gd name="T81" fmla="*/ 134 h 1464"/>
                    <a:gd name="T82" fmla="*/ 117 w 1327"/>
                    <a:gd name="T83" fmla="*/ 145 h 1464"/>
                    <a:gd name="T84" fmla="*/ 99 w 1327"/>
                    <a:gd name="T85" fmla="*/ 186 h 1464"/>
                    <a:gd name="T86" fmla="*/ 95 w 1327"/>
                    <a:gd name="T87" fmla="*/ 217 h 1464"/>
                    <a:gd name="T88" fmla="*/ 95 w 1327"/>
                    <a:gd name="T89" fmla="*/ 284 h 1464"/>
                    <a:gd name="T90" fmla="*/ 2 w 1327"/>
                    <a:gd name="T91" fmla="*/ 1248 h 1464"/>
                    <a:gd name="T92" fmla="*/ 0 w 1327"/>
                    <a:gd name="T93" fmla="*/ 262 h 1464"/>
                    <a:gd name="T94" fmla="*/ 2 w 1327"/>
                    <a:gd name="T95" fmla="*/ 208 h 1464"/>
                    <a:gd name="T96" fmla="*/ 19 w 1327"/>
                    <a:gd name="T97" fmla="*/ 132 h 1464"/>
                    <a:gd name="T98" fmla="*/ 40 w 1327"/>
                    <a:gd name="T99" fmla="*/ 93 h 1464"/>
                    <a:gd name="T100" fmla="*/ 61 w 1327"/>
                    <a:gd name="T101" fmla="*/ 67 h 1464"/>
                    <a:gd name="T102" fmla="*/ 89 w 1327"/>
                    <a:gd name="T103" fmla="*/ 46 h 1464"/>
                    <a:gd name="T104" fmla="*/ 122 w 1327"/>
                    <a:gd name="T105" fmla="*/ 26 h 1464"/>
                    <a:gd name="T106" fmla="*/ 162 w 1327"/>
                    <a:gd name="T107" fmla="*/ 13 h 1464"/>
                    <a:gd name="T108" fmla="*/ 220 w 1327"/>
                    <a:gd name="T109" fmla="*/ 3 h 1464"/>
                    <a:gd name="T110" fmla="*/ 276 w 1327"/>
                    <a:gd name="T111" fmla="*/ 0 h 1464"/>
                    <a:gd name="connsiteX0" fmla="*/ 2080 w 10000"/>
                    <a:gd name="connsiteY0" fmla="*/ 0 h 10000"/>
                    <a:gd name="connsiteX1" fmla="*/ 5991 w 10000"/>
                    <a:gd name="connsiteY1" fmla="*/ 0 h 10000"/>
                    <a:gd name="connsiteX2" fmla="*/ 6066 w 10000"/>
                    <a:gd name="connsiteY2" fmla="*/ 7 h 10000"/>
                    <a:gd name="connsiteX3" fmla="*/ 6112 w 10000"/>
                    <a:gd name="connsiteY3" fmla="*/ 14 h 10000"/>
                    <a:gd name="connsiteX4" fmla="*/ 6172 w 10000"/>
                    <a:gd name="connsiteY4" fmla="*/ 27 h 10000"/>
                    <a:gd name="connsiteX5" fmla="*/ 6240 w 10000"/>
                    <a:gd name="connsiteY5" fmla="*/ 55 h 10000"/>
                    <a:gd name="connsiteX6" fmla="*/ 6277 w 10000"/>
                    <a:gd name="connsiteY6" fmla="*/ 68 h 10000"/>
                    <a:gd name="connsiteX7" fmla="*/ 6338 w 10000"/>
                    <a:gd name="connsiteY7" fmla="*/ 102 h 10000"/>
                    <a:gd name="connsiteX8" fmla="*/ 6390 w 10000"/>
                    <a:gd name="connsiteY8" fmla="*/ 130 h 10000"/>
                    <a:gd name="connsiteX9" fmla="*/ 6436 w 10000"/>
                    <a:gd name="connsiteY9" fmla="*/ 164 h 10000"/>
                    <a:gd name="connsiteX10" fmla="*/ 6496 w 10000"/>
                    <a:gd name="connsiteY10" fmla="*/ 205 h 10000"/>
                    <a:gd name="connsiteX11" fmla="*/ 6549 w 10000"/>
                    <a:gd name="connsiteY11" fmla="*/ 246 h 10000"/>
                    <a:gd name="connsiteX12" fmla="*/ 6609 w 10000"/>
                    <a:gd name="connsiteY12" fmla="*/ 301 h 10000"/>
                    <a:gd name="connsiteX13" fmla="*/ 6677 w 10000"/>
                    <a:gd name="connsiteY13" fmla="*/ 369 h 10000"/>
                    <a:gd name="connsiteX14" fmla="*/ 6714 w 10000"/>
                    <a:gd name="connsiteY14" fmla="*/ 417 h 10000"/>
                    <a:gd name="connsiteX15" fmla="*/ 6782 w 10000"/>
                    <a:gd name="connsiteY15" fmla="*/ 492 h 10000"/>
                    <a:gd name="connsiteX16" fmla="*/ 6858 w 10000"/>
                    <a:gd name="connsiteY16" fmla="*/ 587 h 10000"/>
                    <a:gd name="connsiteX17" fmla="*/ 6940 w 10000"/>
                    <a:gd name="connsiteY17" fmla="*/ 697 h 10000"/>
                    <a:gd name="connsiteX18" fmla="*/ 7031 w 10000"/>
                    <a:gd name="connsiteY18" fmla="*/ 840 h 10000"/>
                    <a:gd name="connsiteX19" fmla="*/ 7084 w 10000"/>
                    <a:gd name="connsiteY19" fmla="*/ 956 h 10000"/>
                    <a:gd name="connsiteX20" fmla="*/ 7121 w 10000"/>
                    <a:gd name="connsiteY20" fmla="*/ 1018 h 10000"/>
                    <a:gd name="connsiteX21" fmla="*/ 7151 w 10000"/>
                    <a:gd name="connsiteY21" fmla="*/ 1086 h 10000"/>
                    <a:gd name="connsiteX22" fmla="*/ 7182 w 10000"/>
                    <a:gd name="connsiteY22" fmla="*/ 1161 h 10000"/>
                    <a:gd name="connsiteX23" fmla="*/ 7212 w 10000"/>
                    <a:gd name="connsiteY23" fmla="*/ 1250 h 10000"/>
                    <a:gd name="connsiteX24" fmla="*/ 7287 w 10000"/>
                    <a:gd name="connsiteY24" fmla="*/ 1441 h 10000"/>
                    <a:gd name="connsiteX25" fmla="*/ 7332 w 10000"/>
                    <a:gd name="connsiteY25" fmla="*/ 1557 h 10000"/>
                    <a:gd name="connsiteX26" fmla="*/ 7378 w 10000"/>
                    <a:gd name="connsiteY26" fmla="*/ 1673 h 10000"/>
                    <a:gd name="connsiteX27" fmla="*/ 7423 w 10000"/>
                    <a:gd name="connsiteY27" fmla="*/ 1796 h 10000"/>
                    <a:gd name="connsiteX28" fmla="*/ 7468 w 10000"/>
                    <a:gd name="connsiteY28" fmla="*/ 1933 h 10000"/>
                    <a:gd name="connsiteX29" fmla="*/ 7558 w 10000"/>
                    <a:gd name="connsiteY29" fmla="*/ 2220 h 10000"/>
                    <a:gd name="connsiteX30" fmla="*/ 7581 w 10000"/>
                    <a:gd name="connsiteY30" fmla="*/ 2281 h 10000"/>
                    <a:gd name="connsiteX31" fmla="*/ 7679 w 10000"/>
                    <a:gd name="connsiteY31" fmla="*/ 2589 h 10000"/>
                    <a:gd name="connsiteX32" fmla="*/ 7792 w 10000"/>
                    <a:gd name="connsiteY32" fmla="*/ 2910 h 10000"/>
                    <a:gd name="connsiteX33" fmla="*/ 7905 w 10000"/>
                    <a:gd name="connsiteY33" fmla="*/ 3258 h 10000"/>
                    <a:gd name="connsiteX34" fmla="*/ 8018 w 10000"/>
                    <a:gd name="connsiteY34" fmla="*/ 3613 h 10000"/>
                    <a:gd name="connsiteX35" fmla="*/ 8139 w 10000"/>
                    <a:gd name="connsiteY35" fmla="*/ 3989 h 10000"/>
                    <a:gd name="connsiteX36" fmla="*/ 8259 w 10000"/>
                    <a:gd name="connsiteY36" fmla="*/ 4365 h 10000"/>
                    <a:gd name="connsiteX37" fmla="*/ 8380 w 10000"/>
                    <a:gd name="connsiteY37" fmla="*/ 4754 h 10000"/>
                    <a:gd name="connsiteX38" fmla="*/ 8749 w 10000"/>
                    <a:gd name="connsiteY38" fmla="*/ 5922 h 10000"/>
                    <a:gd name="connsiteX39" fmla="*/ 8862 w 10000"/>
                    <a:gd name="connsiteY39" fmla="*/ 6305 h 10000"/>
                    <a:gd name="connsiteX40" fmla="*/ 8975 w 10000"/>
                    <a:gd name="connsiteY40" fmla="*/ 6680 h 10000"/>
                    <a:gd name="connsiteX41" fmla="*/ 9096 w 10000"/>
                    <a:gd name="connsiteY41" fmla="*/ 7056 h 10000"/>
                    <a:gd name="connsiteX42" fmla="*/ 9201 w 10000"/>
                    <a:gd name="connsiteY42" fmla="*/ 7404 h 10000"/>
                    <a:gd name="connsiteX43" fmla="*/ 9299 w 10000"/>
                    <a:gd name="connsiteY43" fmla="*/ 7739 h 10000"/>
                    <a:gd name="connsiteX44" fmla="*/ 9397 w 10000"/>
                    <a:gd name="connsiteY44" fmla="*/ 8060 h 10000"/>
                    <a:gd name="connsiteX45" fmla="*/ 9495 w 10000"/>
                    <a:gd name="connsiteY45" fmla="*/ 8354 h 10000"/>
                    <a:gd name="connsiteX46" fmla="*/ 9570 w 10000"/>
                    <a:gd name="connsiteY46" fmla="*/ 8620 h 10000"/>
                    <a:gd name="connsiteX47" fmla="*/ 9608 w 10000"/>
                    <a:gd name="connsiteY47" fmla="*/ 8750 h 10000"/>
                    <a:gd name="connsiteX48" fmla="*/ 9646 w 10000"/>
                    <a:gd name="connsiteY48" fmla="*/ 8866 h 10000"/>
                    <a:gd name="connsiteX49" fmla="*/ 9676 w 10000"/>
                    <a:gd name="connsiteY49" fmla="*/ 8982 h 10000"/>
                    <a:gd name="connsiteX50" fmla="*/ 9706 w 10000"/>
                    <a:gd name="connsiteY50" fmla="*/ 9085 h 10000"/>
                    <a:gd name="connsiteX51" fmla="*/ 9736 w 10000"/>
                    <a:gd name="connsiteY51" fmla="*/ 9180 h 10000"/>
                    <a:gd name="connsiteX52" fmla="*/ 9766 w 10000"/>
                    <a:gd name="connsiteY52" fmla="*/ 9262 h 10000"/>
                    <a:gd name="connsiteX53" fmla="*/ 9789 w 10000"/>
                    <a:gd name="connsiteY53" fmla="*/ 9344 h 10000"/>
                    <a:gd name="connsiteX54" fmla="*/ 9804 w 10000"/>
                    <a:gd name="connsiteY54" fmla="*/ 9413 h 10000"/>
                    <a:gd name="connsiteX55" fmla="*/ 9827 w 10000"/>
                    <a:gd name="connsiteY55" fmla="*/ 9474 h 10000"/>
                    <a:gd name="connsiteX56" fmla="*/ 9849 w 10000"/>
                    <a:gd name="connsiteY56" fmla="*/ 9522 h 10000"/>
                    <a:gd name="connsiteX57" fmla="*/ 9857 w 10000"/>
                    <a:gd name="connsiteY57" fmla="*/ 9556 h 10000"/>
                    <a:gd name="connsiteX58" fmla="*/ 9864 w 10000"/>
                    <a:gd name="connsiteY58" fmla="*/ 9583 h 10000"/>
                    <a:gd name="connsiteX59" fmla="*/ 10000 w 10000"/>
                    <a:gd name="connsiteY59" fmla="*/ 10000 h 10000"/>
                    <a:gd name="connsiteX60" fmla="*/ 2434 w 10000"/>
                    <a:gd name="connsiteY60" fmla="*/ 10000 h 10000"/>
                    <a:gd name="connsiteX61" fmla="*/ 3569 w 10000"/>
                    <a:gd name="connsiteY61" fmla="*/ 9358 h 10000"/>
                    <a:gd name="connsiteX62" fmla="*/ 9066 w 10000"/>
                    <a:gd name="connsiteY62" fmla="*/ 9358 h 10000"/>
                    <a:gd name="connsiteX63" fmla="*/ 9050 w 10000"/>
                    <a:gd name="connsiteY63" fmla="*/ 9317 h 10000"/>
                    <a:gd name="connsiteX64" fmla="*/ 9020 w 10000"/>
                    <a:gd name="connsiteY64" fmla="*/ 9214 h 10000"/>
                    <a:gd name="connsiteX65" fmla="*/ 8983 w 10000"/>
                    <a:gd name="connsiteY65" fmla="*/ 9112 h 10000"/>
                    <a:gd name="connsiteX66" fmla="*/ 8953 w 10000"/>
                    <a:gd name="connsiteY66" fmla="*/ 9003 h 10000"/>
                    <a:gd name="connsiteX67" fmla="*/ 8915 w 10000"/>
                    <a:gd name="connsiteY67" fmla="*/ 8880 h 10000"/>
                    <a:gd name="connsiteX68" fmla="*/ 8877 w 10000"/>
                    <a:gd name="connsiteY68" fmla="*/ 8757 h 10000"/>
                    <a:gd name="connsiteX69" fmla="*/ 8802 w 10000"/>
                    <a:gd name="connsiteY69" fmla="*/ 8484 h 10000"/>
                    <a:gd name="connsiteX70" fmla="*/ 8711 w 10000"/>
                    <a:gd name="connsiteY70" fmla="*/ 8190 h 10000"/>
                    <a:gd name="connsiteX71" fmla="*/ 8613 w 10000"/>
                    <a:gd name="connsiteY71" fmla="*/ 7869 h 10000"/>
                    <a:gd name="connsiteX72" fmla="*/ 8508 w 10000"/>
                    <a:gd name="connsiteY72" fmla="*/ 7534 h 10000"/>
                    <a:gd name="connsiteX73" fmla="*/ 8402 w 10000"/>
                    <a:gd name="connsiteY73" fmla="*/ 7186 h 10000"/>
                    <a:gd name="connsiteX74" fmla="*/ 8289 w 10000"/>
                    <a:gd name="connsiteY74" fmla="*/ 6817 h 10000"/>
                    <a:gd name="connsiteX75" fmla="*/ 8176 w 10000"/>
                    <a:gd name="connsiteY75" fmla="*/ 6441 h 10000"/>
                    <a:gd name="connsiteX76" fmla="*/ 8056 w 10000"/>
                    <a:gd name="connsiteY76" fmla="*/ 6059 h 10000"/>
                    <a:gd name="connsiteX77" fmla="*/ 7687 w 10000"/>
                    <a:gd name="connsiteY77" fmla="*/ 4884 h 10000"/>
                    <a:gd name="connsiteX78" fmla="*/ 7566 w 10000"/>
                    <a:gd name="connsiteY78" fmla="*/ 4501 h 10000"/>
                    <a:gd name="connsiteX79" fmla="*/ 7453 w 10000"/>
                    <a:gd name="connsiteY79" fmla="*/ 4126 h 10000"/>
                    <a:gd name="connsiteX80" fmla="*/ 7332 w 10000"/>
                    <a:gd name="connsiteY80" fmla="*/ 3743 h 10000"/>
                    <a:gd name="connsiteX81" fmla="*/ 7212 w 10000"/>
                    <a:gd name="connsiteY81" fmla="*/ 3388 h 10000"/>
                    <a:gd name="connsiteX82" fmla="*/ 7099 w 10000"/>
                    <a:gd name="connsiteY82" fmla="*/ 3040 h 10000"/>
                    <a:gd name="connsiteX83" fmla="*/ 6993 w 10000"/>
                    <a:gd name="connsiteY83" fmla="*/ 2719 h 10000"/>
                    <a:gd name="connsiteX84" fmla="*/ 6910 w 10000"/>
                    <a:gd name="connsiteY84" fmla="*/ 2466 h 10000"/>
                    <a:gd name="connsiteX85" fmla="*/ 6910 w 10000"/>
                    <a:gd name="connsiteY85" fmla="*/ 2466 h 10000"/>
                    <a:gd name="connsiteX86" fmla="*/ 6812 w 10000"/>
                    <a:gd name="connsiteY86" fmla="*/ 2186 h 10000"/>
                    <a:gd name="connsiteX87" fmla="*/ 6767 w 10000"/>
                    <a:gd name="connsiteY87" fmla="*/ 2049 h 10000"/>
                    <a:gd name="connsiteX88" fmla="*/ 6722 w 10000"/>
                    <a:gd name="connsiteY88" fmla="*/ 1926 h 10000"/>
                    <a:gd name="connsiteX89" fmla="*/ 6677 w 10000"/>
                    <a:gd name="connsiteY89" fmla="*/ 1803 h 10000"/>
                    <a:gd name="connsiteX90" fmla="*/ 6639 w 10000"/>
                    <a:gd name="connsiteY90" fmla="*/ 1694 h 10000"/>
                    <a:gd name="connsiteX91" fmla="*/ 6564 w 10000"/>
                    <a:gd name="connsiteY91" fmla="*/ 1496 h 10000"/>
                    <a:gd name="connsiteX92" fmla="*/ 6534 w 10000"/>
                    <a:gd name="connsiteY92" fmla="*/ 1414 h 10000"/>
                    <a:gd name="connsiteX93" fmla="*/ 6503 w 10000"/>
                    <a:gd name="connsiteY93" fmla="*/ 1339 h 10000"/>
                    <a:gd name="connsiteX94" fmla="*/ 6473 w 10000"/>
                    <a:gd name="connsiteY94" fmla="*/ 1270 h 10000"/>
                    <a:gd name="connsiteX95" fmla="*/ 6436 w 10000"/>
                    <a:gd name="connsiteY95" fmla="*/ 1209 h 10000"/>
                    <a:gd name="connsiteX96" fmla="*/ 6413 w 10000"/>
                    <a:gd name="connsiteY96" fmla="*/ 1161 h 10000"/>
                    <a:gd name="connsiteX97" fmla="*/ 6420 w 10000"/>
                    <a:gd name="connsiteY97" fmla="*/ 1161 h 10000"/>
                    <a:gd name="connsiteX98" fmla="*/ 6413 w 10000"/>
                    <a:gd name="connsiteY98" fmla="*/ 1148 h 10000"/>
                    <a:gd name="connsiteX99" fmla="*/ 6353 w 10000"/>
                    <a:gd name="connsiteY99" fmla="*/ 1052 h 10000"/>
                    <a:gd name="connsiteX100" fmla="*/ 6277 w 10000"/>
                    <a:gd name="connsiteY100" fmla="*/ 943 h 10000"/>
                    <a:gd name="connsiteX101" fmla="*/ 6202 w 10000"/>
                    <a:gd name="connsiteY101" fmla="*/ 854 h 10000"/>
                    <a:gd name="connsiteX102" fmla="*/ 6157 w 10000"/>
                    <a:gd name="connsiteY102" fmla="*/ 799 h 10000"/>
                    <a:gd name="connsiteX103" fmla="*/ 6112 w 10000"/>
                    <a:gd name="connsiteY103" fmla="*/ 751 h 10000"/>
                    <a:gd name="connsiteX104" fmla="*/ 6051 w 10000"/>
                    <a:gd name="connsiteY104" fmla="*/ 697 h 10000"/>
                    <a:gd name="connsiteX105" fmla="*/ 6044 w 10000"/>
                    <a:gd name="connsiteY105" fmla="*/ 690 h 10000"/>
                    <a:gd name="connsiteX106" fmla="*/ 6044 w 10000"/>
                    <a:gd name="connsiteY106" fmla="*/ 697 h 10000"/>
                    <a:gd name="connsiteX107" fmla="*/ 5991 w 10000"/>
                    <a:gd name="connsiteY107" fmla="*/ 663 h 10000"/>
                    <a:gd name="connsiteX108" fmla="*/ 5976 w 10000"/>
                    <a:gd name="connsiteY108" fmla="*/ 656 h 10000"/>
                    <a:gd name="connsiteX109" fmla="*/ 5961 w 10000"/>
                    <a:gd name="connsiteY109" fmla="*/ 649 h 10000"/>
                    <a:gd name="connsiteX110" fmla="*/ 5946 w 10000"/>
                    <a:gd name="connsiteY110" fmla="*/ 642 h 10000"/>
                    <a:gd name="connsiteX111" fmla="*/ 2080 w 10000"/>
                    <a:gd name="connsiteY111" fmla="*/ 642 h 10000"/>
                    <a:gd name="connsiteX112" fmla="*/ 1899 w 10000"/>
                    <a:gd name="connsiteY112" fmla="*/ 649 h 10000"/>
                    <a:gd name="connsiteX113" fmla="*/ 1756 w 10000"/>
                    <a:gd name="connsiteY113" fmla="*/ 656 h 10000"/>
                    <a:gd name="connsiteX114" fmla="*/ 1643 w 10000"/>
                    <a:gd name="connsiteY114" fmla="*/ 669 h 10000"/>
                    <a:gd name="connsiteX115" fmla="*/ 1500 w 10000"/>
                    <a:gd name="connsiteY115" fmla="*/ 690 h 10000"/>
                    <a:gd name="connsiteX116" fmla="*/ 1417 w 10000"/>
                    <a:gd name="connsiteY116" fmla="*/ 704 h 10000"/>
                    <a:gd name="connsiteX117" fmla="*/ 1304 w 10000"/>
                    <a:gd name="connsiteY117" fmla="*/ 738 h 10000"/>
                    <a:gd name="connsiteX118" fmla="*/ 1198 w 10000"/>
                    <a:gd name="connsiteY118" fmla="*/ 772 h 10000"/>
                    <a:gd name="connsiteX119" fmla="*/ 1123 w 10000"/>
                    <a:gd name="connsiteY119" fmla="*/ 813 h 10000"/>
                    <a:gd name="connsiteX120" fmla="*/ 1070 w 10000"/>
                    <a:gd name="connsiteY120" fmla="*/ 840 h 10000"/>
                    <a:gd name="connsiteX121" fmla="*/ 1017 w 10000"/>
                    <a:gd name="connsiteY121" fmla="*/ 881 h 10000"/>
                    <a:gd name="connsiteX122" fmla="*/ 957 w 10000"/>
                    <a:gd name="connsiteY122" fmla="*/ 915 h 10000"/>
                    <a:gd name="connsiteX123" fmla="*/ 897 w 10000"/>
                    <a:gd name="connsiteY123" fmla="*/ 977 h 10000"/>
                    <a:gd name="connsiteX124" fmla="*/ 897 w 10000"/>
                    <a:gd name="connsiteY124" fmla="*/ 977 h 10000"/>
                    <a:gd name="connsiteX125" fmla="*/ 882 w 10000"/>
                    <a:gd name="connsiteY125" fmla="*/ 990 h 10000"/>
                    <a:gd name="connsiteX126" fmla="*/ 844 w 10000"/>
                    <a:gd name="connsiteY126" fmla="*/ 1045 h 10000"/>
                    <a:gd name="connsiteX127" fmla="*/ 791 w 10000"/>
                    <a:gd name="connsiteY127" fmla="*/ 1148 h 10000"/>
                    <a:gd name="connsiteX128" fmla="*/ 746 w 10000"/>
                    <a:gd name="connsiteY128" fmla="*/ 1270 h 10000"/>
                    <a:gd name="connsiteX129" fmla="*/ 723 w 10000"/>
                    <a:gd name="connsiteY129" fmla="*/ 1393 h 10000"/>
                    <a:gd name="connsiteX130" fmla="*/ 716 w 10000"/>
                    <a:gd name="connsiteY130" fmla="*/ 1482 h 10000"/>
                    <a:gd name="connsiteX131" fmla="*/ 716 w 10000"/>
                    <a:gd name="connsiteY131" fmla="*/ 1482 h 10000"/>
                    <a:gd name="connsiteX132" fmla="*/ 708 w 10000"/>
                    <a:gd name="connsiteY132" fmla="*/ 1639 h 10000"/>
                    <a:gd name="connsiteX133" fmla="*/ 708 w 10000"/>
                    <a:gd name="connsiteY133" fmla="*/ 1790 h 10000"/>
                    <a:gd name="connsiteX134" fmla="*/ 716 w 10000"/>
                    <a:gd name="connsiteY134" fmla="*/ 1940 h 10000"/>
                    <a:gd name="connsiteX135" fmla="*/ 723 w 10000"/>
                    <a:gd name="connsiteY135" fmla="*/ 2077 h 10000"/>
                    <a:gd name="connsiteX136" fmla="*/ 723 w 10000"/>
                    <a:gd name="connsiteY136" fmla="*/ 8525 h 10000"/>
                    <a:gd name="connsiteX137" fmla="*/ 15 w 10000"/>
                    <a:gd name="connsiteY137" fmla="*/ 8525 h 10000"/>
                    <a:gd name="connsiteX138" fmla="*/ 15 w 10000"/>
                    <a:gd name="connsiteY138" fmla="*/ 2077 h 10000"/>
                    <a:gd name="connsiteX139" fmla="*/ 8 w 10000"/>
                    <a:gd name="connsiteY139" fmla="*/ 1940 h 10000"/>
                    <a:gd name="connsiteX140" fmla="*/ 0 w 10000"/>
                    <a:gd name="connsiteY140" fmla="*/ 1790 h 10000"/>
                    <a:gd name="connsiteX141" fmla="*/ 0 w 10000"/>
                    <a:gd name="connsiteY141" fmla="*/ 1639 h 10000"/>
                    <a:gd name="connsiteX142" fmla="*/ 8 w 10000"/>
                    <a:gd name="connsiteY142" fmla="*/ 1482 h 10000"/>
                    <a:gd name="connsiteX143" fmla="*/ 15 w 10000"/>
                    <a:gd name="connsiteY143" fmla="*/ 1421 h 10000"/>
                    <a:gd name="connsiteX144" fmla="*/ 30 w 10000"/>
                    <a:gd name="connsiteY144" fmla="*/ 1264 h 10000"/>
                    <a:gd name="connsiteX145" fmla="*/ 60 w 10000"/>
                    <a:gd name="connsiteY145" fmla="*/ 1107 h 10000"/>
                    <a:gd name="connsiteX146" fmla="*/ 143 w 10000"/>
                    <a:gd name="connsiteY146" fmla="*/ 902 h 10000"/>
                    <a:gd name="connsiteX147" fmla="*/ 219 w 10000"/>
                    <a:gd name="connsiteY147" fmla="*/ 751 h 10000"/>
                    <a:gd name="connsiteX148" fmla="*/ 256 w 10000"/>
                    <a:gd name="connsiteY148" fmla="*/ 704 h 10000"/>
                    <a:gd name="connsiteX149" fmla="*/ 301 w 10000"/>
                    <a:gd name="connsiteY149" fmla="*/ 635 h 10000"/>
                    <a:gd name="connsiteX150" fmla="*/ 354 w 10000"/>
                    <a:gd name="connsiteY150" fmla="*/ 574 h 10000"/>
                    <a:gd name="connsiteX151" fmla="*/ 399 w 10000"/>
                    <a:gd name="connsiteY151" fmla="*/ 519 h 10000"/>
                    <a:gd name="connsiteX152" fmla="*/ 460 w 10000"/>
                    <a:gd name="connsiteY152" fmla="*/ 458 h 10000"/>
                    <a:gd name="connsiteX153" fmla="*/ 535 w 10000"/>
                    <a:gd name="connsiteY153" fmla="*/ 403 h 10000"/>
                    <a:gd name="connsiteX154" fmla="*/ 588 w 10000"/>
                    <a:gd name="connsiteY154" fmla="*/ 362 h 10000"/>
                    <a:gd name="connsiteX155" fmla="*/ 671 w 10000"/>
                    <a:gd name="connsiteY155" fmla="*/ 314 h 10000"/>
                    <a:gd name="connsiteX156" fmla="*/ 761 w 10000"/>
                    <a:gd name="connsiteY156" fmla="*/ 260 h 10000"/>
                    <a:gd name="connsiteX157" fmla="*/ 821 w 10000"/>
                    <a:gd name="connsiteY157" fmla="*/ 232 h 10000"/>
                    <a:gd name="connsiteX158" fmla="*/ 919 w 10000"/>
                    <a:gd name="connsiteY158" fmla="*/ 178 h 10000"/>
                    <a:gd name="connsiteX159" fmla="*/ 1032 w 10000"/>
                    <a:gd name="connsiteY159" fmla="*/ 143 h 10000"/>
                    <a:gd name="connsiteX160" fmla="*/ 1153 w 10000"/>
                    <a:gd name="connsiteY160" fmla="*/ 109 h 10000"/>
                    <a:gd name="connsiteX161" fmla="*/ 1221 w 10000"/>
                    <a:gd name="connsiteY161" fmla="*/ 89 h 10000"/>
                    <a:gd name="connsiteX162" fmla="*/ 1349 w 10000"/>
                    <a:gd name="connsiteY162" fmla="*/ 61 h 10000"/>
                    <a:gd name="connsiteX163" fmla="*/ 1500 w 10000"/>
                    <a:gd name="connsiteY163" fmla="*/ 41 h 10000"/>
                    <a:gd name="connsiteX164" fmla="*/ 1658 w 10000"/>
                    <a:gd name="connsiteY164" fmla="*/ 20 h 10000"/>
                    <a:gd name="connsiteX165" fmla="*/ 1726 w 10000"/>
                    <a:gd name="connsiteY165" fmla="*/ 14 h 10000"/>
                    <a:gd name="connsiteX166" fmla="*/ 1899 w 10000"/>
                    <a:gd name="connsiteY166" fmla="*/ 7 h 10000"/>
                    <a:gd name="connsiteX167" fmla="*/ 2080 w 10000"/>
                    <a:gd name="connsiteY167" fmla="*/ 0 h 10000"/>
                    <a:gd name="connsiteX0" fmla="*/ 2080 w 10000"/>
                    <a:gd name="connsiteY0" fmla="*/ 0 h 10000"/>
                    <a:gd name="connsiteX1" fmla="*/ 5991 w 10000"/>
                    <a:gd name="connsiteY1" fmla="*/ 0 h 10000"/>
                    <a:gd name="connsiteX2" fmla="*/ 6066 w 10000"/>
                    <a:gd name="connsiteY2" fmla="*/ 7 h 10000"/>
                    <a:gd name="connsiteX3" fmla="*/ 6112 w 10000"/>
                    <a:gd name="connsiteY3" fmla="*/ 14 h 10000"/>
                    <a:gd name="connsiteX4" fmla="*/ 6172 w 10000"/>
                    <a:gd name="connsiteY4" fmla="*/ 27 h 10000"/>
                    <a:gd name="connsiteX5" fmla="*/ 6240 w 10000"/>
                    <a:gd name="connsiteY5" fmla="*/ 55 h 10000"/>
                    <a:gd name="connsiteX6" fmla="*/ 6277 w 10000"/>
                    <a:gd name="connsiteY6" fmla="*/ 68 h 10000"/>
                    <a:gd name="connsiteX7" fmla="*/ 6338 w 10000"/>
                    <a:gd name="connsiteY7" fmla="*/ 102 h 10000"/>
                    <a:gd name="connsiteX8" fmla="*/ 6390 w 10000"/>
                    <a:gd name="connsiteY8" fmla="*/ 130 h 10000"/>
                    <a:gd name="connsiteX9" fmla="*/ 6436 w 10000"/>
                    <a:gd name="connsiteY9" fmla="*/ 164 h 10000"/>
                    <a:gd name="connsiteX10" fmla="*/ 6496 w 10000"/>
                    <a:gd name="connsiteY10" fmla="*/ 205 h 10000"/>
                    <a:gd name="connsiteX11" fmla="*/ 6549 w 10000"/>
                    <a:gd name="connsiteY11" fmla="*/ 246 h 10000"/>
                    <a:gd name="connsiteX12" fmla="*/ 6609 w 10000"/>
                    <a:gd name="connsiteY12" fmla="*/ 301 h 10000"/>
                    <a:gd name="connsiteX13" fmla="*/ 6677 w 10000"/>
                    <a:gd name="connsiteY13" fmla="*/ 369 h 10000"/>
                    <a:gd name="connsiteX14" fmla="*/ 6714 w 10000"/>
                    <a:gd name="connsiteY14" fmla="*/ 417 h 10000"/>
                    <a:gd name="connsiteX15" fmla="*/ 6782 w 10000"/>
                    <a:gd name="connsiteY15" fmla="*/ 492 h 10000"/>
                    <a:gd name="connsiteX16" fmla="*/ 6858 w 10000"/>
                    <a:gd name="connsiteY16" fmla="*/ 587 h 10000"/>
                    <a:gd name="connsiteX17" fmla="*/ 6940 w 10000"/>
                    <a:gd name="connsiteY17" fmla="*/ 697 h 10000"/>
                    <a:gd name="connsiteX18" fmla="*/ 7031 w 10000"/>
                    <a:gd name="connsiteY18" fmla="*/ 840 h 10000"/>
                    <a:gd name="connsiteX19" fmla="*/ 7084 w 10000"/>
                    <a:gd name="connsiteY19" fmla="*/ 956 h 10000"/>
                    <a:gd name="connsiteX20" fmla="*/ 7121 w 10000"/>
                    <a:gd name="connsiteY20" fmla="*/ 1018 h 10000"/>
                    <a:gd name="connsiteX21" fmla="*/ 7151 w 10000"/>
                    <a:gd name="connsiteY21" fmla="*/ 1086 h 10000"/>
                    <a:gd name="connsiteX22" fmla="*/ 7182 w 10000"/>
                    <a:gd name="connsiteY22" fmla="*/ 1161 h 10000"/>
                    <a:gd name="connsiteX23" fmla="*/ 7212 w 10000"/>
                    <a:gd name="connsiteY23" fmla="*/ 1250 h 10000"/>
                    <a:gd name="connsiteX24" fmla="*/ 7287 w 10000"/>
                    <a:gd name="connsiteY24" fmla="*/ 1441 h 10000"/>
                    <a:gd name="connsiteX25" fmla="*/ 7332 w 10000"/>
                    <a:gd name="connsiteY25" fmla="*/ 1557 h 10000"/>
                    <a:gd name="connsiteX26" fmla="*/ 7378 w 10000"/>
                    <a:gd name="connsiteY26" fmla="*/ 1673 h 10000"/>
                    <a:gd name="connsiteX27" fmla="*/ 7423 w 10000"/>
                    <a:gd name="connsiteY27" fmla="*/ 1796 h 10000"/>
                    <a:gd name="connsiteX28" fmla="*/ 7468 w 10000"/>
                    <a:gd name="connsiteY28" fmla="*/ 1933 h 10000"/>
                    <a:gd name="connsiteX29" fmla="*/ 7558 w 10000"/>
                    <a:gd name="connsiteY29" fmla="*/ 2220 h 10000"/>
                    <a:gd name="connsiteX30" fmla="*/ 7581 w 10000"/>
                    <a:gd name="connsiteY30" fmla="*/ 2281 h 10000"/>
                    <a:gd name="connsiteX31" fmla="*/ 7679 w 10000"/>
                    <a:gd name="connsiteY31" fmla="*/ 2589 h 10000"/>
                    <a:gd name="connsiteX32" fmla="*/ 7792 w 10000"/>
                    <a:gd name="connsiteY32" fmla="*/ 2910 h 10000"/>
                    <a:gd name="connsiteX33" fmla="*/ 7905 w 10000"/>
                    <a:gd name="connsiteY33" fmla="*/ 3258 h 10000"/>
                    <a:gd name="connsiteX34" fmla="*/ 8018 w 10000"/>
                    <a:gd name="connsiteY34" fmla="*/ 3613 h 10000"/>
                    <a:gd name="connsiteX35" fmla="*/ 8139 w 10000"/>
                    <a:gd name="connsiteY35" fmla="*/ 3989 h 10000"/>
                    <a:gd name="connsiteX36" fmla="*/ 8259 w 10000"/>
                    <a:gd name="connsiteY36" fmla="*/ 4365 h 10000"/>
                    <a:gd name="connsiteX37" fmla="*/ 8380 w 10000"/>
                    <a:gd name="connsiteY37" fmla="*/ 4754 h 10000"/>
                    <a:gd name="connsiteX38" fmla="*/ 8749 w 10000"/>
                    <a:gd name="connsiteY38" fmla="*/ 5922 h 10000"/>
                    <a:gd name="connsiteX39" fmla="*/ 8862 w 10000"/>
                    <a:gd name="connsiteY39" fmla="*/ 6305 h 10000"/>
                    <a:gd name="connsiteX40" fmla="*/ 8975 w 10000"/>
                    <a:gd name="connsiteY40" fmla="*/ 6680 h 10000"/>
                    <a:gd name="connsiteX41" fmla="*/ 9096 w 10000"/>
                    <a:gd name="connsiteY41" fmla="*/ 7056 h 10000"/>
                    <a:gd name="connsiteX42" fmla="*/ 9201 w 10000"/>
                    <a:gd name="connsiteY42" fmla="*/ 7404 h 10000"/>
                    <a:gd name="connsiteX43" fmla="*/ 9299 w 10000"/>
                    <a:gd name="connsiteY43" fmla="*/ 7739 h 10000"/>
                    <a:gd name="connsiteX44" fmla="*/ 9397 w 10000"/>
                    <a:gd name="connsiteY44" fmla="*/ 8060 h 10000"/>
                    <a:gd name="connsiteX45" fmla="*/ 9495 w 10000"/>
                    <a:gd name="connsiteY45" fmla="*/ 8354 h 10000"/>
                    <a:gd name="connsiteX46" fmla="*/ 9570 w 10000"/>
                    <a:gd name="connsiteY46" fmla="*/ 8620 h 10000"/>
                    <a:gd name="connsiteX47" fmla="*/ 9608 w 10000"/>
                    <a:gd name="connsiteY47" fmla="*/ 8750 h 10000"/>
                    <a:gd name="connsiteX48" fmla="*/ 9646 w 10000"/>
                    <a:gd name="connsiteY48" fmla="*/ 8866 h 10000"/>
                    <a:gd name="connsiteX49" fmla="*/ 9676 w 10000"/>
                    <a:gd name="connsiteY49" fmla="*/ 8982 h 10000"/>
                    <a:gd name="connsiteX50" fmla="*/ 9706 w 10000"/>
                    <a:gd name="connsiteY50" fmla="*/ 9085 h 10000"/>
                    <a:gd name="connsiteX51" fmla="*/ 9736 w 10000"/>
                    <a:gd name="connsiteY51" fmla="*/ 9180 h 10000"/>
                    <a:gd name="connsiteX52" fmla="*/ 9766 w 10000"/>
                    <a:gd name="connsiteY52" fmla="*/ 9262 h 10000"/>
                    <a:gd name="connsiteX53" fmla="*/ 9789 w 10000"/>
                    <a:gd name="connsiteY53" fmla="*/ 9344 h 10000"/>
                    <a:gd name="connsiteX54" fmla="*/ 9804 w 10000"/>
                    <a:gd name="connsiteY54" fmla="*/ 9413 h 10000"/>
                    <a:gd name="connsiteX55" fmla="*/ 9827 w 10000"/>
                    <a:gd name="connsiteY55" fmla="*/ 9474 h 10000"/>
                    <a:gd name="connsiteX56" fmla="*/ 9849 w 10000"/>
                    <a:gd name="connsiteY56" fmla="*/ 9522 h 10000"/>
                    <a:gd name="connsiteX57" fmla="*/ 9857 w 10000"/>
                    <a:gd name="connsiteY57" fmla="*/ 9556 h 10000"/>
                    <a:gd name="connsiteX58" fmla="*/ 9864 w 10000"/>
                    <a:gd name="connsiteY58" fmla="*/ 9583 h 10000"/>
                    <a:gd name="connsiteX59" fmla="*/ 10000 w 10000"/>
                    <a:gd name="connsiteY59" fmla="*/ 10000 h 10000"/>
                    <a:gd name="connsiteX60" fmla="*/ 3427 w 10000"/>
                    <a:gd name="connsiteY60" fmla="*/ 9982 h 10000"/>
                    <a:gd name="connsiteX61" fmla="*/ 3569 w 10000"/>
                    <a:gd name="connsiteY61" fmla="*/ 9358 h 10000"/>
                    <a:gd name="connsiteX62" fmla="*/ 9066 w 10000"/>
                    <a:gd name="connsiteY62" fmla="*/ 9358 h 10000"/>
                    <a:gd name="connsiteX63" fmla="*/ 9050 w 10000"/>
                    <a:gd name="connsiteY63" fmla="*/ 9317 h 10000"/>
                    <a:gd name="connsiteX64" fmla="*/ 9020 w 10000"/>
                    <a:gd name="connsiteY64" fmla="*/ 9214 h 10000"/>
                    <a:gd name="connsiteX65" fmla="*/ 8983 w 10000"/>
                    <a:gd name="connsiteY65" fmla="*/ 9112 h 10000"/>
                    <a:gd name="connsiteX66" fmla="*/ 8953 w 10000"/>
                    <a:gd name="connsiteY66" fmla="*/ 9003 h 10000"/>
                    <a:gd name="connsiteX67" fmla="*/ 8915 w 10000"/>
                    <a:gd name="connsiteY67" fmla="*/ 8880 h 10000"/>
                    <a:gd name="connsiteX68" fmla="*/ 8877 w 10000"/>
                    <a:gd name="connsiteY68" fmla="*/ 8757 h 10000"/>
                    <a:gd name="connsiteX69" fmla="*/ 8802 w 10000"/>
                    <a:gd name="connsiteY69" fmla="*/ 8484 h 10000"/>
                    <a:gd name="connsiteX70" fmla="*/ 8711 w 10000"/>
                    <a:gd name="connsiteY70" fmla="*/ 8190 h 10000"/>
                    <a:gd name="connsiteX71" fmla="*/ 8613 w 10000"/>
                    <a:gd name="connsiteY71" fmla="*/ 7869 h 10000"/>
                    <a:gd name="connsiteX72" fmla="*/ 8508 w 10000"/>
                    <a:gd name="connsiteY72" fmla="*/ 7534 h 10000"/>
                    <a:gd name="connsiteX73" fmla="*/ 8402 w 10000"/>
                    <a:gd name="connsiteY73" fmla="*/ 7186 h 10000"/>
                    <a:gd name="connsiteX74" fmla="*/ 8289 w 10000"/>
                    <a:gd name="connsiteY74" fmla="*/ 6817 h 10000"/>
                    <a:gd name="connsiteX75" fmla="*/ 8176 w 10000"/>
                    <a:gd name="connsiteY75" fmla="*/ 6441 h 10000"/>
                    <a:gd name="connsiteX76" fmla="*/ 8056 w 10000"/>
                    <a:gd name="connsiteY76" fmla="*/ 6059 h 10000"/>
                    <a:gd name="connsiteX77" fmla="*/ 7687 w 10000"/>
                    <a:gd name="connsiteY77" fmla="*/ 4884 h 10000"/>
                    <a:gd name="connsiteX78" fmla="*/ 7566 w 10000"/>
                    <a:gd name="connsiteY78" fmla="*/ 4501 h 10000"/>
                    <a:gd name="connsiteX79" fmla="*/ 7453 w 10000"/>
                    <a:gd name="connsiteY79" fmla="*/ 4126 h 10000"/>
                    <a:gd name="connsiteX80" fmla="*/ 7332 w 10000"/>
                    <a:gd name="connsiteY80" fmla="*/ 3743 h 10000"/>
                    <a:gd name="connsiteX81" fmla="*/ 7212 w 10000"/>
                    <a:gd name="connsiteY81" fmla="*/ 3388 h 10000"/>
                    <a:gd name="connsiteX82" fmla="*/ 7099 w 10000"/>
                    <a:gd name="connsiteY82" fmla="*/ 3040 h 10000"/>
                    <a:gd name="connsiteX83" fmla="*/ 6993 w 10000"/>
                    <a:gd name="connsiteY83" fmla="*/ 2719 h 10000"/>
                    <a:gd name="connsiteX84" fmla="*/ 6910 w 10000"/>
                    <a:gd name="connsiteY84" fmla="*/ 2466 h 10000"/>
                    <a:gd name="connsiteX85" fmla="*/ 6910 w 10000"/>
                    <a:gd name="connsiteY85" fmla="*/ 2466 h 10000"/>
                    <a:gd name="connsiteX86" fmla="*/ 6812 w 10000"/>
                    <a:gd name="connsiteY86" fmla="*/ 2186 h 10000"/>
                    <a:gd name="connsiteX87" fmla="*/ 6767 w 10000"/>
                    <a:gd name="connsiteY87" fmla="*/ 2049 h 10000"/>
                    <a:gd name="connsiteX88" fmla="*/ 6722 w 10000"/>
                    <a:gd name="connsiteY88" fmla="*/ 1926 h 10000"/>
                    <a:gd name="connsiteX89" fmla="*/ 6677 w 10000"/>
                    <a:gd name="connsiteY89" fmla="*/ 1803 h 10000"/>
                    <a:gd name="connsiteX90" fmla="*/ 6639 w 10000"/>
                    <a:gd name="connsiteY90" fmla="*/ 1694 h 10000"/>
                    <a:gd name="connsiteX91" fmla="*/ 6564 w 10000"/>
                    <a:gd name="connsiteY91" fmla="*/ 1496 h 10000"/>
                    <a:gd name="connsiteX92" fmla="*/ 6534 w 10000"/>
                    <a:gd name="connsiteY92" fmla="*/ 1414 h 10000"/>
                    <a:gd name="connsiteX93" fmla="*/ 6503 w 10000"/>
                    <a:gd name="connsiteY93" fmla="*/ 1339 h 10000"/>
                    <a:gd name="connsiteX94" fmla="*/ 6473 w 10000"/>
                    <a:gd name="connsiteY94" fmla="*/ 1270 h 10000"/>
                    <a:gd name="connsiteX95" fmla="*/ 6436 w 10000"/>
                    <a:gd name="connsiteY95" fmla="*/ 1209 h 10000"/>
                    <a:gd name="connsiteX96" fmla="*/ 6413 w 10000"/>
                    <a:gd name="connsiteY96" fmla="*/ 1161 h 10000"/>
                    <a:gd name="connsiteX97" fmla="*/ 6420 w 10000"/>
                    <a:gd name="connsiteY97" fmla="*/ 1161 h 10000"/>
                    <a:gd name="connsiteX98" fmla="*/ 6413 w 10000"/>
                    <a:gd name="connsiteY98" fmla="*/ 1148 h 10000"/>
                    <a:gd name="connsiteX99" fmla="*/ 6353 w 10000"/>
                    <a:gd name="connsiteY99" fmla="*/ 1052 h 10000"/>
                    <a:gd name="connsiteX100" fmla="*/ 6277 w 10000"/>
                    <a:gd name="connsiteY100" fmla="*/ 943 h 10000"/>
                    <a:gd name="connsiteX101" fmla="*/ 6202 w 10000"/>
                    <a:gd name="connsiteY101" fmla="*/ 854 h 10000"/>
                    <a:gd name="connsiteX102" fmla="*/ 6157 w 10000"/>
                    <a:gd name="connsiteY102" fmla="*/ 799 h 10000"/>
                    <a:gd name="connsiteX103" fmla="*/ 6112 w 10000"/>
                    <a:gd name="connsiteY103" fmla="*/ 751 h 10000"/>
                    <a:gd name="connsiteX104" fmla="*/ 6051 w 10000"/>
                    <a:gd name="connsiteY104" fmla="*/ 697 h 10000"/>
                    <a:gd name="connsiteX105" fmla="*/ 6044 w 10000"/>
                    <a:gd name="connsiteY105" fmla="*/ 690 h 10000"/>
                    <a:gd name="connsiteX106" fmla="*/ 6044 w 10000"/>
                    <a:gd name="connsiteY106" fmla="*/ 697 h 10000"/>
                    <a:gd name="connsiteX107" fmla="*/ 5991 w 10000"/>
                    <a:gd name="connsiteY107" fmla="*/ 663 h 10000"/>
                    <a:gd name="connsiteX108" fmla="*/ 5976 w 10000"/>
                    <a:gd name="connsiteY108" fmla="*/ 656 h 10000"/>
                    <a:gd name="connsiteX109" fmla="*/ 5961 w 10000"/>
                    <a:gd name="connsiteY109" fmla="*/ 649 h 10000"/>
                    <a:gd name="connsiteX110" fmla="*/ 5946 w 10000"/>
                    <a:gd name="connsiteY110" fmla="*/ 642 h 10000"/>
                    <a:gd name="connsiteX111" fmla="*/ 2080 w 10000"/>
                    <a:gd name="connsiteY111" fmla="*/ 642 h 10000"/>
                    <a:gd name="connsiteX112" fmla="*/ 1899 w 10000"/>
                    <a:gd name="connsiteY112" fmla="*/ 649 h 10000"/>
                    <a:gd name="connsiteX113" fmla="*/ 1756 w 10000"/>
                    <a:gd name="connsiteY113" fmla="*/ 656 h 10000"/>
                    <a:gd name="connsiteX114" fmla="*/ 1643 w 10000"/>
                    <a:gd name="connsiteY114" fmla="*/ 669 h 10000"/>
                    <a:gd name="connsiteX115" fmla="*/ 1500 w 10000"/>
                    <a:gd name="connsiteY115" fmla="*/ 690 h 10000"/>
                    <a:gd name="connsiteX116" fmla="*/ 1417 w 10000"/>
                    <a:gd name="connsiteY116" fmla="*/ 704 h 10000"/>
                    <a:gd name="connsiteX117" fmla="*/ 1304 w 10000"/>
                    <a:gd name="connsiteY117" fmla="*/ 738 h 10000"/>
                    <a:gd name="connsiteX118" fmla="*/ 1198 w 10000"/>
                    <a:gd name="connsiteY118" fmla="*/ 772 h 10000"/>
                    <a:gd name="connsiteX119" fmla="*/ 1123 w 10000"/>
                    <a:gd name="connsiteY119" fmla="*/ 813 h 10000"/>
                    <a:gd name="connsiteX120" fmla="*/ 1070 w 10000"/>
                    <a:gd name="connsiteY120" fmla="*/ 840 h 10000"/>
                    <a:gd name="connsiteX121" fmla="*/ 1017 w 10000"/>
                    <a:gd name="connsiteY121" fmla="*/ 881 h 10000"/>
                    <a:gd name="connsiteX122" fmla="*/ 957 w 10000"/>
                    <a:gd name="connsiteY122" fmla="*/ 915 h 10000"/>
                    <a:gd name="connsiteX123" fmla="*/ 897 w 10000"/>
                    <a:gd name="connsiteY123" fmla="*/ 977 h 10000"/>
                    <a:gd name="connsiteX124" fmla="*/ 897 w 10000"/>
                    <a:gd name="connsiteY124" fmla="*/ 977 h 10000"/>
                    <a:gd name="connsiteX125" fmla="*/ 882 w 10000"/>
                    <a:gd name="connsiteY125" fmla="*/ 990 h 10000"/>
                    <a:gd name="connsiteX126" fmla="*/ 844 w 10000"/>
                    <a:gd name="connsiteY126" fmla="*/ 1045 h 10000"/>
                    <a:gd name="connsiteX127" fmla="*/ 791 w 10000"/>
                    <a:gd name="connsiteY127" fmla="*/ 1148 h 10000"/>
                    <a:gd name="connsiteX128" fmla="*/ 746 w 10000"/>
                    <a:gd name="connsiteY128" fmla="*/ 1270 h 10000"/>
                    <a:gd name="connsiteX129" fmla="*/ 723 w 10000"/>
                    <a:gd name="connsiteY129" fmla="*/ 1393 h 10000"/>
                    <a:gd name="connsiteX130" fmla="*/ 716 w 10000"/>
                    <a:gd name="connsiteY130" fmla="*/ 1482 h 10000"/>
                    <a:gd name="connsiteX131" fmla="*/ 716 w 10000"/>
                    <a:gd name="connsiteY131" fmla="*/ 1482 h 10000"/>
                    <a:gd name="connsiteX132" fmla="*/ 708 w 10000"/>
                    <a:gd name="connsiteY132" fmla="*/ 1639 h 10000"/>
                    <a:gd name="connsiteX133" fmla="*/ 708 w 10000"/>
                    <a:gd name="connsiteY133" fmla="*/ 1790 h 10000"/>
                    <a:gd name="connsiteX134" fmla="*/ 716 w 10000"/>
                    <a:gd name="connsiteY134" fmla="*/ 1940 h 10000"/>
                    <a:gd name="connsiteX135" fmla="*/ 723 w 10000"/>
                    <a:gd name="connsiteY135" fmla="*/ 2077 h 10000"/>
                    <a:gd name="connsiteX136" fmla="*/ 723 w 10000"/>
                    <a:gd name="connsiteY136" fmla="*/ 8525 h 10000"/>
                    <a:gd name="connsiteX137" fmla="*/ 15 w 10000"/>
                    <a:gd name="connsiteY137" fmla="*/ 8525 h 10000"/>
                    <a:gd name="connsiteX138" fmla="*/ 15 w 10000"/>
                    <a:gd name="connsiteY138" fmla="*/ 2077 h 10000"/>
                    <a:gd name="connsiteX139" fmla="*/ 8 w 10000"/>
                    <a:gd name="connsiteY139" fmla="*/ 1940 h 10000"/>
                    <a:gd name="connsiteX140" fmla="*/ 0 w 10000"/>
                    <a:gd name="connsiteY140" fmla="*/ 1790 h 10000"/>
                    <a:gd name="connsiteX141" fmla="*/ 0 w 10000"/>
                    <a:gd name="connsiteY141" fmla="*/ 1639 h 10000"/>
                    <a:gd name="connsiteX142" fmla="*/ 8 w 10000"/>
                    <a:gd name="connsiteY142" fmla="*/ 1482 h 10000"/>
                    <a:gd name="connsiteX143" fmla="*/ 15 w 10000"/>
                    <a:gd name="connsiteY143" fmla="*/ 1421 h 10000"/>
                    <a:gd name="connsiteX144" fmla="*/ 30 w 10000"/>
                    <a:gd name="connsiteY144" fmla="*/ 1264 h 10000"/>
                    <a:gd name="connsiteX145" fmla="*/ 60 w 10000"/>
                    <a:gd name="connsiteY145" fmla="*/ 1107 h 10000"/>
                    <a:gd name="connsiteX146" fmla="*/ 143 w 10000"/>
                    <a:gd name="connsiteY146" fmla="*/ 902 h 10000"/>
                    <a:gd name="connsiteX147" fmla="*/ 219 w 10000"/>
                    <a:gd name="connsiteY147" fmla="*/ 751 h 10000"/>
                    <a:gd name="connsiteX148" fmla="*/ 256 w 10000"/>
                    <a:gd name="connsiteY148" fmla="*/ 704 h 10000"/>
                    <a:gd name="connsiteX149" fmla="*/ 301 w 10000"/>
                    <a:gd name="connsiteY149" fmla="*/ 635 h 10000"/>
                    <a:gd name="connsiteX150" fmla="*/ 354 w 10000"/>
                    <a:gd name="connsiteY150" fmla="*/ 574 h 10000"/>
                    <a:gd name="connsiteX151" fmla="*/ 399 w 10000"/>
                    <a:gd name="connsiteY151" fmla="*/ 519 h 10000"/>
                    <a:gd name="connsiteX152" fmla="*/ 460 w 10000"/>
                    <a:gd name="connsiteY152" fmla="*/ 458 h 10000"/>
                    <a:gd name="connsiteX153" fmla="*/ 535 w 10000"/>
                    <a:gd name="connsiteY153" fmla="*/ 403 h 10000"/>
                    <a:gd name="connsiteX154" fmla="*/ 588 w 10000"/>
                    <a:gd name="connsiteY154" fmla="*/ 362 h 10000"/>
                    <a:gd name="connsiteX155" fmla="*/ 671 w 10000"/>
                    <a:gd name="connsiteY155" fmla="*/ 314 h 10000"/>
                    <a:gd name="connsiteX156" fmla="*/ 761 w 10000"/>
                    <a:gd name="connsiteY156" fmla="*/ 260 h 10000"/>
                    <a:gd name="connsiteX157" fmla="*/ 821 w 10000"/>
                    <a:gd name="connsiteY157" fmla="*/ 232 h 10000"/>
                    <a:gd name="connsiteX158" fmla="*/ 919 w 10000"/>
                    <a:gd name="connsiteY158" fmla="*/ 178 h 10000"/>
                    <a:gd name="connsiteX159" fmla="*/ 1032 w 10000"/>
                    <a:gd name="connsiteY159" fmla="*/ 143 h 10000"/>
                    <a:gd name="connsiteX160" fmla="*/ 1153 w 10000"/>
                    <a:gd name="connsiteY160" fmla="*/ 109 h 10000"/>
                    <a:gd name="connsiteX161" fmla="*/ 1221 w 10000"/>
                    <a:gd name="connsiteY161" fmla="*/ 89 h 10000"/>
                    <a:gd name="connsiteX162" fmla="*/ 1349 w 10000"/>
                    <a:gd name="connsiteY162" fmla="*/ 61 h 10000"/>
                    <a:gd name="connsiteX163" fmla="*/ 1500 w 10000"/>
                    <a:gd name="connsiteY163" fmla="*/ 41 h 10000"/>
                    <a:gd name="connsiteX164" fmla="*/ 1658 w 10000"/>
                    <a:gd name="connsiteY164" fmla="*/ 20 h 10000"/>
                    <a:gd name="connsiteX165" fmla="*/ 1726 w 10000"/>
                    <a:gd name="connsiteY165" fmla="*/ 14 h 10000"/>
                    <a:gd name="connsiteX166" fmla="*/ 1899 w 10000"/>
                    <a:gd name="connsiteY166" fmla="*/ 7 h 10000"/>
                    <a:gd name="connsiteX167" fmla="*/ 2080 w 10000"/>
                    <a:gd name="connsiteY167" fmla="*/ 0 h 10000"/>
                    <a:gd name="connsiteX0" fmla="*/ 2080 w 10000"/>
                    <a:gd name="connsiteY0" fmla="*/ 0 h 10000"/>
                    <a:gd name="connsiteX1" fmla="*/ 5991 w 10000"/>
                    <a:gd name="connsiteY1" fmla="*/ 0 h 10000"/>
                    <a:gd name="connsiteX2" fmla="*/ 6066 w 10000"/>
                    <a:gd name="connsiteY2" fmla="*/ 7 h 10000"/>
                    <a:gd name="connsiteX3" fmla="*/ 6112 w 10000"/>
                    <a:gd name="connsiteY3" fmla="*/ 14 h 10000"/>
                    <a:gd name="connsiteX4" fmla="*/ 6172 w 10000"/>
                    <a:gd name="connsiteY4" fmla="*/ 27 h 10000"/>
                    <a:gd name="connsiteX5" fmla="*/ 6240 w 10000"/>
                    <a:gd name="connsiteY5" fmla="*/ 55 h 10000"/>
                    <a:gd name="connsiteX6" fmla="*/ 6277 w 10000"/>
                    <a:gd name="connsiteY6" fmla="*/ 68 h 10000"/>
                    <a:gd name="connsiteX7" fmla="*/ 6338 w 10000"/>
                    <a:gd name="connsiteY7" fmla="*/ 102 h 10000"/>
                    <a:gd name="connsiteX8" fmla="*/ 6390 w 10000"/>
                    <a:gd name="connsiteY8" fmla="*/ 130 h 10000"/>
                    <a:gd name="connsiteX9" fmla="*/ 6436 w 10000"/>
                    <a:gd name="connsiteY9" fmla="*/ 164 h 10000"/>
                    <a:gd name="connsiteX10" fmla="*/ 6496 w 10000"/>
                    <a:gd name="connsiteY10" fmla="*/ 205 h 10000"/>
                    <a:gd name="connsiteX11" fmla="*/ 6549 w 10000"/>
                    <a:gd name="connsiteY11" fmla="*/ 246 h 10000"/>
                    <a:gd name="connsiteX12" fmla="*/ 6609 w 10000"/>
                    <a:gd name="connsiteY12" fmla="*/ 301 h 10000"/>
                    <a:gd name="connsiteX13" fmla="*/ 6677 w 10000"/>
                    <a:gd name="connsiteY13" fmla="*/ 369 h 10000"/>
                    <a:gd name="connsiteX14" fmla="*/ 6714 w 10000"/>
                    <a:gd name="connsiteY14" fmla="*/ 417 h 10000"/>
                    <a:gd name="connsiteX15" fmla="*/ 6782 w 10000"/>
                    <a:gd name="connsiteY15" fmla="*/ 492 h 10000"/>
                    <a:gd name="connsiteX16" fmla="*/ 6858 w 10000"/>
                    <a:gd name="connsiteY16" fmla="*/ 587 h 10000"/>
                    <a:gd name="connsiteX17" fmla="*/ 6940 w 10000"/>
                    <a:gd name="connsiteY17" fmla="*/ 697 h 10000"/>
                    <a:gd name="connsiteX18" fmla="*/ 7031 w 10000"/>
                    <a:gd name="connsiteY18" fmla="*/ 840 h 10000"/>
                    <a:gd name="connsiteX19" fmla="*/ 7084 w 10000"/>
                    <a:gd name="connsiteY19" fmla="*/ 956 h 10000"/>
                    <a:gd name="connsiteX20" fmla="*/ 7121 w 10000"/>
                    <a:gd name="connsiteY20" fmla="*/ 1018 h 10000"/>
                    <a:gd name="connsiteX21" fmla="*/ 7151 w 10000"/>
                    <a:gd name="connsiteY21" fmla="*/ 1086 h 10000"/>
                    <a:gd name="connsiteX22" fmla="*/ 7182 w 10000"/>
                    <a:gd name="connsiteY22" fmla="*/ 1161 h 10000"/>
                    <a:gd name="connsiteX23" fmla="*/ 7212 w 10000"/>
                    <a:gd name="connsiteY23" fmla="*/ 1250 h 10000"/>
                    <a:gd name="connsiteX24" fmla="*/ 7287 w 10000"/>
                    <a:gd name="connsiteY24" fmla="*/ 1441 h 10000"/>
                    <a:gd name="connsiteX25" fmla="*/ 7332 w 10000"/>
                    <a:gd name="connsiteY25" fmla="*/ 1557 h 10000"/>
                    <a:gd name="connsiteX26" fmla="*/ 7378 w 10000"/>
                    <a:gd name="connsiteY26" fmla="*/ 1673 h 10000"/>
                    <a:gd name="connsiteX27" fmla="*/ 7423 w 10000"/>
                    <a:gd name="connsiteY27" fmla="*/ 1796 h 10000"/>
                    <a:gd name="connsiteX28" fmla="*/ 7468 w 10000"/>
                    <a:gd name="connsiteY28" fmla="*/ 1933 h 10000"/>
                    <a:gd name="connsiteX29" fmla="*/ 7558 w 10000"/>
                    <a:gd name="connsiteY29" fmla="*/ 2220 h 10000"/>
                    <a:gd name="connsiteX30" fmla="*/ 7581 w 10000"/>
                    <a:gd name="connsiteY30" fmla="*/ 2281 h 10000"/>
                    <a:gd name="connsiteX31" fmla="*/ 7679 w 10000"/>
                    <a:gd name="connsiteY31" fmla="*/ 2589 h 10000"/>
                    <a:gd name="connsiteX32" fmla="*/ 7792 w 10000"/>
                    <a:gd name="connsiteY32" fmla="*/ 2910 h 10000"/>
                    <a:gd name="connsiteX33" fmla="*/ 7905 w 10000"/>
                    <a:gd name="connsiteY33" fmla="*/ 3258 h 10000"/>
                    <a:gd name="connsiteX34" fmla="*/ 8018 w 10000"/>
                    <a:gd name="connsiteY34" fmla="*/ 3613 h 10000"/>
                    <a:gd name="connsiteX35" fmla="*/ 8139 w 10000"/>
                    <a:gd name="connsiteY35" fmla="*/ 3989 h 10000"/>
                    <a:gd name="connsiteX36" fmla="*/ 8259 w 10000"/>
                    <a:gd name="connsiteY36" fmla="*/ 4365 h 10000"/>
                    <a:gd name="connsiteX37" fmla="*/ 8380 w 10000"/>
                    <a:gd name="connsiteY37" fmla="*/ 4754 h 10000"/>
                    <a:gd name="connsiteX38" fmla="*/ 8749 w 10000"/>
                    <a:gd name="connsiteY38" fmla="*/ 5922 h 10000"/>
                    <a:gd name="connsiteX39" fmla="*/ 8862 w 10000"/>
                    <a:gd name="connsiteY39" fmla="*/ 6305 h 10000"/>
                    <a:gd name="connsiteX40" fmla="*/ 8975 w 10000"/>
                    <a:gd name="connsiteY40" fmla="*/ 6680 h 10000"/>
                    <a:gd name="connsiteX41" fmla="*/ 9096 w 10000"/>
                    <a:gd name="connsiteY41" fmla="*/ 7056 h 10000"/>
                    <a:gd name="connsiteX42" fmla="*/ 9201 w 10000"/>
                    <a:gd name="connsiteY42" fmla="*/ 7404 h 10000"/>
                    <a:gd name="connsiteX43" fmla="*/ 9299 w 10000"/>
                    <a:gd name="connsiteY43" fmla="*/ 7739 h 10000"/>
                    <a:gd name="connsiteX44" fmla="*/ 9397 w 10000"/>
                    <a:gd name="connsiteY44" fmla="*/ 8060 h 10000"/>
                    <a:gd name="connsiteX45" fmla="*/ 9495 w 10000"/>
                    <a:gd name="connsiteY45" fmla="*/ 8354 h 10000"/>
                    <a:gd name="connsiteX46" fmla="*/ 9570 w 10000"/>
                    <a:gd name="connsiteY46" fmla="*/ 8620 h 10000"/>
                    <a:gd name="connsiteX47" fmla="*/ 9608 w 10000"/>
                    <a:gd name="connsiteY47" fmla="*/ 8750 h 10000"/>
                    <a:gd name="connsiteX48" fmla="*/ 9646 w 10000"/>
                    <a:gd name="connsiteY48" fmla="*/ 8866 h 10000"/>
                    <a:gd name="connsiteX49" fmla="*/ 9676 w 10000"/>
                    <a:gd name="connsiteY49" fmla="*/ 8982 h 10000"/>
                    <a:gd name="connsiteX50" fmla="*/ 9706 w 10000"/>
                    <a:gd name="connsiteY50" fmla="*/ 9085 h 10000"/>
                    <a:gd name="connsiteX51" fmla="*/ 9736 w 10000"/>
                    <a:gd name="connsiteY51" fmla="*/ 9180 h 10000"/>
                    <a:gd name="connsiteX52" fmla="*/ 9766 w 10000"/>
                    <a:gd name="connsiteY52" fmla="*/ 9262 h 10000"/>
                    <a:gd name="connsiteX53" fmla="*/ 9789 w 10000"/>
                    <a:gd name="connsiteY53" fmla="*/ 9344 h 10000"/>
                    <a:gd name="connsiteX54" fmla="*/ 9804 w 10000"/>
                    <a:gd name="connsiteY54" fmla="*/ 9413 h 10000"/>
                    <a:gd name="connsiteX55" fmla="*/ 9827 w 10000"/>
                    <a:gd name="connsiteY55" fmla="*/ 9474 h 10000"/>
                    <a:gd name="connsiteX56" fmla="*/ 9849 w 10000"/>
                    <a:gd name="connsiteY56" fmla="*/ 9522 h 10000"/>
                    <a:gd name="connsiteX57" fmla="*/ 9857 w 10000"/>
                    <a:gd name="connsiteY57" fmla="*/ 9556 h 10000"/>
                    <a:gd name="connsiteX58" fmla="*/ 9864 w 10000"/>
                    <a:gd name="connsiteY58" fmla="*/ 9583 h 10000"/>
                    <a:gd name="connsiteX59" fmla="*/ 10000 w 10000"/>
                    <a:gd name="connsiteY59" fmla="*/ 10000 h 10000"/>
                    <a:gd name="connsiteX60" fmla="*/ 3528 w 10000"/>
                    <a:gd name="connsiteY60" fmla="*/ 9964 h 10000"/>
                    <a:gd name="connsiteX61" fmla="*/ 3569 w 10000"/>
                    <a:gd name="connsiteY61" fmla="*/ 9358 h 10000"/>
                    <a:gd name="connsiteX62" fmla="*/ 9066 w 10000"/>
                    <a:gd name="connsiteY62" fmla="*/ 9358 h 10000"/>
                    <a:gd name="connsiteX63" fmla="*/ 9050 w 10000"/>
                    <a:gd name="connsiteY63" fmla="*/ 9317 h 10000"/>
                    <a:gd name="connsiteX64" fmla="*/ 9020 w 10000"/>
                    <a:gd name="connsiteY64" fmla="*/ 9214 h 10000"/>
                    <a:gd name="connsiteX65" fmla="*/ 8983 w 10000"/>
                    <a:gd name="connsiteY65" fmla="*/ 9112 h 10000"/>
                    <a:gd name="connsiteX66" fmla="*/ 8953 w 10000"/>
                    <a:gd name="connsiteY66" fmla="*/ 9003 h 10000"/>
                    <a:gd name="connsiteX67" fmla="*/ 8915 w 10000"/>
                    <a:gd name="connsiteY67" fmla="*/ 8880 h 10000"/>
                    <a:gd name="connsiteX68" fmla="*/ 8877 w 10000"/>
                    <a:gd name="connsiteY68" fmla="*/ 8757 h 10000"/>
                    <a:gd name="connsiteX69" fmla="*/ 8802 w 10000"/>
                    <a:gd name="connsiteY69" fmla="*/ 8484 h 10000"/>
                    <a:gd name="connsiteX70" fmla="*/ 8711 w 10000"/>
                    <a:gd name="connsiteY70" fmla="*/ 8190 h 10000"/>
                    <a:gd name="connsiteX71" fmla="*/ 8613 w 10000"/>
                    <a:gd name="connsiteY71" fmla="*/ 7869 h 10000"/>
                    <a:gd name="connsiteX72" fmla="*/ 8508 w 10000"/>
                    <a:gd name="connsiteY72" fmla="*/ 7534 h 10000"/>
                    <a:gd name="connsiteX73" fmla="*/ 8402 w 10000"/>
                    <a:gd name="connsiteY73" fmla="*/ 7186 h 10000"/>
                    <a:gd name="connsiteX74" fmla="*/ 8289 w 10000"/>
                    <a:gd name="connsiteY74" fmla="*/ 6817 h 10000"/>
                    <a:gd name="connsiteX75" fmla="*/ 8176 w 10000"/>
                    <a:gd name="connsiteY75" fmla="*/ 6441 h 10000"/>
                    <a:gd name="connsiteX76" fmla="*/ 8056 w 10000"/>
                    <a:gd name="connsiteY76" fmla="*/ 6059 h 10000"/>
                    <a:gd name="connsiteX77" fmla="*/ 7687 w 10000"/>
                    <a:gd name="connsiteY77" fmla="*/ 4884 h 10000"/>
                    <a:gd name="connsiteX78" fmla="*/ 7566 w 10000"/>
                    <a:gd name="connsiteY78" fmla="*/ 4501 h 10000"/>
                    <a:gd name="connsiteX79" fmla="*/ 7453 w 10000"/>
                    <a:gd name="connsiteY79" fmla="*/ 4126 h 10000"/>
                    <a:gd name="connsiteX80" fmla="*/ 7332 w 10000"/>
                    <a:gd name="connsiteY80" fmla="*/ 3743 h 10000"/>
                    <a:gd name="connsiteX81" fmla="*/ 7212 w 10000"/>
                    <a:gd name="connsiteY81" fmla="*/ 3388 h 10000"/>
                    <a:gd name="connsiteX82" fmla="*/ 7099 w 10000"/>
                    <a:gd name="connsiteY82" fmla="*/ 3040 h 10000"/>
                    <a:gd name="connsiteX83" fmla="*/ 6993 w 10000"/>
                    <a:gd name="connsiteY83" fmla="*/ 2719 h 10000"/>
                    <a:gd name="connsiteX84" fmla="*/ 6910 w 10000"/>
                    <a:gd name="connsiteY84" fmla="*/ 2466 h 10000"/>
                    <a:gd name="connsiteX85" fmla="*/ 6910 w 10000"/>
                    <a:gd name="connsiteY85" fmla="*/ 2466 h 10000"/>
                    <a:gd name="connsiteX86" fmla="*/ 6812 w 10000"/>
                    <a:gd name="connsiteY86" fmla="*/ 2186 h 10000"/>
                    <a:gd name="connsiteX87" fmla="*/ 6767 w 10000"/>
                    <a:gd name="connsiteY87" fmla="*/ 2049 h 10000"/>
                    <a:gd name="connsiteX88" fmla="*/ 6722 w 10000"/>
                    <a:gd name="connsiteY88" fmla="*/ 1926 h 10000"/>
                    <a:gd name="connsiteX89" fmla="*/ 6677 w 10000"/>
                    <a:gd name="connsiteY89" fmla="*/ 1803 h 10000"/>
                    <a:gd name="connsiteX90" fmla="*/ 6639 w 10000"/>
                    <a:gd name="connsiteY90" fmla="*/ 1694 h 10000"/>
                    <a:gd name="connsiteX91" fmla="*/ 6564 w 10000"/>
                    <a:gd name="connsiteY91" fmla="*/ 1496 h 10000"/>
                    <a:gd name="connsiteX92" fmla="*/ 6534 w 10000"/>
                    <a:gd name="connsiteY92" fmla="*/ 1414 h 10000"/>
                    <a:gd name="connsiteX93" fmla="*/ 6503 w 10000"/>
                    <a:gd name="connsiteY93" fmla="*/ 1339 h 10000"/>
                    <a:gd name="connsiteX94" fmla="*/ 6473 w 10000"/>
                    <a:gd name="connsiteY94" fmla="*/ 1270 h 10000"/>
                    <a:gd name="connsiteX95" fmla="*/ 6436 w 10000"/>
                    <a:gd name="connsiteY95" fmla="*/ 1209 h 10000"/>
                    <a:gd name="connsiteX96" fmla="*/ 6413 w 10000"/>
                    <a:gd name="connsiteY96" fmla="*/ 1161 h 10000"/>
                    <a:gd name="connsiteX97" fmla="*/ 6420 w 10000"/>
                    <a:gd name="connsiteY97" fmla="*/ 1161 h 10000"/>
                    <a:gd name="connsiteX98" fmla="*/ 6413 w 10000"/>
                    <a:gd name="connsiteY98" fmla="*/ 1148 h 10000"/>
                    <a:gd name="connsiteX99" fmla="*/ 6353 w 10000"/>
                    <a:gd name="connsiteY99" fmla="*/ 1052 h 10000"/>
                    <a:gd name="connsiteX100" fmla="*/ 6277 w 10000"/>
                    <a:gd name="connsiteY100" fmla="*/ 943 h 10000"/>
                    <a:gd name="connsiteX101" fmla="*/ 6202 w 10000"/>
                    <a:gd name="connsiteY101" fmla="*/ 854 h 10000"/>
                    <a:gd name="connsiteX102" fmla="*/ 6157 w 10000"/>
                    <a:gd name="connsiteY102" fmla="*/ 799 h 10000"/>
                    <a:gd name="connsiteX103" fmla="*/ 6112 w 10000"/>
                    <a:gd name="connsiteY103" fmla="*/ 751 h 10000"/>
                    <a:gd name="connsiteX104" fmla="*/ 6051 w 10000"/>
                    <a:gd name="connsiteY104" fmla="*/ 697 h 10000"/>
                    <a:gd name="connsiteX105" fmla="*/ 6044 w 10000"/>
                    <a:gd name="connsiteY105" fmla="*/ 690 h 10000"/>
                    <a:gd name="connsiteX106" fmla="*/ 6044 w 10000"/>
                    <a:gd name="connsiteY106" fmla="*/ 697 h 10000"/>
                    <a:gd name="connsiteX107" fmla="*/ 5991 w 10000"/>
                    <a:gd name="connsiteY107" fmla="*/ 663 h 10000"/>
                    <a:gd name="connsiteX108" fmla="*/ 5976 w 10000"/>
                    <a:gd name="connsiteY108" fmla="*/ 656 h 10000"/>
                    <a:gd name="connsiteX109" fmla="*/ 5961 w 10000"/>
                    <a:gd name="connsiteY109" fmla="*/ 649 h 10000"/>
                    <a:gd name="connsiteX110" fmla="*/ 5946 w 10000"/>
                    <a:gd name="connsiteY110" fmla="*/ 642 h 10000"/>
                    <a:gd name="connsiteX111" fmla="*/ 2080 w 10000"/>
                    <a:gd name="connsiteY111" fmla="*/ 642 h 10000"/>
                    <a:gd name="connsiteX112" fmla="*/ 1899 w 10000"/>
                    <a:gd name="connsiteY112" fmla="*/ 649 h 10000"/>
                    <a:gd name="connsiteX113" fmla="*/ 1756 w 10000"/>
                    <a:gd name="connsiteY113" fmla="*/ 656 h 10000"/>
                    <a:gd name="connsiteX114" fmla="*/ 1643 w 10000"/>
                    <a:gd name="connsiteY114" fmla="*/ 669 h 10000"/>
                    <a:gd name="connsiteX115" fmla="*/ 1500 w 10000"/>
                    <a:gd name="connsiteY115" fmla="*/ 690 h 10000"/>
                    <a:gd name="connsiteX116" fmla="*/ 1417 w 10000"/>
                    <a:gd name="connsiteY116" fmla="*/ 704 h 10000"/>
                    <a:gd name="connsiteX117" fmla="*/ 1304 w 10000"/>
                    <a:gd name="connsiteY117" fmla="*/ 738 h 10000"/>
                    <a:gd name="connsiteX118" fmla="*/ 1198 w 10000"/>
                    <a:gd name="connsiteY118" fmla="*/ 772 h 10000"/>
                    <a:gd name="connsiteX119" fmla="*/ 1123 w 10000"/>
                    <a:gd name="connsiteY119" fmla="*/ 813 h 10000"/>
                    <a:gd name="connsiteX120" fmla="*/ 1070 w 10000"/>
                    <a:gd name="connsiteY120" fmla="*/ 840 h 10000"/>
                    <a:gd name="connsiteX121" fmla="*/ 1017 w 10000"/>
                    <a:gd name="connsiteY121" fmla="*/ 881 h 10000"/>
                    <a:gd name="connsiteX122" fmla="*/ 957 w 10000"/>
                    <a:gd name="connsiteY122" fmla="*/ 915 h 10000"/>
                    <a:gd name="connsiteX123" fmla="*/ 897 w 10000"/>
                    <a:gd name="connsiteY123" fmla="*/ 977 h 10000"/>
                    <a:gd name="connsiteX124" fmla="*/ 897 w 10000"/>
                    <a:gd name="connsiteY124" fmla="*/ 977 h 10000"/>
                    <a:gd name="connsiteX125" fmla="*/ 882 w 10000"/>
                    <a:gd name="connsiteY125" fmla="*/ 990 h 10000"/>
                    <a:gd name="connsiteX126" fmla="*/ 844 w 10000"/>
                    <a:gd name="connsiteY126" fmla="*/ 1045 h 10000"/>
                    <a:gd name="connsiteX127" fmla="*/ 791 w 10000"/>
                    <a:gd name="connsiteY127" fmla="*/ 1148 h 10000"/>
                    <a:gd name="connsiteX128" fmla="*/ 746 w 10000"/>
                    <a:gd name="connsiteY128" fmla="*/ 1270 h 10000"/>
                    <a:gd name="connsiteX129" fmla="*/ 723 w 10000"/>
                    <a:gd name="connsiteY129" fmla="*/ 1393 h 10000"/>
                    <a:gd name="connsiteX130" fmla="*/ 716 w 10000"/>
                    <a:gd name="connsiteY130" fmla="*/ 1482 h 10000"/>
                    <a:gd name="connsiteX131" fmla="*/ 716 w 10000"/>
                    <a:gd name="connsiteY131" fmla="*/ 1482 h 10000"/>
                    <a:gd name="connsiteX132" fmla="*/ 708 w 10000"/>
                    <a:gd name="connsiteY132" fmla="*/ 1639 h 10000"/>
                    <a:gd name="connsiteX133" fmla="*/ 708 w 10000"/>
                    <a:gd name="connsiteY133" fmla="*/ 1790 h 10000"/>
                    <a:gd name="connsiteX134" fmla="*/ 716 w 10000"/>
                    <a:gd name="connsiteY134" fmla="*/ 1940 h 10000"/>
                    <a:gd name="connsiteX135" fmla="*/ 723 w 10000"/>
                    <a:gd name="connsiteY135" fmla="*/ 2077 h 10000"/>
                    <a:gd name="connsiteX136" fmla="*/ 723 w 10000"/>
                    <a:gd name="connsiteY136" fmla="*/ 8525 h 10000"/>
                    <a:gd name="connsiteX137" fmla="*/ 15 w 10000"/>
                    <a:gd name="connsiteY137" fmla="*/ 8525 h 10000"/>
                    <a:gd name="connsiteX138" fmla="*/ 15 w 10000"/>
                    <a:gd name="connsiteY138" fmla="*/ 2077 h 10000"/>
                    <a:gd name="connsiteX139" fmla="*/ 8 w 10000"/>
                    <a:gd name="connsiteY139" fmla="*/ 1940 h 10000"/>
                    <a:gd name="connsiteX140" fmla="*/ 0 w 10000"/>
                    <a:gd name="connsiteY140" fmla="*/ 1790 h 10000"/>
                    <a:gd name="connsiteX141" fmla="*/ 0 w 10000"/>
                    <a:gd name="connsiteY141" fmla="*/ 1639 h 10000"/>
                    <a:gd name="connsiteX142" fmla="*/ 8 w 10000"/>
                    <a:gd name="connsiteY142" fmla="*/ 1482 h 10000"/>
                    <a:gd name="connsiteX143" fmla="*/ 15 w 10000"/>
                    <a:gd name="connsiteY143" fmla="*/ 1421 h 10000"/>
                    <a:gd name="connsiteX144" fmla="*/ 30 w 10000"/>
                    <a:gd name="connsiteY144" fmla="*/ 1264 h 10000"/>
                    <a:gd name="connsiteX145" fmla="*/ 60 w 10000"/>
                    <a:gd name="connsiteY145" fmla="*/ 1107 h 10000"/>
                    <a:gd name="connsiteX146" fmla="*/ 143 w 10000"/>
                    <a:gd name="connsiteY146" fmla="*/ 902 h 10000"/>
                    <a:gd name="connsiteX147" fmla="*/ 219 w 10000"/>
                    <a:gd name="connsiteY147" fmla="*/ 751 h 10000"/>
                    <a:gd name="connsiteX148" fmla="*/ 256 w 10000"/>
                    <a:gd name="connsiteY148" fmla="*/ 704 h 10000"/>
                    <a:gd name="connsiteX149" fmla="*/ 301 w 10000"/>
                    <a:gd name="connsiteY149" fmla="*/ 635 h 10000"/>
                    <a:gd name="connsiteX150" fmla="*/ 354 w 10000"/>
                    <a:gd name="connsiteY150" fmla="*/ 574 h 10000"/>
                    <a:gd name="connsiteX151" fmla="*/ 399 w 10000"/>
                    <a:gd name="connsiteY151" fmla="*/ 519 h 10000"/>
                    <a:gd name="connsiteX152" fmla="*/ 460 w 10000"/>
                    <a:gd name="connsiteY152" fmla="*/ 458 h 10000"/>
                    <a:gd name="connsiteX153" fmla="*/ 535 w 10000"/>
                    <a:gd name="connsiteY153" fmla="*/ 403 h 10000"/>
                    <a:gd name="connsiteX154" fmla="*/ 588 w 10000"/>
                    <a:gd name="connsiteY154" fmla="*/ 362 h 10000"/>
                    <a:gd name="connsiteX155" fmla="*/ 671 w 10000"/>
                    <a:gd name="connsiteY155" fmla="*/ 314 h 10000"/>
                    <a:gd name="connsiteX156" fmla="*/ 761 w 10000"/>
                    <a:gd name="connsiteY156" fmla="*/ 260 h 10000"/>
                    <a:gd name="connsiteX157" fmla="*/ 821 w 10000"/>
                    <a:gd name="connsiteY157" fmla="*/ 232 h 10000"/>
                    <a:gd name="connsiteX158" fmla="*/ 919 w 10000"/>
                    <a:gd name="connsiteY158" fmla="*/ 178 h 10000"/>
                    <a:gd name="connsiteX159" fmla="*/ 1032 w 10000"/>
                    <a:gd name="connsiteY159" fmla="*/ 143 h 10000"/>
                    <a:gd name="connsiteX160" fmla="*/ 1153 w 10000"/>
                    <a:gd name="connsiteY160" fmla="*/ 109 h 10000"/>
                    <a:gd name="connsiteX161" fmla="*/ 1221 w 10000"/>
                    <a:gd name="connsiteY161" fmla="*/ 89 h 10000"/>
                    <a:gd name="connsiteX162" fmla="*/ 1349 w 10000"/>
                    <a:gd name="connsiteY162" fmla="*/ 61 h 10000"/>
                    <a:gd name="connsiteX163" fmla="*/ 1500 w 10000"/>
                    <a:gd name="connsiteY163" fmla="*/ 41 h 10000"/>
                    <a:gd name="connsiteX164" fmla="*/ 1658 w 10000"/>
                    <a:gd name="connsiteY164" fmla="*/ 20 h 10000"/>
                    <a:gd name="connsiteX165" fmla="*/ 1726 w 10000"/>
                    <a:gd name="connsiteY165" fmla="*/ 14 h 10000"/>
                    <a:gd name="connsiteX166" fmla="*/ 1899 w 10000"/>
                    <a:gd name="connsiteY166" fmla="*/ 7 h 10000"/>
                    <a:gd name="connsiteX167" fmla="*/ 2080 w 10000"/>
                    <a:gd name="connsiteY16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0000" h="10000">
                      <a:moveTo>
                        <a:pt x="2080" y="0"/>
                      </a:moveTo>
                      <a:lnTo>
                        <a:pt x="5991" y="0"/>
                      </a:lnTo>
                      <a:cubicBezTo>
                        <a:pt x="6016" y="2"/>
                        <a:pt x="6041" y="5"/>
                        <a:pt x="6066" y="7"/>
                      </a:cubicBezTo>
                      <a:cubicBezTo>
                        <a:pt x="6081" y="9"/>
                        <a:pt x="6097" y="12"/>
                        <a:pt x="6112" y="14"/>
                      </a:cubicBezTo>
                      <a:cubicBezTo>
                        <a:pt x="6132" y="18"/>
                        <a:pt x="6152" y="23"/>
                        <a:pt x="6172" y="27"/>
                      </a:cubicBezTo>
                      <a:cubicBezTo>
                        <a:pt x="6195" y="36"/>
                        <a:pt x="6217" y="46"/>
                        <a:pt x="6240" y="55"/>
                      </a:cubicBezTo>
                      <a:cubicBezTo>
                        <a:pt x="6252" y="59"/>
                        <a:pt x="6265" y="64"/>
                        <a:pt x="6277" y="68"/>
                      </a:cubicBezTo>
                      <a:lnTo>
                        <a:pt x="6338" y="102"/>
                      </a:lnTo>
                      <a:lnTo>
                        <a:pt x="6390" y="130"/>
                      </a:lnTo>
                      <a:lnTo>
                        <a:pt x="6436" y="164"/>
                      </a:lnTo>
                      <a:cubicBezTo>
                        <a:pt x="6456" y="178"/>
                        <a:pt x="6476" y="191"/>
                        <a:pt x="6496" y="205"/>
                      </a:cubicBezTo>
                      <a:lnTo>
                        <a:pt x="6549" y="246"/>
                      </a:lnTo>
                      <a:cubicBezTo>
                        <a:pt x="6569" y="264"/>
                        <a:pt x="6589" y="283"/>
                        <a:pt x="6609" y="301"/>
                      </a:cubicBezTo>
                      <a:lnTo>
                        <a:pt x="6677" y="369"/>
                      </a:lnTo>
                      <a:cubicBezTo>
                        <a:pt x="6689" y="385"/>
                        <a:pt x="6702" y="401"/>
                        <a:pt x="6714" y="417"/>
                      </a:cubicBezTo>
                      <a:cubicBezTo>
                        <a:pt x="6737" y="442"/>
                        <a:pt x="6759" y="467"/>
                        <a:pt x="6782" y="492"/>
                      </a:cubicBezTo>
                      <a:cubicBezTo>
                        <a:pt x="6807" y="524"/>
                        <a:pt x="6833" y="555"/>
                        <a:pt x="6858" y="587"/>
                      </a:cubicBezTo>
                      <a:cubicBezTo>
                        <a:pt x="6885" y="624"/>
                        <a:pt x="6913" y="660"/>
                        <a:pt x="6940" y="697"/>
                      </a:cubicBezTo>
                      <a:cubicBezTo>
                        <a:pt x="6970" y="745"/>
                        <a:pt x="7001" y="792"/>
                        <a:pt x="7031" y="840"/>
                      </a:cubicBezTo>
                      <a:cubicBezTo>
                        <a:pt x="7049" y="879"/>
                        <a:pt x="7066" y="917"/>
                        <a:pt x="7084" y="956"/>
                      </a:cubicBezTo>
                      <a:cubicBezTo>
                        <a:pt x="7096" y="977"/>
                        <a:pt x="7109" y="997"/>
                        <a:pt x="7121" y="1018"/>
                      </a:cubicBezTo>
                      <a:cubicBezTo>
                        <a:pt x="7131" y="1041"/>
                        <a:pt x="7141" y="1063"/>
                        <a:pt x="7151" y="1086"/>
                      </a:cubicBezTo>
                      <a:cubicBezTo>
                        <a:pt x="7161" y="1111"/>
                        <a:pt x="7172" y="1136"/>
                        <a:pt x="7182" y="1161"/>
                      </a:cubicBezTo>
                      <a:cubicBezTo>
                        <a:pt x="7192" y="1191"/>
                        <a:pt x="7202" y="1220"/>
                        <a:pt x="7212" y="1250"/>
                      </a:cubicBezTo>
                      <a:cubicBezTo>
                        <a:pt x="7237" y="1314"/>
                        <a:pt x="7262" y="1377"/>
                        <a:pt x="7287" y="1441"/>
                      </a:cubicBezTo>
                      <a:cubicBezTo>
                        <a:pt x="7302" y="1480"/>
                        <a:pt x="7317" y="1518"/>
                        <a:pt x="7332" y="1557"/>
                      </a:cubicBezTo>
                      <a:cubicBezTo>
                        <a:pt x="7347" y="1596"/>
                        <a:pt x="7363" y="1634"/>
                        <a:pt x="7378" y="1673"/>
                      </a:cubicBezTo>
                      <a:lnTo>
                        <a:pt x="7423" y="1796"/>
                      </a:lnTo>
                      <a:cubicBezTo>
                        <a:pt x="7438" y="1842"/>
                        <a:pt x="7453" y="1887"/>
                        <a:pt x="7468" y="1933"/>
                      </a:cubicBezTo>
                      <a:cubicBezTo>
                        <a:pt x="7498" y="2029"/>
                        <a:pt x="7528" y="2124"/>
                        <a:pt x="7558" y="2220"/>
                      </a:cubicBezTo>
                      <a:cubicBezTo>
                        <a:pt x="7566" y="2240"/>
                        <a:pt x="7573" y="2261"/>
                        <a:pt x="7581" y="2281"/>
                      </a:cubicBezTo>
                      <a:cubicBezTo>
                        <a:pt x="7614" y="2384"/>
                        <a:pt x="7646" y="2486"/>
                        <a:pt x="7679" y="2589"/>
                      </a:cubicBezTo>
                      <a:cubicBezTo>
                        <a:pt x="7717" y="2696"/>
                        <a:pt x="7754" y="2803"/>
                        <a:pt x="7792" y="2910"/>
                      </a:cubicBezTo>
                      <a:cubicBezTo>
                        <a:pt x="7830" y="3026"/>
                        <a:pt x="7867" y="3142"/>
                        <a:pt x="7905" y="3258"/>
                      </a:cubicBezTo>
                      <a:cubicBezTo>
                        <a:pt x="7943" y="3376"/>
                        <a:pt x="7980" y="3495"/>
                        <a:pt x="8018" y="3613"/>
                      </a:cubicBezTo>
                      <a:cubicBezTo>
                        <a:pt x="8058" y="3738"/>
                        <a:pt x="8099" y="3864"/>
                        <a:pt x="8139" y="3989"/>
                      </a:cubicBezTo>
                      <a:lnTo>
                        <a:pt x="8259" y="4365"/>
                      </a:lnTo>
                      <a:cubicBezTo>
                        <a:pt x="8299" y="4495"/>
                        <a:pt x="8340" y="4624"/>
                        <a:pt x="8380" y="4754"/>
                      </a:cubicBezTo>
                      <a:lnTo>
                        <a:pt x="8749" y="5922"/>
                      </a:lnTo>
                      <a:cubicBezTo>
                        <a:pt x="8787" y="6050"/>
                        <a:pt x="8824" y="6177"/>
                        <a:pt x="8862" y="6305"/>
                      </a:cubicBezTo>
                      <a:cubicBezTo>
                        <a:pt x="8900" y="6430"/>
                        <a:pt x="8937" y="6555"/>
                        <a:pt x="8975" y="6680"/>
                      </a:cubicBezTo>
                      <a:cubicBezTo>
                        <a:pt x="9015" y="6805"/>
                        <a:pt x="9056" y="6931"/>
                        <a:pt x="9096" y="7056"/>
                      </a:cubicBezTo>
                      <a:lnTo>
                        <a:pt x="9201" y="7404"/>
                      </a:lnTo>
                      <a:cubicBezTo>
                        <a:pt x="9234" y="7516"/>
                        <a:pt x="9266" y="7627"/>
                        <a:pt x="9299" y="7739"/>
                      </a:cubicBezTo>
                      <a:cubicBezTo>
                        <a:pt x="9332" y="7846"/>
                        <a:pt x="9364" y="7953"/>
                        <a:pt x="9397" y="8060"/>
                      </a:cubicBezTo>
                      <a:cubicBezTo>
                        <a:pt x="9430" y="8158"/>
                        <a:pt x="9462" y="8256"/>
                        <a:pt x="9495" y="8354"/>
                      </a:cubicBezTo>
                      <a:cubicBezTo>
                        <a:pt x="9520" y="8443"/>
                        <a:pt x="9545" y="8531"/>
                        <a:pt x="9570" y="8620"/>
                      </a:cubicBezTo>
                      <a:cubicBezTo>
                        <a:pt x="9583" y="8663"/>
                        <a:pt x="9595" y="8707"/>
                        <a:pt x="9608" y="8750"/>
                      </a:cubicBezTo>
                      <a:cubicBezTo>
                        <a:pt x="9621" y="8789"/>
                        <a:pt x="9633" y="8827"/>
                        <a:pt x="9646" y="8866"/>
                      </a:cubicBezTo>
                      <a:cubicBezTo>
                        <a:pt x="9656" y="8905"/>
                        <a:pt x="9666" y="8943"/>
                        <a:pt x="9676" y="8982"/>
                      </a:cubicBezTo>
                      <a:cubicBezTo>
                        <a:pt x="9686" y="9016"/>
                        <a:pt x="9696" y="9051"/>
                        <a:pt x="9706" y="9085"/>
                      </a:cubicBezTo>
                      <a:cubicBezTo>
                        <a:pt x="9716" y="9117"/>
                        <a:pt x="9726" y="9148"/>
                        <a:pt x="9736" y="9180"/>
                      </a:cubicBezTo>
                      <a:cubicBezTo>
                        <a:pt x="9746" y="9207"/>
                        <a:pt x="9756" y="9235"/>
                        <a:pt x="9766" y="9262"/>
                      </a:cubicBezTo>
                      <a:cubicBezTo>
                        <a:pt x="9774" y="9289"/>
                        <a:pt x="9781" y="9317"/>
                        <a:pt x="9789" y="9344"/>
                      </a:cubicBezTo>
                      <a:lnTo>
                        <a:pt x="9804" y="9413"/>
                      </a:lnTo>
                      <a:cubicBezTo>
                        <a:pt x="9812" y="9433"/>
                        <a:pt x="9819" y="9454"/>
                        <a:pt x="9827" y="9474"/>
                      </a:cubicBezTo>
                      <a:cubicBezTo>
                        <a:pt x="9834" y="9490"/>
                        <a:pt x="9842" y="9506"/>
                        <a:pt x="9849" y="9522"/>
                      </a:cubicBezTo>
                      <a:cubicBezTo>
                        <a:pt x="9852" y="9533"/>
                        <a:pt x="9854" y="9545"/>
                        <a:pt x="9857" y="9556"/>
                      </a:cubicBezTo>
                      <a:cubicBezTo>
                        <a:pt x="9859" y="9565"/>
                        <a:pt x="9862" y="9574"/>
                        <a:pt x="9864" y="9583"/>
                      </a:cubicBezTo>
                      <a:cubicBezTo>
                        <a:pt x="9909" y="9722"/>
                        <a:pt x="9955" y="9861"/>
                        <a:pt x="10000" y="10000"/>
                      </a:cubicBezTo>
                      <a:lnTo>
                        <a:pt x="3528" y="9964"/>
                      </a:lnTo>
                      <a:cubicBezTo>
                        <a:pt x="3575" y="9756"/>
                        <a:pt x="3522" y="9566"/>
                        <a:pt x="3569" y="9358"/>
                      </a:cubicBezTo>
                      <a:lnTo>
                        <a:pt x="9066" y="9358"/>
                      </a:lnTo>
                      <a:cubicBezTo>
                        <a:pt x="9061" y="9344"/>
                        <a:pt x="9055" y="9331"/>
                        <a:pt x="9050" y="9317"/>
                      </a:cubicBezTo>
                      <a:cubicBezTo>
                        <a:pt x="9040" y="9283"/>
                        <a:pt x="9030" y="9248"/>
                        <a:pt x="9020" y="9214"/>
                      </a:cubicBezTo>
                      <a:cubicBezTo>
                        <a:pt x="9008" y="9180"/>
                        <a:pt x="8995" y="9146"/>
                        <a:pt x="8983" y="9112"/>
                      </a:cubicBezTo>
                      <a:cubicBezTo>
                        <a:pt x="8973" y="9076"/>
                        <a:pt x="8963" y="9039"/>
                        <a:pt x="8953" y="9003"/>
                      </a:cubicBezTo>
                      <a:cubicBezTo>
                        <a:pt x="8940" y="8962"/>
                        <a:pt x="8928" y="8921"/>
                        <a:pt x="8915" y="8880"/>
                      </a:cubicBezTo>
                      <a:cubicBezTo>
                        <a:pt x="8902" y="8839"/>
                        <a:pt x="8890" y="8798"/>
                        <a:pt x="8877" y="8757"/>
                      </a:cubicBezTo>
                      <a:lnTo>
                        <a:pt x="8802" y="8484"/>
                      </a:lnTo>
                      <a:cubicBezTo>
                        <a:pt x="8772" y="8386"/>
                        <a:pt x="8741" y="8288"/>
                        <a:pt x="8711" y="8190"/>
                      </a:cubicBezTo>
                      <a:cubicBezTo>
                        <a:pt x="8678" y="8083"/>
                        <a:pt x="8646" y="7976"/>
                        <a:pt x="8613" y="7869"/>
                      </a:cubicBezTo>
                      <a:lnTo>
                        <a:pt x="8508" y="7534"/>
                      </a:lnTo>
                      <a:cubicBezTo>
                        <a:pt x="8473" y="7418"/>
                        <a:pt x="8437" y="7302"/>
                        <a:pt x="8402" y="7186"/>
                      </a:cubicBezTo>
                      <a:cubicBezTo>
                        <a:pt x="8364" y="7063"/>
                        <a:pt x="8327" y="6940"/>
                        <a:pt x="8289" y="6817"/>
                      </a:cubicBezTo>
                      <a:cubicBezTo>
                        <a:pt x="8251" y="6692"/>
                        <a:pt x="8214" y="6566"/>
                        <a:pt x="8176" y="6441"/>
                      </a:cubicBezTo>
                      <a:lnTo>
                        <a:pt x="8056" y="6059"/>
                      </a:lnTo>
                      <a:lnTo>
                        <a:pt x="7687" y="4884"/>
                      </a:lnTo>
                      <a:cubicBezTo>
                        <a:pt x="7647" y="4756"/>
                        <a:pt x="7606" y="4629"/>
                        <a:pt x="7566" y="4501"/>
                      </a:cubicBezTo>
                      <a:cubicBezTo>
                        <a:pt x="7528" y="4376"/>
                        <a:pt x="7491" y="4251"/>
                        <a:pt x="7453" y="4126"/>
                      </a:cubicBezTo>
                      <a:cubicBezTo>
                        <a:pt x="7413" y="3998"/>
                        <a:pt x="7372" y="3871"/>
                        <a:pt x="7332" y="3743"/>
                      </a:cubicBezTo>
                      <a:lnTo>
                        <a:pt x="7212" y="3388"/>
                      </a:lnTo>
                      <a:cubicBezTo>
                        <a:pt x="7174" y="3272"/>
                        <a:pt x="7137" y="3156"/>
                        <a:pt x="7099" y="3040"/>
                      </a:cubicBezTo>
                      <a:cubicBezTo>
                        <a:pt x="7064" y="2933"/>
                        <a:pt x="7028" y="2826"/>
                        <a:pt x="6993" y="2719"/>
                      </a:cubicBezTo>
                      <a:cubicBezTo>
                        <a:pt x="6965" y="2635"/>
                        <a:pt x="6938" y="2550"/>
                        <a:pt x="6910" y="2466"/>
                      </a:cubicBezTo>
                      <a:lnTo>
                        <a:pt x="6910" y="2466"/>
                      </a:lnTo>
                      <a:cubicBezTo>
                        <a:pt x="6877" y="2373"/>
                        <a:pt x="6845" y="2279"/>
                        <a:pt x="6812" y="2186"/>
                      </a:cubicBezTo>
                      <a:cubicBezTo>
                        <a:pt x="6797" y="2140"/>
                        <a:pt x="6782" y="2095"/>
                        <a:pt x="6767" y="2049"/>
                      </a:cubicBezTo>
                      <a:lnTo>
                        <a:pt x="6722" y="1926"/>
                      </a:lnTo>
                      <a:lnTo>
                        <a:pt x="6677" y="1803"/>
                      </a:lnTo>
                      <a:cubicBezTo>
                        <a:pt x="6664" y="1767"/>
                        <a:pt x="6652" y="1730"/>
                        <a:pt x="6639" y="1694"/>
                      </a:cubicBezTo>
                      <a:lnTo>
                        <a:pt x="6564" y="1496"/>
                      </a:lnTo>
                      <a:cubicBezTo>
                        <a:pt x="6554" y="1469"/>
                        <a:pt x="6544" y="1441"/>
                        <a:pt x="6534" y="1414"/>
                      </a:cubicBezTo>
                      <a:cubicBezTo>
                        <a:pt x="6524" y="1389"/>
                        <a:pt x="6513" y="1364"/>
                        <a:pt x="6503" y="1339"/>
                      </a:cubicBezTo>
                      <a:lnTo>
                        <a:pt x="6473" y="1270"/>
                      </a:lnTo>
                      <a:cubicBezTo>
                        <a:pt x="6461" y="1250"/>
                        <a:pt x="6448" y="1229"/>
                        <a:pt x="6436" y="1209"/>
                      </a:cubicBezTo>
                      <a:cubicBezTo>
                        <a:pt x="6428" y="1193"/>
                        <a:pt x="6421" y="1177"/>
                        <a:pt x="6413" y="1161"/>
                      </a:cubicBezTo>
                      <a:lnTo>
                        <a:pt x="6420" y="1161"/>
                      </a:lnTo>
                      <a:cubicBezTo>
                        <a:pt x="6418" y="1157"/>
                        <a:pt x="6415" y="1152"/>
                        <a:pt x="6413" y="1148"/>
                      </a:cubicBezTo>
                      <a:lnTo>
                        <a:pt x="6353" y="1052"/>
                      </a:lnTo>
                      <a:lnTo>
                        <a:pt x="6277" y="943"/>
                      </a:lnTo>
                      <a:cubicBezTo>
                        <a:pt x="6252" y="913"/>
                        <a:pt x="6227" y="884"/>
                        <a:pt x="6202" y="854"/>
                      </a:cubicBezTo>
                      <a:cubicBezTo>
                        <a:pt x="6187" y="836"/>
                        <a:pt x="6172" y="817"/>
                        <a:pt x="6157" y="799"/>
                      </a:cubicBezTo>
                      <a:lnTo>
                        <a:pt x="6112" y="751"/>
                      </a:lnTo>
                      <a:cubicBezTo>
                        <a:pt x="6092" y="733"/>
                        <a:pt x="6071" y="715"/>
                        <a:pt x="6051" y="697"/>
                      </a:cubicBezTo>
                      <a:lnTo>
                        <a:pt x="6044" y="690"/>
                      </a:lnTo>
                      <a:lnTo>
                        <a:pt x="6044" y="697"/>
                      </a:lnTo>
                      <a:cubicBezTo>
                        <a:pt x="6026" y="686"/>
                        <a:pt x="6009" y="674"/>
                        <a:pt x="5991" y="663"/>
                      </a:cubicBezTo>
                      <a:cubicBezTo>
                        <a:pt x="5986" y="661"/>
                        <a:pt x="5981" y="658"/>
                        <a:pt x="5976" y="656"/>
                      </a:cubicBezTo>
                      <a:cubicBezTo>
                        <a:pt x="5971" y="654"/>
                        <a:pt x="5966" y="651"/>
                        <a:pt x="5961" y="649"/>
                      </a:cubicBezTo>
                      <a:cubicBezTo>
                        <a:pt x="5956" y="647"/>
                        <a:pt x="5951" y="644"/>
                        <a:pt x="5946" y="642"/>
                      </a:cubicBezTo>
                      <a:lnTo>
                        <a:pt x="2080" y="642"/>
                      </a:lnTo>
                      <a:lnTo>
                        <a:pt x="1899" y="649"/>
                      </a:lnTo>
                      <a:lnTo>
                        <a:pt x="1756" y="656"/>
                      </a:lnTo>
                      <a:lnTo>
                        <a:pt x="1643" y="669"/>
                      </a:lnTo>
                      <a:lnTo>
                        <a:pt x="1500" y="690"/>
                      </a:lnTo>
                      <a:lnTo>
                        <a:pt x="1417" y="704"/>
                      </a:lnTo>
                      <a:cubicBezTo>
                        <a:pt x="1379" y="715"/>
                        <a:pt x="1342" y="727"/>
                        <a:pt x="1304" y="738"/>
                      </a:cubicBezTo>
                      <a:lnTo>
                        <a:pt x="1198" y="772"/>
                      </a:lnTo>
                      <a:cubicBezTo>
                        <a:pt x="1173" y="786"/>
                        <a:pt x="1148" y="799"/>
                        <a:pt x="1123" y="813"/>
                      </a:cubicBezTo>
                      <a:lnTo>
                        <a:pt x="1070" y="840"/>
                      </a:lnTo>
                      <a:lnTo>
                        <a:pt x="1017" y="881"/>
                      </a:lnTo>
                      <a:cubicBezTo>
                        <a:pt x="997" y="892"/>
                        <a:pt x="977" y="904"/>
                        <a:pt x="957" y="915"/>
                      </a:cubicBezTo>
                      <a:cubicBezTo>
                        <a:pt x="937" y="936"/>
                        <a:pt x="917" y="956"/>
                        <a:pt x="897" y="977"/>
                      </a:cubicBezTo>
                      <a:lnTo>
                        <a:pt x="897" y="977"/>
                      </a:lnTo>
                      <a:cubicBezTo>
                        <a:pt x="892" y="981"/>
                        <a:pt x="887" y="986"/>
                        <a:pt x="882" y="990"/>
                      </a:cubicBezTo>
                      <a:cubicBezTo>
                        <a:pt x="869" y="1008"/>
                        <a:pt x="857" y="1027"/>
                        <a:pt x="844" y="1045"/>
                      </a:cubicBezTo>
                      <a:cubicBezTo>
                        <a:pt x="826" y="1079"/>
                        <a:pt x="809" y="1114"/>
                        <a:pt x="791" y="1148"/>
                      </a:cubicBezTo>
                      <a:cubicBezTo>
                        <a:pt x="776" y="1189"/>
                        <a:pt x="761" y="1229"/>
                        <a:pt x="746" y="1270"/>
                      </a:cubicBezTo>
                      <a:cubicBezTo>
                        <a:pt x="738" y="1311"/>
                        <a:pt x="731" y="1352"/>
                        <a:pt x="723" y="1393"/>
                      </a:cubicBezTo>
                      <a:cubicBezTo>
                        <a:pt x="721" y="1423"/>
                        <a:pt x="718" y="1452"/>
                        <a:pt x="716" y="1482"/>
                      </a:cubicBezTo>
                      <a:lnTo>
                        <a:pt x="716" y="1482"/>
                      </a:lnTo>
                      <a:cubicBezTo>
                        <a:pt x="713" y="1534"/>
                        <a:pt x="711" y="1587"/>
                        <a:pt x="708" y="1639"/>
                      </a:cubicBezTo>
                      <a:lnTo>
                        <a:pt x="708" y="1790"/>
                      </a:lnTo>
                      <a:cubicBezTo>
                        <a:pt x="711" y="1840"/>
                        <a:pt x="713" y="1890"/>
                        <a:pt x="716" y="1940"/>
                      </a:cubicBezTo>
                      <a:cubicBezTo>
                        <a:pt x="718" y="1986"/>
                        <a:pt x="721" y="2031"/>
                        <a:pt x="723" y="2077"/>
                      </a:cubicBezTo>
                      <a:lnTo>
                        <a:pt x="723" y="8525"/>
                      </a:lnTo>
                      <a:lnTo>
                        <a:pt x="15" y="8525"/>
                      </a:lnTo>
                      <a:lnTo>
                        <a:pt x="15" y="2077"/>
                      </a:lnTo>
                      <a:cubicBezTo>
                        <a:pt x="13" y="2031"/>
                        <a:pt x="10" y="1986"/>
                        <a:pt x="8" y="1940"/>
                      </a:cubicBezTo>
                      <a:cubicBezTo>
                        <a:pt x="5" y="1890"/>
                        <a:pt x="3" y="1840"/>
                        <a:pt x="0" y="1790"/>
                      </a:cubicBezTo>
                      <a:lnTo>
                        <a:pt x="0" y="1639"/>
                      </a:lnTo>
                      <a:cubicBezTo>
                        <a:pt x="3" y="1587"/>
                        <a:pt x="5" y="1534"/>
                        <a:pt x="8" y="1482"/>
                      </a:cubicBezTo>
                      <a:cubicBezTo>
                        <a:pt x="10" y="1462"/>
                        <a:pt x="13" y="1441"/>
                        <a:pt x="15" y="1421"/>
                      </a:cubicBezTo>
                      <a:cubicBezTo>
                        <a:pt x="20" y="1369"/>
                        <a:pt x="25" y="1316"/>
                        <a:pt x="30" y="1264"/>
                      </a:cubicBezTo>
                      <a:cubicBezTo>
                        <a:pt x="40" y="1212"/>
                        <a:pt x="50" y="1159"/>
                        <a:pt x="60" y="1107"/>
                      </a:cubicBezTo>
                      <a:cubicBezTo>
                        <a:pt x="88" y="1039"/>
                        <a:pt x="115" y="970"/>
                        <a:pt x="143" y="902"/>
                      </a:cubicBezTo>
                      <a:cubicBezTo>
                        <a:pt x="168" y="852"/>
                        <a:pt x="194" y="801"/>
                        <a:pt x="219" y="751"/>
                      </a:cubicBezTo>
                      <a:cubicBezTo>
                        <a:pt x="231" y="735"/>
                        <a:pt x="244" y="720"/>
                        <a:pt x="256" y="704"/>
                      </a:cubicBezTo>
                      <a:lnTo>
                        <a:pt x="301" y="635"/>
                      </a:lnTo>
                      <a:cubicBezTo>
                        <a:pt x="319" y="615"/>
                        <a:pt x="336" y="594"/>
                        <a:pt x="354" y="574"/>
                      </a:cubicBezTo>
                      <a:cubicBezTo>
                        <a:pt x="369" y="556"/>
                        <a:pt x="384" y="537"/>
                        <a:pt x="399" y="519"/>
                      </a:cubicBezTo>
                      <a:lnTo>
                        <a:pt x="460" y="458"/>
                      </a:lnTo>
                      <a:cubicBezTo>
                        <a:pt x="485" y="440"/>
                        <a:pt x="510" y="421"/>
                        <a:pt x="535" y="403"/>
                      </a:cubicBezTo>
                      <a:lnTo>
                        <a:pt x="588" y="362"/>
                      </a:lnTo>
                      <a:lnTo>
                        <a:pt x="671" y="314"/>
                      </a:lnTo>
                      <a:lnTo>
                        <a:pt x="761" y="260"/>
                      </a:lnTo>
                      <a:cubicBezTo>
                        <a:pt x="781" y="251"/>
                        <a:pt x="801" y="241"/>
                        <a:pt x="821" y="232"/>
                      </a:cubicBezTo>
                      <a:lnTo>
                        <a:pt x="919" y="178"/>
                      </a:lnTo>
                      <a:lnTo>
                        <a:pt x="1032" y="143"/>
                      </a:lnTo>
                      <a:lnTo>
                        <a:pt x="1153" y="109"/>
                      </a:lnTo>
                      <a:cubicBezTo>
                        <a:pt x="1176" y="102"/>
                        <a:pt x="1198" y="96"/>
                        <a:pt x="1221" y="89"/>
                      </a:cubicBezTo>
                      <a:lnTo>
                        <a:pt x="1349" y="61"/>
                      </a:lnTo>
                      <a:lnTo>
                        <a:pt x="1500" y="41"/>
                      </a:lnTo>
                      <a:lnTo>
                        <a:pt x="1658" y="20"/>
                      </a:lnTo>
                      <a:lnTo>
                        <a:pt x="1726" y="14"/>
                      </a:lnTo>
                      <a:lnTo>
                        <a:pt x="1899" y="7"/>
                      </a:lnTo>
                      <a:lnTo>
                        <a:pt x="2080" y="0"/>
                      </a:lnTo>
                      <a:close/>
                    </a:path>
                  </a:pathLst>
                </a:custGeom>
                <a:grpFill/>
                <a:ln w="0">
                  <a:noFill/>
                  <a:prstDash val="solid"/>
                  <a:round/>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06" name="Freeform 518">
                  <a:extLst>
                    <a:ext uri="{FF2B5EF4-FFF2-40B4-BE49-F238E27FC236}">
                      <a16:creationId xmlns:a16="http://schemas.microsoft.com/office/drawing/2014/main" xmlns="" id="{99E3E505-D575-4D95-8530-36132B96D832}"/>
                    </a:ext>
                  </a:extLst>
                </p:cNvPr>
                <p:cNvSpPr>
                  <a:spLocks/>
                </p:cNvSpPr>
                <p:nvPr/>
              </p:nvSpPr>
              <p:spPr bwMode="auto">
                <a:xfrm>
                  <a:off x="2496694" y="3277575"/>
                  <a:ext cx="22622" cy="86086"/>
                </a:xfrm>
                <a:custGeom>
                  <a:avLst/>
                  <a:gdLst>
                    <a:gd name="T0" fmla="*/ 33 w 134"/>
                    <a:gd name="T1" fmla="*/ 0 h 586"/>
                    <a:gd name="T2" fmla="*/ 100 w 134"/>
                    <a:gd name="T3" fmla="*/ 0 h 586"/>
                    <a:gd name="T4" fmla="*/ 114 w 134"/>
                    <a:gd name="T5" fmla="*/ 3 h 586"/>
                    <a:gd name="T6" fmla="*/ 124 w 134"/>
                    <a:gd name="T7" fmla="*/ 10 h 586"/>
                    <a:gd name="T8" fmla="*/ 131 w 134"/>
                    <a:gd name="T9" fmla="*/ 21 h 586"/>
                    <a:gd name="T10" fmla="*/ 134 w 134"/>
                    <a:gd name="T11" fmla="*/ 34 h 586"/>
                    <a:gd name="T12" fmla="*/ 134 w 134"/>
                    <a:gd name="T13" fmla="*/ 553 h 586"/>
                    <a:gd name="T14" fmla="*/ 131 w 134"/>
                    <a:gd name="T15" fmla="*/ 565 h 586"/>
                    <a:gd name="T16" fmla="*/ 124 w 134"/>
                    <a:gd name="T17" fmla="*/ 576 h 586"/>
                    <a:gd name="T18" fmla="*/ 114 w 134"/>
                    <a:gd name="T19" fmla="*/ 583 h 586"/>
                    <a:gd name="T20" fmla="*/ 100 w 134"/>
                    <a:gd name="T21" fmla="*/ 586 h 586"/>
                    <a:gd name="T22" fmla="*/ 33 w 134"/>
                    <a:gd name="T23" fmla="*/ 586 h 586"/>
                    <a:gd name="T24" fmla="*/ 20 w 134"/>
                    <a:gd name="T25" fmla="*/ 583 h 586"/>
                    <a:gd name="T26" fmla="*/ 10 w 134"/>
                    <a:gd name="T27" fmla="*/ 576 h 586"/>
                    <a:gd name="T28" fmla="*/ 3 w 134"/>
                    <a:gd name="T29" fmla="*/ 565 h 586"/>
                    <a:gd name="T30" fmla="*/ 0 w 134"/>
                    <a:gd name="T31" fmla="*/ 553 h 586"/>
                    <a:gd name="T32" fmla="*/ 0 w 134"/>
                    <a:gd name="T33" fmla="*/ 34 h 586"/>
                    <a:gd name="T34" fmla="*/ 3 w 134"/>
                    <a:gd name="T35" fmla="*/ 21 h 586"/>
                    <a:gd name="T36" fmla="*/ 10 w 134"/>
                    <a:gd name="T37" fmla="*/ 10 h 586"/>
                    <a:gd name="T38" fmla="*/ 20 w 134"/>
                    <a:gd name="T39" fmla="*/ 3 h 586"/>
                    <a:gd name="T40" fmla="*/ 33 w 134"/>
                    <a:gd name="T4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 h="586">
                      <a:moveTo>
                        <a:pt x="33" y="0"/>
                      </a:moveTo>
                      <a:lnTo>
                        <a:pt x="100" y="0"/>
                      </a:lnTo>
                      <a:lnTo>
                        <a:pt x="114" y="3"/>
                      </a:lnTo>
                      <a:lnTo>
                        <a:pt x="124" y="10"/>
                      </a:lnTo>
                      <a:lnTo>
                        <a:pt x="131" y="21"/>
                      </a:lnTo>
                      <a:lnTo>
                        <a:pt x="134" y="34"/>
                      </a:lnTo>
                      <a:lnTo>
                        <a:pt x="134" y="553"/>
                      </a:lnTo>
                      <a:lnTo>
                        <a:pt x="131" y="565"/>
                      </a:lnTo>
                      <a:lnTo>
                        <a:pt x="124" y="576"/>
                      </a:lnTo>
                      <a:lnTo>
                        <a:pt x="114" y="583"/>
                      </a:lnTo>
                      <a:lnTo>
                        <a:pt x="100" y="586"/>
                      </a:lnTo>
                      <a:lnTo>
                        <a:pt x="33" y="586"/>
                      </a:lnTo>
                      <a:lnTo>
                        <a:pt x="20" y="583"/>
                      </a:lnTo>
                      <a:lnTo>
                        <a:pt x="10" y="576"/>
                      </a:lnTo>
                      <a:lnTo>
                        <a:pt x="3" y="565"/>
                      </a:lnTo>
                      <a:lnTo>
                        <a:pt x="0" y="553"/>
                      </a:lnTo>
                      <a:lnTo>
                        <a:pt x="0" y="34"/>
                      </a:lnTo>
                      <a:lnTo>
                        <a:pt x="3" y="21"/>
                      </a:lnTo>
                      <a:lnTo>
                        <a:pt x="10" y="10"/>
                      </a:lnTo>
                      <a:lnTo>
                        <a:pt x="20" y="3"/>
                      </a:lnTo>
                      <a:lnTo>
                        <a:pt x="33" y="0"/>
                      </a:lnTo>
                      <a:close/>
                    </a:path>
                  </a:pathLst>
                </a:custGeom>
                <a:grpFill/>
                <a:ln w="0">
                  <a:noFill/>
                  <a:prstDash val="solid"/>
                  <a:round/>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grpSp>
              <p:nvGrpSpPr>
                <p:cNvPr id="107" name="Group 106">
                  <a:extLst>
                    <a:ext uri="{FF2B5EF4-FFF2-40B4-BE49-F238E27FC236}">
                      <a16:creationId xmlns:a16="http://schemas.microsoft.com/office/drawing/2014/main" xmlns="" id="{156B7D3C-9D34-4E8C-B466-E0D66B69C4A7}"/>
                    </a:ext>
                  </a:extLst>
                </p:cNvPr>
                <p:cNvGrpSpPr/>
                <p:nvPr/>
              </p:nvGrpSpPr>
              <p:grpSpPr>
                <a:xfrm>
                  <a:off x="2570470" y="3431382"/>
                  <a:ext cx="140538" cy="141204"/>
                  <a:chOff x="2568419" y="3429321"/>
                  <a:chExt cx="144639" cy="145325"/>
                </a:xfrm>
                <a:grpFill/>
              </p:grpSpPr>
              <p:sp>
                <p:nvSpPr>
                  <p:cNvPr id="114" name="Freeform 516">
                    <a:extLst>
                      <a:ext uri="{FF2B5EF4-FFF2-40B4-BE49-F238E27FC236}">
                        <a16:creationId xmlns:a16="http://schemas.microsoft.com/office/drawing/2014/main" xmlns="" id="{82D4F5F6-BAAC-4918-B5B3-9F0AD4F3921D}"/>
                      </a:ext>
                    </a:extLst>
                  </p:cNvPr>
                  <p:cNvSpPr>
                    <a:spLocks noEditPoints="1"/>
                  </p:cNvSpPr>
                  <p:nvPr/>
                </p:nvSpPr>
                <p:spPr bwMode="auto">
                  <a:xfrm>
                    <a:off x="2568419" y="3429321"/>
                    <a:ext cx="144639" cy="145325"/>
                  </a:xfrm>
                  <a:custGeom>
                    <a:avLst/>
                    <a:gdLst>
                      <a:gd name="T0" fmla="*/ 385 w 848"/>
                      <a:gd name="T1" fmla="*/ 191 h 849"/>
                      <a:gd name="T2" fmla="*/ 316 w 848"/>
                      <a:gd name="T3" fmla="*/ 215 h 849"/>
                      <a:gd name="T4" fmla="*/ 257 w 848"/>
                      <a:gd name="T5" fmla="*/ 258 h 849"/>
                      <a:gd name="T6" fmla="*/ 214 w 848"/>
                      <a:gd name="T7" fmla="*/ 316 h 849"/>
                      <a:gd name="T8" fmla="*/ 192 w 848"/>
                      <a:gd name="T9" fmla="*/ 386 h 849"/>
                      <a:gd name="T10" fmla="*/ 192 w 848"/>
                      <a:gd name="T11" fmla="*/ 463 h 849"/>
                      <a:gd name="T12" fmla="*/ 214 w 848"/>
                      <a:gd name="T13" fmla="*/ 533 h 849"/>
                      <a:gd name="T14" fmla="*/ 257 w 848"/>
                      <a:gd name="T15" fmla="*/ 592 h 849"/>
                      <a:gd name="T16" fmla="*/ 316 w 848"/>
                      <a:gd name="T17" fmla="*/ 634 h 849"/>
                      <a:gd name="T18" fmla="*/ 385 w 848"/>
                      <a:gd name="T19" fmla="*/ 658 h 849"/>
                      <a:gd name="T20" fmla="*/ 462 w 848"/>
                      <a:gd name="T21" fmla="*/ 658 h 849"/>
                      <a:gd name="T22" fmla="*/ 532 w 848"/>
                      <a:gd name="T23" fmla="*/ 634 h 849"/>
                      <a:gd name="T24" fmla="*/ 590 w 848"/>
                      <a:gd name="T25" fmla="*/ 592 h 849"/>
                      <a:gd name="T26" fmla="*/ 633 w 848"/>
                      <a:gd name="T27" fmla="*/ 533 h 849"/>
                      <a:gd name="T28" fmla="*/ 656 w 848"/>
                      <a:gd name="T29" fmla="*/ 463 h 849"/>
                      <a:gd name="T30" fmla="*/ 656 w 848"/>
                      <a:gd name="T31" fmla="*/ 386 h 849"/>
                      <a:gd name="T32" fmla="*/ 633 w 848"/>
                      <a:gd name="T33" fmla="*/ 316 h 849"/>
                      <a:gd name="T34" fmla="*/ 590 w 848"/>
                      <a:gd name="T35" fmla="*/ 258 h 849"/>
                      <a:gd name="T36" fmla="*/ 532 w 848"/>
                      <a:gd name="T37" fmla="*/ 215 h 849"/>
                      <a:gd name="T38" fmla="*/ 462 w 848"/>
                      <a:gd name="T39" fmla="*/ 191 h 849"/>
                      <a:gd name="T40" fmla="*/ 424 w 848"/>
                      <a:gd name="T41" fmla="*/ 0 h 849"/>
                      <a:gd name="T42" fmla="*/ 521 w 848"/>
                      <a:gd name="T43" fmla="*/ 11 h 849"/>
                      <a:gd name="T44" fmla="*/ 610 w 848"/>
                      <a:gd name="T45" fmla="*/ 43 h 849"/>
                      <a:gd name="T46" fmla="*/ 689 w 848"/>
                      <a:gd name="T47" fmla="*/ 93 h 849"/>
                      <a:gd name="T48" fmla="*/ 754 w 848"/>
                      <a:gd name="T49" fmla="*/ 160 h 849"/>
                      <a:gd name="T50" fmla="*/ 804 w 848"/>
                      <a:gd name="T51" fmla="*/ 238 h 849"/>
                      <a:gd name="T52" fmla="*/ 836 w 848"/>
                      <a:gd name="T53" fmla="*/ 327 h 849"/>
                      <a:gd name="T54" fmla="*/ 848 w 848"/>
                      <a:gd name="T55" fmla="*/ 424 h 849"/>
                      <a:gd name="T56" fmla="*/ 836 w 848"/>
                      <a:gd name="T57" fmla="*/ 522 h 849"/>
                      <a:gd name="T58" fmla="*/ 804 w 848"/>
                      <a:gd name="T59" fmla="*/ 611 h 849"/>
                      <a:gd name="T60" fmla="*/ 754 w 848"/>
                      <a:gd name="T61" fmla="*/ 690 h 849"/>
                      <a:gd name="T62" fmla="*/ 689 w 848"/>
                      <a:gd name="T63" fmla="*/ 756 h 849"/>
                      <a:gd name="T64" fmla="*/ 610 w 848"/>
                      <a:gd name="T65" fmla="*/ 806 h 849"/>
                      <a:gd name="T66" fmla="*/ 521 w 848"/>
                      <a:gd name="T67" fmla="*/ 838 h 849"/>
                      <a:gd name="T68" fmla="*/ 424 w 848"/>
                      <a:gd name="T69" fmla="*/ 849 h 849"/>
                      <a:gd name="T70" fmla="*/ 327 w 848"/>
                      <a:gd name="T71" fmla="*/ 838 h 849"/>
                      <a:gd name="T72" fmla="*/ 238 w 848"/>
                      <a:gd name="T73" fmla="*/ 806 h 849"/>
                      <a:gd name="T74" fmla="*/ 159 w 848"/>
                      <a:gd name="T75" fmla="*/ 756 h 849"/>
                      <a:gd name="T76" fmla="*/ 94 w 848"/>
                      <a:gd name="T77" fmla="*/ 690 h 849"/>
                      <a:gd name="T78" fmla="*/ 44 w 848"/>
                      <a:gd name="T79" fmla="*/ 611 h 849"/>
                      <a:gd name="T80" fmla="*/ 12 w 848"/>
                      <a:gd name="T81" fmla="*/ 522 h 849"/>
                      <a:gd name="T82" fmla="*/ 0 w 848"/>
                      <a:gd name="T83" fmla="*/ 424 h 849"/>
                      <a:gd name="T84" fmla="*/ 12 w 848"/>
                      <a:gd name="T85" fmla="*/ 327 h 849"/>
                      <a:gd name="T86" fmla="*/ 44 w 848"/>
                      <a:gd name="T87" fmla="*/ 238 h 849"/>
                      <a:gd name="T88" fmla="*/ 94 w 848"/>
                      <a:gd name="T89" fmla="*/ 160 h 849"/>
                      <a:gd name="T90" fmla="*/ 159 w 848"/>
                      <a:gd name="T91" fmla="*/ 93 h 849"/>
                      <a:gd name="T92" fmla="*/ 238 w 848"/>
                      <a:gd name="T93" fmla="*/ 43 h 849"/>
                      <a:gd name="T94" fmla="*/ 327 w 848"/>
                      <a:gd name="T95" fmla="*/ 11 h 849"/>
                      <a:gd name="T96" fmla="*/ 424 w 848"/>
                      <a:gd name="T97"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8" h="849">
                        <a:moveTo>
                          <a:pt x="424" y="188"/>
                        </a:moveTo>
                        <a:lnTo>
                          <a:pt x="385" y="191"/>
                        </a:lnTo>
                        <a:lnTo>
                          <a:pt x="350" y="200"/>
                        </a:lnTo>
                        <a:lnTo>
                          <a:pt x="316" y="215"/>
                        </a:lnTo>
                        <a:lnTo>
                          <a:pt x="284" y="234"/>
                        </a:lnTo>
                        <a:lnTo>
                          <a:pt x="257" y="258"/>
                        </a:lnTo>
                        <a:lnTo>
                          <a:pt x="234" y="285"/>
                        </a:lnTo>
                        <a:lnTo>
                          <a:pt x="214" y="316"/>
                        </a:lnTo>
                        <a:lnTo>
                          <a:pt x="200" y="349"/>
                        </a:lnTo>
                        <a:lnTo>
                          <a:pt x="192" y="386"/>
                        </a:lnTo>
                        <a:lnTo>
                          <a:pt x="189" y="424"/>
                        </a:lnTo>
                        <a:lnTo>
                          <a:pt x="192" y="463"/>
                        </a:lnTo>
                        <a:lnTo>
                          <a:pt x="200" y="499"/>
                        </a:lnTo>
                        <a:lnTo>
                          <a:pt x="214" y="533"/>
                        </a:lnTo>
                        <a:lnTo>
                          <a:pt x="234" y="564"/>
                        </a:lnTo>
                        <a:lnTo>
                          <a:pt x="257" y="592"/>
                        </a:lnTo>
                        <a:lnTo>
                          <a:pt x="284" y="615"/>
                        </a:lnTo>
                        <a:lnTo>
                          <a:pt x="316" y="634"/>
                        </a:lnTo>
                        <a:lnTo>
                          <a:pt x="350" y="649"/>
                        </a:lnTo>
                        <a:lnTo>
                          <a:pt x="385" y="658"/>
                        </a:lnTo>
                        <a:lnTo>
                          <a:pt x="424" y="661"/>
                        </a:lnTo>
                        <a:lnTo>
                          <a:pt x="462" y="658"/>
                        </a:lnTo>
                        <a:lnTo>
                          <a:pt x="498" y="649"/>
                        </a:lnTo>
                        <a:lnTo>
                          <a:pt x="532" y="634"/>
                        </a:lnTo>
                        <a:lnTo>
                          <a:pt x="563" y="615"/>
                        </a:lnTo>
                        <a:lnTo>
                          <a:pt x="590" y="592"/>
                        </a:lnTo>
                        <a:lnTo>
                          <a:pt x="614" y="564"/>
                        </a:lnTo>
                        <a:lnTo>
                          <a:pt x="633" y="533"/>
                        </a:lnTo>
                        <a:lnTo>
                          <a:pt x="648" y="499"/>
                        </a:lnTo>
                        <a:lnTo>
                          <a:pt x="656" y="463"/>
                        </a:lnTo>
                        <a:lnTo>
                          <a:pt x="659" y="424"/>
                        </a:lnTo>
                        <a:lnTo>
                          <a:pt x="656" y="386"/>
                        </a:lnTo>
                        <a:lnTo>
                          <a:pt x="648" y="349"/>
                        </a:lnTo>
                        <a:lnTo>
                          <a:pt x="633" y="316"/>
                        </a:lnTo>
                        <a:lnTo>
                          <a:pt x="614" y="285"/>
                        </a:lnTo>
                        <a:lnTo>
                          <a:pt x="590" y="258"/>
                        </a:lnTo>
                        <a:lnTo>
                          <a:pt x="563" y="234"/>
                        </a:lnTo>
                        <a:lnTo>
                          <a:pt x="532" y="215"/>
                        </a:lnTo>
                        <a:lnTo>
                          <a:pt x="498" y="200"/>
                        </a:lnTo>
                        <a:lnTo>
                          <a:pt x="462" y="191"/>
                        </a:lnTo>
                        <a:lnTo>
                          <a:pt x="424" y="188"/>
                        </a:lnTo>
                        <a:close/>
                        <a:moveTo>
                          <a:pt x="424" y="0"/>
                        </a:moveTo>
                        <a:lnTo>
                          <a:pt x="473" y="2"/>
                        </a:lnTo>
                        <a:lnTo>
                          <a:pt x="521" y="11"/>
                        </a:lnTo>
                        <a:lnTo>
                          <a:pt x="567" y="25"/>
                        </a:lnTo>
                        <a:lnTo>
                          <a:pt x="610" y="43"/>
                        </a:lnTo>
                        <a:lnTo>
                          <a:pt x="651" y="67"/>
                        </a:lnTo>
                        <a:lnTo>
                          <a:pt x="689" y="93"/>
                        </a:lnTo>
                        <a:lnTo>
                          <a:pt x="723" y="125"/>
                        </a:lnTo>
                        <a:lnTo>
                          <a:pt x="754" y="160"/>
                        </a:lnTo>
                        <a:lnTo>
                          <a:pt x="781" y="197"/>
                        </a:lnTo>
                        <a:lnTo>
                          <a:pt x="804" y="238"/>
                        </a:lnTo>
                        <a:lnTo>
                          <a:pt x="822" y="281"/>
                        </a:lnTo>
                        <a:lnTo>
                          <a:pt x="836" y="327"/>
                        </a:lnTo>
                        <a:lnTo>
                          <a:pt x="844" y="375"/>
                        </a:lnTo>
                        <a:lnTo>
                          <a:pt x="848" y="424"/>
                        </a:lnTo>
                        <a:lnTo>
                          <a:pt x="844" y="474"/>
                        </a:lnTo>
                        <a:lnTo>
                          <a:pt x="836" y="522"/>
                        </a:lnTo>
                        <a:lnTo>
                          <a:pt x="822" y="567"/>
                        </a:lnTo>
                        <a:lnTo>
                          <a:pt x="804" y="611"/>
                        </a:lnTo>
                        <a:lnTo>
                          <a:pt x="781" y="652"/>
                        </a:lnTo>
                        <a:lnTo>
                          <a:pt x="754" y="690"/>
                        </a:lnTo>
                        <a:lnTo>
                          <a:pt x="723" y="724"/>
                        </a:lnTo>
                        <a:lnTo>
                          <a:pt x="689" y="756"/>
                        </a:lnTo>
                        <a:lnTo>
                          <a:pt x="651" y="783"/>
                        </a:lnTo>
                        <a:lnTo>
                          <a:pt x="610" y="806"/>
                        </a:lnTo>
                        <a:lnTo>
                          <a:pt x="567" y="824"/>
                        </a:lnTo>
                        <a:lnTo>
                          <a:pt x="521" y="838"/>
                        </a:lnTo>
                        <a:lnTo>
                          <a:pt x="473" y="846"/>
                        </a:lnTo>
                        <a:lnTo>
                          <a:pt x="424" y="849"/>
                        </a:lnTo>
                        <a:lnTo>
                          <a:pt x="375" y="846"/>
                        </a:lnTo>
                        <a:lnTo>
                          <a:pt x="327" y="838"/>
                        </a:lnTo>
                        <a:lnTo>
                          <a:pt x="281" y="824"/>
                        </a:lnTo>
                        <a:lnTo>
                          <a:pt x="238" y="806"/>
                        </a:lnTo>
                        <a:lnTo>
                          <a:pt x="197" y="783"/>
                        </a:lnTo>
                        <a:lnTo>
                          <a:pt x="159" y="756"/>
                        </a:lnTo>
                        <a:lnTo>
                          <a:pt x="125" y="724"/>
                        </a:lnTo>
                        <a:lnTo>
                          <a:pt x="94" y="690"/>
                        </a:lnTo>
                        <a:lnTo>
                          <a:pt x="67" y="652"/>
                        </a:lnTo>
                        <a:lnTo>
                          <a:pt x="44" y="611"/>
                        </a:lnTo>
                        <a:lnTo>
                          <a:pt x="25" y="567"/>
                        </a:lnTo>
                        <a:lnTo>
                          <a:pt x="12" y="522"/>
                        </a:lnTo>
                        <a:lnTo>
                          <a:pt x="3" y="474"/>
                        </a:lnTo>
                        <a:lnTo>
                          <a:pt x="0" y="424"/>
                        </a:lnTo>
                        <a:lnTo>
                          <a:pt x="3" y="375"/>
                        </a:lnTo>
                        <a:lnTo>
                          <a:pt x="12" y="327"/>
                        </a:lnTo>
                        <a:lnTo>
                          <a:pt x="25" y="281"/>
                        </a:lnTo>
                        <a:lnTo>
                          <a:pt x="44" y="238"/>
                        </a:lnTo>
                        <a:lnTo>
                          <a:pt x="67" y="197"/>
                        </a:lnTo>
                        <a:lnTo>
                          <a:pt x="94" y="160"/>
                        </a:lnTo>
                        <a:lnTo>
                          <a:pt x="125" y="125"/>
                        </a:lnTo>
                        <a:lnTo>
                          <a:pt x="159" y="93"/>
                        </a:lnTo>
                        <a:lnTo>
                          <a:pt x="197" y="67"/>
                        </a:lnTo>
                        <a:lnTo>
                          <a:pt x="238" y="43"/>
                        </a:lnTo>
                        <a:lnTo>
                          <a:pt x="281" y="25"/>
                        </a:lnTo>
                        <a:lnTo>
                          <a:pt x="327" y="11"/>
                        </a:lnTo>
                        <a:lnTo>
                          <a:pt x="375" y="2"/>
                        </a:lnTo>
                        <a:lnTo>
                          <a:pt x="424" y="0"/>
                        </a:lnTo>
                        <a:close/>
                      </a:path>
                    </a:pathLst>
                  </a:custGeom>
                  <a:grpFill/>
                  <a:ln w="0">
                    <a:noFill/>
                    <a:prstDash val="solid"/>
                    <a:round/>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15" name="Oval 114">
                    <a:extLst>
                      <a:ext uri="{FF2B5EF4-FFF2-40B4-BE49-F238E27FC236}">
                        <a16:creationId xmlns:a16="http://schemas.microsoft.com/office/drawing/2014/main" xmlns="" id="{9D97807D-EDBC-4490-9EAA-17A35729A84B}"/>
                      </a:ext>
                    </a:extLst>
                  </p:cNvPr>
                  <p:cNvSpPr/>
                  <p:nvPr/>
                </p:nvSpPr>
                <p:spPr bwMode="auto">
                  <a:xfrm>
                    <a:off x="2588979" y="3450224"/>
                    <a:ext cx="103519" cy="10352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spcBef>
                        <a:spcPct val="0"/>
                      </a:spcBef>
                      <a:spcAft>
                        <a:spcPct val="0"/>
                      </a:spcAft>
                      <a:defRPr/>
                    </a:pPr>
                    <a:endParaRPr lang="it-IT" sz="3600" b="1">
                      <a:solidFill>
                        <a:srgbClr val="C00000"/>
                      </a:solidFill>
                      <a:ea typeface="Segoe UI" pitchFamily="34" charset="0"/>
                      <a:cs typeface="Segoe UI" pitchFamily="34" charset="0"/>
                    </a:endParaRPr>
                  </a:p>
                </p:txBody>
              </p:sp>
            </p:grpSp>
            <p:grpSp>
              <p:nvGrpSpPr>
                <p:cNvPr id="108" name="Group 107">
                  <a:extLst>
                    <a:ext uri="{FF2B5EF4-FFF2-40B4-BE49-F238E27FC236}">
                      <a16:creationId xmlns:a16="http://schemas.microsoft.com/office/drawing/2014/main" xmlns="" id="{7384681D-77BB-455B-83AC-16E135027DD6}"/>
                    </a:ext>
                  </a:extLst>
                </p:cNvPr>
                <p:cNvGrpSpPr/>
                <p:nvPr/>
              </p:nvGrpSpPr>
              <p:grpSpPr>
                <a:xfrm>
                  <a:off x="2377160" y="3433764"/>
                  <a:ext cx="140538" cy="141204"/>
                  <a:chOff x="2372728" y="3429321"/>
                  <a:chExt cx="144639" cy="145325"/>
                </a:xfrm>
                <a:grpFill/>
              </p:grpSpPr>
              <p:sp>
                <p:nvSpPr>
                  <p:cNvPr id="112" name="Freeform 515">
                    <a:extLst>
                      <a:ext uri="{FF2B5EF4-FFF2-40B4-BE49-F238E27FC236}">
                        <a16:creationId xmlns:a16="http://schemas.microsoft.com/office/drawing/2014/main" xmlns="" id="{EAC0BE4C-5086-43B0-8DD7-161EAE834DA1}"/>
                      </a:ext>
                    </a:extLst>
                  </p:cNvPr>
                  <p:cNvSpPr>
                    <a:spLocks noEditPoints="1"/>
                  </p:cNvSpPr>
                  <p:nvPr/>
                </p:nvSpPr>
                <p:spPr bwMode="auto">
                  <a:xfrm>
                    <a:off x="2372728" y="3429321"/>
                    <a:ext cx="144639" cy="145325"/>
                  </a:xfrm>
                  <a:custGeom>
                    <a:avLst/>
                    <a:gdLst>
                      <a:gd name="T0" fmla="*/ 385 w 846"/>
                      <a:gd name="T1" fmla="*/ 191 h 849"/>
                      <a:gd name="T2" fmla="*/ 315 w 846"/>
                      <a:gd name="T3" fmla="*/ 215 h 849"/>
                      <a:gd name="T4" fmla="*/ 257 w 846"/>
                      <a:gd name="T5" fmla="*/ 258 h 849"/>
                      <a:gd name="T6" fmla="*/ 214 w 846"/>
                      <a:gd name="T7" fmla="*/ 316 h 849"/>
                      <a:gd name="T8" fmla="*/ 191 w 846"/>
                      <a:gd name="T9" fmla="*/ 386 h 849"/>
                      <a:gd name="T10" fmla="*/ 191 w 846"/>
                      <a:gd name="T11" fmla="*/ 463 h 849"/>
                      <a:gd name="T12" fmla="*/ 214 w 846"/>
                      <a:gd name="T13" fmla="*/ 533 h 849"/>
                      <a:gd name="T14" fmla="*/ 257 w 846"/>
                      <a:gd name="T15" fmla="*/ 592 h 849"/>
                      <a:gd name="T16" fmla="*/ 315 w 846"/>
                      <a:gd name="T17" fmla="*/ 634 h 849"/>
                      <a:gd name="T18" fmla="*/ 385 w 846"/>
                      <a:gd name="T19" fmla="*/ 658 h 849"/>
                      <a:gd name="T20" fmla="*/ 461 w 846"/>
                      <a:gd name="T21" fmla="*/ 658 h 849"/>
                      <a:gd name="T22" fmla="*/ 532 w 846"/>
                      <a:gd name="T23" fmla="*/ 634 h 849"/>
                      <a:gd name="T24" fmla="*/ 590 w 846"/>
                      <a:gd name="T25" fmla="*/ 592 h 849"/>
                      <a:gd name="T26" fmla="*/ 632 w 846"/>
                      <a:gd name="T27" fmla="*/ 533 h 849"/>
                      <a:gd name="T28" fmla="*/ 656 w 846"/>
                      <a:gd name="T29" fmla="*/ 463 h 849"/>
                      <a:gd name="T30" fmla="*/ 656 w 846"/>
                      <a:gd name="T31" fmla="*/ 386 h 849"/>
                      <a:gd name="T32" fmla="*/ 632 w 846"/>
                      <a:gd name="T33" fmla="*/ 316 h 849"/>
                      <a:gd name="T34" fmla="*/ 590 w 846"/>
                      <a:gd name="T35" fmla="*/ 258 h 849"/>
                      <a:gd name="T36" fmla="*/ 532 w 846"/>
                      <a:gd name="T37" fmla="*/ 215 h 849"/>
                      <a:gd name="T38" fmla="*/ 461 w 846"/>
                      <a:gd name="T39" fmla="*/ 191 h 849"/>
                      <a:gd name="T40" fmla="*/ 423 w 846"/>
                      <a:gd name="T41" fmla="*/ 0 h 849"/>
                      <a:gd name="T42" fmla="*/ 520 w 846"/>
                      <a:gd name="T43" fmla="*/ 11 h 849"/>
                      <a:gd name="T44" fmla="*/ 609 w 846"/>
                      <a:gd name="T45" fmla="*/ 43 h 849"/>
                      <a:gd name="T46" fmla="*/ 687 w 846"/>
                      <a:gd name="T47" fmla="*/ 93 h 849"/>
                      <a:gd name="T48" fmla="*/ 754 w 846"/>
                      <a:gd name="T49" fmla="*/ 160 h 849"/>
                      <a:gd name="T50" fmla="*/ 803 w 846"/>
                      <a:gd name="T51" fmla="*/ 238 h 849"/>
                      <a:gd name="T52" fmla="*/ 835 w 846"/>
                      <a:gd name="T53" fmla="*/ 327 h 849"/>
                      <a:gd name="T54" fmla="*/ 846 w 846"/>
                      <a:gd name="T55" fmla="*/ 424 h 849"/>
                      <a:gd name="T56" fmla="*/ 835 w 846"/>
                      <a:gd name="T57" fmla="*/ 522 h 849"/>
                      <a:gd name="T58" fmla="*/ 803 w 846"/>
                      <a:gd name="T59" fmla="*/ 611 h 849"/>
                      <a:gd name="T60" fmla="*/ 754 w 846"/>
                      <a:gd name="T61" fmla="*/ 690 h 849"/>
                      <a:gd name="T62" fmla="*/ 687 w 846"/>
                      <a:gd name="T63" fmla="*/ 756 h 849"/>
                      <a:gd name="T64" fmla="*/ 609 w 846"/>
                      <a:gd name="T65" fmla="*/ 806 h 849"/>
                      <a:gd name="T66" fmla="*/ 520 w 846"/>
                      <a:gd name="T67" fmla="*/ 838 h 849"/>
                      <a:gd name="T68" fmla="*/ 423 w 846"/>
                      <a:gd name="T69" fmla="*/ 849 h 849"/>
                      <a:gd name="T70" fmla="*/ 326 w 846"/>
                      <a:gd name="T71" fmla="*/ 838 h 849"/>
                      <a:gd name="T72" fmla="*/ 237 w 846"/>
                      <a:gd name="T73" fmla="*/ 806 h 849"/>
                      <a:gd name="T74" fmla="*/ 159 w 846"/>
                      <a:gd name="T75" fmla="*/ 756 h 849"/>
                      <a:gd name="T76" fmla="*/ 93 w 846"/>
                      <a:gd name="T77" fmla="*/ 690 h 849"/>
                      <a:gd name="T78" fmla="*/ 43 w 846"/>
                      <a:gd name="T79" fmla="*/ 611 h 849"/>
                      <a:gd name="T80" fmla="*/ 11 w 846"/>
                      <a:gd name="T81" fmla="*/ 522 h 849"/>
                      <a:gd name="T82" fmla="*/ 0 w 846"/>
                      <a:gd name="T83" fmla="*/ 424 h 849"/>
                      <a:gd name="T84" fmla="*/ 11 w 846"/>
                      <a:gd name="T85" fmla="*/ 327 h 849"/>
                      <a:gd name="T86" fmla="*/ 43 w 846"/>
                      <a:gd name="T87" fmla="*/ 238 h 849"/>
                      <a:gd name="T88" fmla="*/ 93 w 846"/>
                      <a:gd name="T89" fmla="*/ 160 h 849"/>
                      <a:gd name="T90" fmla="*/ 159 w 846"/>
                      <a:gd name="T91" fmla="*/ 93 h 849"/>
                      <a:gd name="T92" fmla="*/ 237 w 846"/>
                      <a:gd name="T93" fmla="*/ 43 h 849"/>
                      <a:gd name="T94" fmla="*/ 326 w 846"/>
                      <a:gd name="T95" fmla="*/ 11 h 849"/>
                      <a:gd name="T96" fmla="*/ 423 w 846"/>
                      <a:gd name="T97"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6" h="849">
                        <a:moveTo>
                          <a:pt x="423" y="188"/>
                        </a:moveTo>
                        <a:lnTo>
                          <a:pt x="385" y="191"/>
                        </a:lnTo>
                        <a:lnTo>
                          <a:pt x="348" y="200"/>
                        </a:lnTo>
                        <a:lnTo>
                          <a:pt x="315" y="215"/>
                        </a:lnTo>
                        <a:lnTo>
                          <a:pt x="284" y="234"/>
                        </a:lnTo>
                        <a:lnTo>
                          <a:pt x="257" y="258"/>
                        </a:lnTo>
                        <a:lnTo>
                          <a:pt x="233" y="285"/>
                        </a:lnTo>
                        <a:lnTo>
                          <a:pt x="214" y="316"/>
                        </a:lnTo>
                        <a:lnTo>
                          <a:pt x="200" y="349"/>
                        </a:lnTo>
                        <a:lnTo>
                          <a:pt x="191" y="386"/>
                        </a:lnTo>
                        <a:lnTo>
                          <a:pt x="187" y="424"/>
                        </a:lnTo>
                        <a:lnTo>
                          <a:pt x="191" y="463"/>
                        </a:lnTo>
                        <a:lnTo>
                          <a:pt x="200" y="499"/>
                        </a:lnTo>
                        <a:lnTo>
                          <a:pt x="214" y="533"/>
                        </a:lnTo>
                        <a:lnTo>
                          <a:pt x="233" y="564"/>
                        </a:lnTo>
                        <a:lnTo>
                          <a:pt x="257" y="592"/>
                        </a:lnTo>
                        <a:lnTo>
                          <a:pt x="284" y="615"/>
                        </a:lnTo>
                        <a:lnTo>
                          <a:pt x="315" y="634"/>
                        </a:lnTo>
                        <a:lnTo>
                          <a:pt x="348" y="649"/>
                        </a:lnTo>
                        <a:lnTo>
                          <a:pt x="385" y="658"/>
                        </a:lnTo>
                        <a:lnTo>
                          <a:pt x="423" y="661"/>
                        </a:lnTo>
                        <a:lnTo>
                          <a:pt x="461" y="658"/>
                        </a:lnTo>
                        <a:lnTo>
                          <a:pt x="497" y="649"/>
                        </a:lnTo>
                        <a:lnTo>
                          <a:pt x="532" y="634"/>
                        </a:lnTo>
                        <a:lnTo>
                          <a:pt x="562" y="615"/>
                        </a:lnTo>
                        <a:lnTo>
                          <a:pt x="590" y="592"/>
                        </a:lnTo>
                        <a:lnTo>
                          <a:pt x="613" y="564"/>
                        </a:lnTo>
                        <a:lnTo>
                          <a:pt x="632" y="533"/>
                        </a:lnTo>
                        <a:lnTo>
                          <a:pt x="647" y="499"/>
                        </a:lnTo>
                        <a:lnTo>
                          <a:pt x="656" y="463"/>
                        </a:lnTo>
                        <a:lnTo>
                          <a:pt x="659" y="424"/>
                        </a:lnTo>
                        <a:lnTo>
                          <a:pt x="656" y="386"/>
                        </a:lnTo>
                        <a:lnTo>
                          <a:pt x="647" y="349"/>
                        </a:lnTo>
                        <a:lnTo>
                          <a:pt x="632" y="316"/>
                        </a:lnTo>
                        <a:lnTo>
                          <a:pt x="613" y="285"/>
                        </a:lnTo>
                        <a:lnTo>
                          <a:pt x="590" y="258"/>
                        </a:lnTo>
                        <a:lnTo>
                          <a:pt x="562" y="234"/>
                        </a:lnTo>
                        <a:lnTo>
                          <a:pt x="532" y="215"/>
                        </a:lnTo>
                        <a:lnTo>
                          <a:pt x="497" y="200"/>
                        </a:lnTo>
                        <a:lnTo>
                          <a:pt x="461" y="191"/>
                        </a:lnTo>
                        <a:lnTo>
                          <a:pt x="423" y="188"/>
                        </a:lnTo>
                        <a:close/>
                        <a:moveTo>
                          <a:pt x="423" y="0"/>
                        </a:moveTo>
                        <a:lnTo>
                          <a:pt x="473" y="2"/>
                        </a:lnTo>
                        <a:lnTo>
                          <a:pt x="520" y="11"/>
                        </a:lnTo>
                        <a:lnTo>
                          <a:pt x="565" y="25"/>
                        </a:lnTo>
                        <a:lnTo>
                          <a:pt x="609" y="43"/>
                        </a:lnTo>
                        <a:lnTo>
                          <a:pt x="650" y="67"/>
                        </a:lnTo>
                        <a:lnTo>
                          <a:pt x="687" y="93"/>
                        </a:lnTo>
                        <a:lnTo>
                          <a:pt x="722" y="125"/>
                        </a:lnTo>
                        <a:lnTo>
                          <a:pt x="754" y="160"/>
                        </a:lnTo>
                        <a:lnTo>
                          <a:pt x="780" y="197"/>
                        </a:lnTo>
                        <a:lnTo>
                          <a:pt x="803" y="238"/>
                        </a:lnTo>
                        <a:lnTo>
                          <a:pt x="822" y="281"/>
                        </a:lnTo>
                        <a:lnTo>
                          <a:pt x="835" y="327"/>
                        </a:lnTo>
                        <a:lnTo>
                          <a:pt x="843" y="375"/>
                        </a:lnTo>
                        <a:lnTo>
                          <a:pt x="846" y="424"/>
                        </a:lnTo>
                        <a:lnTo>
                          <a:pt x="843" y="474"/>
                        </a:lnTo>
                        <a:lnTo>
                          <a:pt x="835" y="522"/>
                        </a:lnTo>
                        <a:lnTo>
                          <a:pt x="822" y="567"/>
                        </a:lnTo>
                        <a:lnTo>
                          <a:pt x="803" y="611"/>
                        </a:lnTo>
                        <a:lnTo>
                          <a:pt x="780" y="652"/>
                        </a:lnTo>
                        <a:lnTo>
                          <a:pt x="754" y="690"/>
                        </a:lnTo>
                        <a:lnTo>
                          <a:pt x="722" y="724"/>
                        </a:lnTo>
                        <a:lnTo>
                          <a:pt x="687" y="756"/>
                        </a:lnTo>
                        <a:lnTo>
                          <a:pt x="650" y="783"/>
                        </a:lnTo>
                        <a:lnTo>
                          <a:pt x="609" y="806"/>
                        </a:lnTo>
                        <a:lnTo>
                          <a:pt x="565" y="824"/>
                        </a:lnTo>
                        <a:lnTo>
                          <a:pt x="520" y="838"/>
                        </a:lnTo>
                        <a:lnTo>
                          <a:pt x="473" y="846"/>
                        </a:lnTo>
                        <a:lnTo>
                          <a:pt x="423" y="849"/>
                        </a:lnTo>
                        <a:lnTo>
                          <a:pt x="374" y="846"/>
                        </a:lnTo>
                        <a:lnTo>
                          <a:pt x="326" y="838"/>
                        </a:lnTo>
                        <a:lnTo>
                          <a:pt x="280" y="824"/>
                        </a:lnTo>
                        <a:lnTo>
                          <a:pt x="237" y="806"/>
                        </a:lnTo>
                        <a:lnTo>
                          <a:pt x="197" y="783"/>
                        </a:lnTo>
                        <a:lnTo>
                          <a:pt x="159" y="756"/>
                        </a:lnTo>
                        <a:lnTo>
                          <a:pt x="124" y="724"/>
                        </a:lnTo>
                        <a:lnTo>
                          <a:pt x="93" y="690"/>
                        </a:lnTo>
                        <a:lnTo>
                          <a:pt x="66" y="652"/>
                        </a:lnTo>
                        <a:lnTo>
                          <a:pt x="43" y="611"/>
                        </a:lnTo>
                        <a:lnTo>
                          <a:pt x="25" y="567"/>
                        </a:lnTo>
                        <a:lnTo>
                          <a:pt x="11" y="522"/>
                        </a:lnTo>
                        <a:lnTo>
                          <a:pt x="2" y="474"/>
                        </a:lnTo>
                        <a:lnTo>
                          <a:pt x="0" y="424"/>
                        </a:lnTo>
                        <a:lnTo>
                          <a:pt x="2" y="375"/>
                        </a:lnTo>
                        <a:lnTo>
                          <a:pt x="11" y="327"/>
                        </a:lnTo>
                        <a:lnTo>
                          <a:pt x="25" y="281"/>
                        </a:lnTo>
                        <a:lnTo>
                          <a:pt x="43" y="238"/>
                        </a:lnTo>
                        <a:lnTo>
                          <a:pt x="66" y="197"/>
                        </a:lnTo>
                        <a:lnTo>
                          <a:pt x="93" y="160"/>
                        </a:lnTo>
                        <a:lnTo>
                          <a:pt x="124" y="125"/>
                        </a:lnTo>
                        <a:lnTo>
                          <a:pt x="159" y="93"/>
                        </a:lnTo>
                        <a:lnTo>
                          <a:pt x="197" y="67"/>
                        </a:lnTo>
                        <a:lnTo>
                          <a:pt x="237" y="43"/>
                        </a:lnTo>
                        <a:lnTo>
                          <a:pt x="280" y="25"/>
                        </a:lnTo>
                        <a:lnTo>
                          <a:pt x="326" y="11"/>
                        </a:lnTo>
                        <a:lnTo>
                          <a:pt x="374" y="2"/>
                        </a:lnTo>
                        <a:lnTo>
                          <a:pt x="423" y="0"/>
                        </a:lnTo>
                        <a:close/>
                      </a:path>
                    </a:pathLst>
                  </a:custGeom>
                  <a:grpFill/>
                  <a:ln w="0">
                    <a:noFill/>
                    <a:prstDash val="solid"/>
                    <a:round/>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13" name="Oval 112">
                    <a:extLst>
                      <a:ext uri="{FF2B5EF4-FFF2-40B4-BE49-F238E27FC236}">
                        <a16:creationId xmlns:a16="http://schemas.microsoft.com/office/drawing/2014/main" xmlns="" id="{B1360AAB-C92A-4366-948C-4E9FDC39E76D}"/>
                      </a:ext>
                    </a:extLst>
                  </p:cNvPr>
                  <p:cNvSpPr/>
                  <p:nvPr/>
                </p:nvSpPr>
                <p:spPr bwMode="auto">
                  <a:xfrm>
                    <a:off x="2393288" y="3450224"/>
                    <a:ext cx="103519" cy="10352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spcBef>
                        <a:spcPct val="0"/>
                      </a:spcBef>
                      <a:spcAft>
                        <a:spcPct val="0"/>
                      </a:spcAft>
                      <a:defRPr/>
                    </a:pPr>
                    <a:endParaRPr lang="it-IT" sz="3600" b="1">
                      <a:solidFill>
                        <a:srgbClr val="C00000"/>
                      </a:solidFill>
                      <a:ea typeface="Segoe UI" pitchFamily="34" charset="0"/>
                      <a:cs typeface="Segoe UI" pitchFamily="34" charset="0"/>
                    </a:endParaRPr>
                  </a:p>
                </p:txBody>
              </p:sp>
            </p:grpSp>
            <p:sp>
              <p:nvSpPr>
                <p:cNvPr id="109" name="Freeform 71">
                  <a:extLst>
                    <a:ext uri="{FF2B5EF4-FFF2-40B4-BE49-F238E27FC236}">
                      <a16:creationId xmlns:a16="http://schemas.microsoft.com/office/drawing/2014/main" xmlns="" id="{BDC7FBD8-1D00-4CA9-A21C-BBF44F3F292D}"/>
                    </a:ext>
                  </a:extLst>
                </p:cNvPr>
                <p:cNvSpPr>
                  <a:spLocks noEditPoints="1"/>
                </p:cNvSpPr>
                <p:nvPr/>
              </p:nvSpPr>
              <p:spPr bwMode="auto">
                <a:xfrm>
                  <a:off x="2330383" y="3351969"/>
                  <a:ext cx="386355" cy="157017"/>
                </a:xfrm>
                <a:custGeom>
                  <a:avLst/>
                  <a:gdLst>
                    <a:gd name="T0" fmla="*/ 604 w 1184"/>
                    <a:gd name="T1" fmla="*/ 458 h 512"/>
                    <a:gd name="T2" fmla="*/ 593 w 1184"/>
                    <a:gd name="T3" fmla="*/ 388 h 512"/>
                    <a:gd name="T4" fmla="*/ 562 w 1184"/>
                    <a:gd name="T5" fmla="*/ 323 h 512"/>
                    <a:gd name="T6" fmla="*/ 514 w 1184"/>
                    <a:gd name="T7" fmla="*/ 271 h 512"/>
                    <a:gd name="T8" fmla="*/ 453 w 1184"/>
                    <a:gd name="T9" fmla="*/ 236 h 512"/>
                    <a:gd name="T10" fmla="*/ 380 w 1184"/>
                    <a:gd name="T11" fmla="*/ 218 h 512"/>
                    <a:gd name="T12" fmla="*/ 303 w 1184"/>
                    <a:gd name="T13" fmla="*/ 220 h 512"/>
                    <a:gd name="T14" fmla="*/ 234 w 1184"/>
                    <a:gd name="T15" fmla="*/ 245 h 512"/>
                    <a:gd name="T16" fmla="*/ 178 w 1184"/>
                    <a:gd name="T17" fmla="*/ 286 h 512"/>
                    <a:gd name="T18" fmla="*/ 125 w 1184"/>
                    <a:gd name="T19" fmla="*/ 365 h 512"/>
                    <a:gd name="T20" fmla="*/ 105 w 1184"/>
                    <a:gd name="T21" fmla="*/ 435 h 512"/>
                    <a:gd name="T22" fmla="*/ 27 w 1184"/>
                    <a:gd name="T23" fmla="*/ 512 h 512"/>
                    <a:gd name="T24" fmla="*/ 0 w 1184"/>
                    <a:gd name="T25" fmla="*/ 21 h 512"/>
                    <a:gd name="T26" fmla="*/ 635 w 1184"/>
                    <a:gd name="T27" fmla="*/ 0 h 512"/>
                    <a:gd name="T28" fmla="*/ 672 w 1184"/>
                    <a:gd name="T29" fmla="*/ 19 h 512"/>
                    <a:gd name="T30" fmla="*/ 1155 w 1184"/>
                    <a:gd name="T31" fmla="*/ 75 h 512"/>
                    <a:gd name="T32" fmla="*/ 1184 w 1184"/>
                    <a:gd name="T33" fmla="*/ 350 h 512"/>
                    <a:gd name="T34" fmla="*/ 1084 w 1184"/>
                    <a:gd name="T35" fmla="*/ 255 h 512"/>
                    <a:gd name="T36" fmla="*/ 1019 w 1184"/>
                    <a:gd name="T37" fmla="*/ 226 h 512"/>
                    <a:gd name="T38" fmla="*/ 950 w 1184"/>
                    <a:gd name="T39" fmla="*/ 216 h 512"/>
                    <a:gd name="T40" fmla="*/ 877 w 1184"/>
                    <a:gd name="T41" fmla="*/ 228 h 512"/>
                    <a:gd name="T42" fmla="*/ 789 w 1184"/>
                    <a:gd name="T43" fmla="*/ 272 h 512"/>
                    <a:gd name="T44" fmla="*/ 743 w 1184"/>
                    <a:gd name="T45" fmla="*/ 323 h 512"/>
                    <a:gd name="T46" fmla="*/ 710 w 1184"/>
                    <a:gd name="T47" fmla="*/ 388 h 512"/>
                    <a:gd name="T48" fmla="*/ 698 w 1184"/>
                    <a:gd name="T49" fmla="*/ 458 h 512"/>
                    <a:gd name="T50" fmla="*/ 55 w 1184"/>
                    <a:gd name="T51" fmla="*/ 392 h 512"/>
                    <a:gd name="T52" fmla="*/ 86 w 1184"/>
                    <a:gd name="T53" fmla="*/ 315 h 512"/>
                    <a:gd name="T54" fmla="*/ 159 w 1184"/>
                    <a:gd name="T55" fmla="*/ 228 h 512"/>
                    <a:gd name="T56" fmla="*/ 236 w 1184"/>
                    <a:gd name="T57" fmla="*/ 184 h 512"/>
                    <a:gd name="T58" fmla="*/ 322 w 1184"/>
                    <a:gd name="T59" fmla="*/ 162 h 512"/>
                    <a:gd name="T60" fmla="*/ 416 w 1184"/>
                    <a:gd name="T61" fmla="*/ 166 h 512"/>
                    <a:gd name="T62" fmla="*/ 499 w 1184"/>
                    <a:gd name="T63" fmla="*/ 195 h 512"/>
                    <a:gd name="T64" fmla="*/ 570 w 1184"/>
                    <a:gd name="T65" fmla="*/ 247 h 512"/>
                    <a:gd name="T66" fmla="*/ 624 w 1184"/>
                    <a:gd name="T67" fmla="*/ 317 h 512"/>
                    <a:gd name="T68" fmla="*/ 650 w 1184"/>
                    <a:gd name="T69" fmla="*/ 392 h 512"/>
                    <a:gd name="T70" fmla="*/ 681 w 1184"/>
                    <a:gd name="T71" fmla="*/ 313 h 512"/>
                    <a:gd name="T72" fmla="*/ 735 w 1184"/>
                    <a:gd name="T73" fmla="*/ 245 h 512"/>
                    <a:gd name="T74" fmla="*/ 833 w 1184"/>
                    <a:gd name="T75" fmla="*/ 184 h 512"/>
                    <a:gd name="T76" fmla="*/ 919 w 1184"/>
                    <a:gd name="T77" fmla="*/ 162 h 512"/>
                    <a:gd name="T78" fmla="*/ 1009 w 1184"/>
                    <a:gd name="T79" fmla="*/ 166 h 512"/>
                    <a:gd name="T80" fmla="*/ 1090 w 1184"/>
                    <a:gd name="T81" fmla="*/ 195 h 512"/>
                    <a:gd name="T82" fmla="*/ 1128 w 1184"/>
                    <a:gd name="T83" fmla="*/ 131 h 512"/>
                    <a:gd name="T84" fmla="*/ 55 w 1184"/>
                    <a:gd name="T85" fmla="*/ 5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4" h="512">
                      <a:moveTo>
                        <a:pt x="702" y="512"/>
                      </a:moveTo>
                      <a:lnTo>
                        <a:pt x="601" y="512"/>
                      </a:lnTo>
                      <a:lnTo>
                        <a:pt x="604" y="458"/>
                      </a:lnTo>
                      <a:lnTo>
                        <a:pt x="602" y="435"/>
                      </a:lnTo>
                      <a:lnTo>
                        <a:pt x="599" y="412"/>
                      </a:lnTo>
                      <a:lnTo>
                        <a:pt x="593" y="388"/>
                      </a:lnTo>
                      <a:lnTo>
                        <a:pt x="583" y="365"/>
                      </a:lnTo>
                      <a:lnTo>
                        <a:pt x="574" y="342"/>
                      </a:lnTo>
                      <a:lnTo>
                        <a:pt x="562" y="323"/>
                      </a:lnTo>
                      <a:lnTo>
                        <a:pt x="549" y="305"/>
                      </a:lnTo>
                      <a:lnTo>
                        <a:pt x="530" y="286"/>
                      </a:lnTo>
                      <a:lnTo>
                        <a:pt x="514" y="271"/>
                      </a:lnTo>
                      <a:lnTo>
                        <a:pt x="493" y="259"/>
                      </a:lnTo>
                      <a:lnTo>
                        <a:pt x="474" y="245"/>
                      </a:lnTo>
                      <a:lnTo>
                        <a:pt x="453" y="236"/>
                      </a:lnTo>
                      <a:lnTo>
                        <a:pt x="428" y="228"/>
                      </a:lnTo>
                      <a:lnTo>
                        <a:pt x="405" y="220"/>
                      </a:lnTo>
                      <a:lnTo>
                        <a:pt x="380" y="218"/>
                      </a:lnTo>
                      <a:lnTo>
                        <a:pt x="353" y="216"/>
                      </a:lnTo>
                      <a:lnTo>
                        <a:pt x="326" y="218"/>
                      </a:lnTo>
                      <a:lnTo>
                        <a:pt x="303" y="220"/>
                      </a:lnTo>
                      <a:lnTo>
                        <a:pt x="280" y="228"/>
                      </a:lnTo>
                      <a:lnTo>
                        <a:pt x="255" y="236"/>
                      </a:lnTo>
                      <a:lnTo>
                        <a:pt x="234" y="245"/>
                      </a:lnTo>
                      <a:lnTo>
                        <a:pt x="213" y="259"/>
                      </a:lnTo>
                      <a:lnTo>
                        <a:pt x="194" y="271"/>
                      </a:lnTo>
                      <a:lnTo>
                        <a:pt x="178" y="286"/>
                      </a:lnTo>
                      <a:lnTo>
                        <a:pt x="144" y="325"/>
                      </a:lnTo>
                      <a:lnTo>
                        <a:pt x="134" y="342"/>
                      </a:lnTo>
                      <a:lnTo>
                        <a:pt x="125" y="365"/>
                      </a:lnTo>
                      <a:lnTo>
                        <a:pt x="113" y="388"/>
                      </a:lnTo>
                      <a:lnTo>
                        <a:pt x="109" y="410"/>
                      </a:lnTo>
                      <a:lnTo>
                        <a:pt x="105" y="435"/>
                      </a:lnTo>
                      <a:lnTo>
                        <a:pt x="103" y="460"/>
                      </a:lnTo>
                      <a:lnTo>
                        <a:pt x="103" y="512"/>
                      </a:lnTo>
                      <a:lnTo>
                        <a:pt x="27" y="512"/>
                      </a:lnTo>
                      <a:lnTo>
                        <a:pt x="11" y="500"/>
                      </a:lnTo>
                      <a:lnTo>
                        <a:pt x="0" y="483"/>
                      </a:lnTo>
                      <a:lnTo>
                        <a:pt x="0" y="21"/>
                      </a:lnTo>
                      <a:lnTo>
                        <a:pt x="25" y="4"/>
                      </a:lnTo>
                      <a:lnTo>
                        <a:pt x="42" y="0"/>
                      </a:lnTo>
                      <a:lnTo>
                        <a:pt x="635" y="0"/>
                      </a:lnTo>
                      <a:lnTo>
                        <a:pt x="652" y="4"/>
                      </a:lnTo>
                      <a:lnTo>
                        <a:pt x="660" y="12"/>
                      </a:lnTo>
                      <a:lnTo>
                        <a:pt x="672" y="19"/>
                      </a:lnTo>
                      <a:lnTo>
                        <a:pt x="675" y="41"/>
                      </a:lnTo>
                      <a:lnTo>
                        <a:pt x="675" y="75"/>
                      </a:lnTo>
                      <a:lnTo>
                        <a:pt x="1155" y="75"/>
                      </a:lnTo>
                      <a:lnTo>
                        <a:pt x="1174" y="87"/>
                      </a:lnTo>
                      <a:lnTo>
                        <a:pt x="1184" y="106"/>
                      </a:lnTo>
                      <a:lnTo>
                        <a:pt x="1184" y="350"/>
                      </a:lnTo>
                      <a:lnTo>
                        <a:pt x="1121" y="282"/>
                      </a:lnTo>
                      <a:lnTo>
                        <a:pt x="1103" y="269"/>
                      </a:lnTo>
                      <a:lnTo>
                        <a:pt x="1084" y="255"/>
                      </a:lnTo>
                      <a:lnTo>
                        <a:pt x="1063" y="244"/>
                      </a:lnTo>
                      <a:lnTo>
                        <a:pt x="1044" y="234"/>
                      </a:lnTo>
                      <a:lnTo>
                        <a:pt x="1019" y="226"/>
                      </a:lnTo>
                      <a:lnTo>
                        <a:pt x="1000" y="220"/>
                      </a:lnTo>
                      <a:lnTo>
                        <a:pt x="973" y="218"/>
                      </a:lnTo>
                      <a:lnTo>
                        <a:pt x="950" y="216"/>
                      </a:lnTo>
                      <a:lnTo>
                        <a:pt x="925" y="218"/>
                      </a:lnTo>
                      <a:lnTo>
                        <a:pt x="898" y="220"/>
                      </a:lnTo>
                      <a:lnTo>
                        <a:pt x="877" y="228"/>
                      </a:lnTo>
                      <a:lnTo>
                        <a:pt x="852" y="236"/>
                      </a:lnTo>
                      <a:lnTo>
                        <a:pt x="831" y="245"/>
                      </a:lnTo>
                      <a:lnTo>
                        <a:pt x="789" y="272"/>
                      </a:lnTo>
                      <a:lnTo>
                        <a:pt x="771" y="288"/>
                      </a:lnTo>
                      <a:lnTo>
                        <a:pt x="756" y="305"/>
                      </a:lnTo>
                      <a:lnTo>
                        <a:pt x="743" y="323"/>
                      </a:lnTo>
                      <a:lnTo>
                        <a:pt x="729" y="342"/>
                      </a:lnTo>
                      <a:lnTo>
                        <a:pt x="718" y="365"/>
                      </a:lnTo>
                      <a:lnTo>
                        <a:pt x="710" y="388"/>
                      </a:lnTo>
                      <a:lnTo>
                        <a:pt x="704" y="410"/>
                      </a:lnTo>
                      <a:lnTo>
                        <a:pt x="700" y="435"/>
                      </a:lnTo>
                      <a:lnTo>
                        <a:pt x="698" y="458"/>
                      </a:lnTo>
                      <a:lnTo>
                        <a:pt x="702" y="512"/>
                      </a:lnTo>
                      <a:close/>
                      <a:moveTo>
                        <a:pt x="55" y="56"/>
                      </a:moveTo>
                      <a:lnTo>
                        <a:pt x="55" y="392"/>
                      </a:lnTo>
                      <a:lnTo>
                        <a:pt x="61" y="371"/>
                      </a:lnTo>
                      <a:lnTo>
                        <a:pt x="73" y="342"/>
                      </a:lnTo>
                      <a:lnTo>
                        <a:pt x="86" y="315"/>
                      </a:lnTo>
                      <a:lnTo>
                        <a:pt x="100" y="290"/>
                      </a:lnTo>
                      <a:lnTo>
                        <a:pt x="138" y="247"/>
                      </a:lnTo>
                      <a:lnTo>
                        <a:pt x="159" y="228"/>
                      </a:lnTo>
                      <a:lnTo>
                        <a:pt x="184" y="213"/>
                      </a:lnTo>
                      <a:lnTo>
                        <a:pt x="207" y="195"/>
                      </a:lnTo>
                      <a:lnTo>
                        <a:pt x="236" y="184"/>
                      </a:lnTo>
                      <a:lnTo>
                        <a:pt x="265" y="174"/>
                      </a:lnTo>
                      <a:lnTo>
                        <a:pt x="292" y="166"/>
                      </a:lnTo>
                      <a:lnTo>
                        <a:pt x="322" y="162"/>
                      </a:lnTo>
                      <a:lnTo>
                        <a:pt x="353" y="160"/>
                      </a:lnTo>
                      <a:lnTo>
                        <a:pt x="386" y="162"/>
                      </a:lnTo>
                      <a:lnTo>
                        <a:pt x="416" y="166"/>
                      </a:lnTo>
                      <a:lnTo>
                        <a:pt x="445" y="174"/>
                      </a:lnTo>
                      <a:lnTo>
                        <a:pt x="474" y="184"/>
                      </a:lnTo>
                      <a:lnTo>
                        <a:pt x="499" y="195"/>
                      </a:lnTo>
                      <a:lnTo>
                        <a:pt x="524" y="213"/>
                      </a:lnTo>
                      <a:lnTo>
                        <a:pt x="549" y="228"/>
                      </a:lnTo>
                      <a:lnTo>
                        <a:pt x="570" y="247"/>
                      </a:lnTo>
                      <a:lnTo>
                        <a:pt x="591" y="271"/>
                      </a:lnTo>
                      <a:lnTo>
                        <a:pt x="608" y="292"/>
                      </a:lnTo>
                      <a:lnTo>
                        <a:pt x="624" y="317"/>
                      </a:lnTo>
                      <a:lnTo>
                        <a:pt x="635" y="344"/>
                      </a:lnTo>
                      <a:lnTo>
                        <a:pt x="645" y="371"/>
                      </a:lnTo>
                      <a:lnTo>
                        <a:pt x="650" y="392"/>
                      </a:lnTo>
                      <a:lnTo>
                        <a:pt x="658" y="369"/>
                      </a:lnTo>
                      <a:lnTo>
                        <a:pt x="668" y="342"/>
                      </a:lnTo>
                      <a:lnTo>
                        <a:pt x="681" y="313"/>
                      </a:lnTo>
                      <a:lnTo>
                        <a:pt x="696" y="290"/>
                      </a:lnTo>
                      <a:lnTo>
                        <a:pt x="714" y="269"/>
                      </a:lnTo>
                      <a:lnTo>
                        <a:pt x="735" y="245"/>
                      </a:lnTo>
                      <a:lnTo>
                        <a:pt x="758" y="226"/>
                      </a:lnTo>
                      <a:lnTo>
                        <a:pt x="804" y="195"/>
                      </a:lnTo>
                      <a:lnTo>
                        <a:pt x="833" y="184"/>
                      </a:lnTo>
                      <a:lnTo>
                        <a:pt x="860" y="174"/>
                      </a:lnTo>
                      <a:lnTo>
                        <a:pt x="888" y="166"/>
                      </a:lnTo>
                      <a:lnTo>
                        <a:pt x="919" y="162"/>
                      </a:lnTo>
                      <a:lnTo>
                        <a:pt x="950" y="160"/>
                      </a:lnTo>
                      <a:lnTo>
                        <a:pt x="977" y="162"/>
                      </a:lnTo>
                      <a:lnTo>
                        <a:pt x="1009" y="166"/>
                      </a:lnTo>
                      <a:lnTo>
                        <a:pt x="1036" y="172"/>
                      </a:lnTo>
                      <a:lnTo>
                        <a:pt x="1065" y="184"/>
                      </a:lnTo>
                      <a:lnTo>
                        <a:pt x="1090" y="195"/>
                      </a:lnTo>
                      <a:lnTo>
                        <a:pt x="1115" y="209"/>
                      </a:lnTo>
                      <a:lnTo>
                        <a:pt x="1128" y="218"/>
                      </a:lnTo>
                      <a:lnTo>
                        <a:pt x="1128" y="131"/>
                      </a:lnTo>
                      <a:lnTo>
                        <a:pt x="622" y="131"/>
                      </a:lnTo>
                      <a:lnTo>
                        <a:pt x="622" y="56"/>
                      </a:lnTo>
                      <a:lnTo>
                        <a:pt x="55" y="56"/>
                      </a:lnTo>
                      <a:close/>
                    </a:path>
                  </a:pathLst>
                </a:custGeom>
                <a:grpFill/>
                <a:ln w="9525">
                  <a:noFill/>
                  <a:round/>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10" name="Rectangle 514">
                  <a:extLst>
                    <a:ext uri="{FF2B5EF4-FFF2-40B4-BE49-F238E27FC236}">
                      <a16:creationId xmlns:a16="http://schemas.microsoft.com/office/drawing/2014/main" xmlns="" id="{4E792C32-E70C-447A-941C-469ADCE935C3}"/>
                    </a:ext>
                  </a:extLst>
                </p:cNvPr>
                <p:cNvSpPr>
                  <a:spLocks noChangeArrowheads="1"/>
                </p:cNvSpPr>
                <p:nvPr/>
              </p:nvSpPr>
              <p:spPr bwMode="auto">
                <a:xfrm>
                  <a:off x="2816571" y="3209266"/>
                  <a:ext cx="59090" cy="69185"/>
                </a:xfrm>
                <a:prstGeom prst="rect">
                  <a:avLst/>
                </a:prstGeom>
                <a:solidFill>
                  <a:schemeClr val="bg1"/>
                </a:solidFill>
                <a:ln w="0">
                  <a:noFill/>
                  <a:prstDash val="solid"/>
                  <a:miter lim="800000"/>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111" name="Rectangle 514">
                  <a:extLst>
                    <a:ext uri="{FF2B5EF4-FFF2-40B4-BE49-F238E27FC236}">
                      <a16:creationId xmlns:a16="http://schemas.microsoft.com/office/drawing/2014/main" xmlns="" id="{93556BDF-CA24-48CF-A0CA-B84CC47DAF62}"/>
                    </a:ext>
                  </a:extLst>
                </p:cNvPr>
                <p:cNvSpPr>
                  <a:spLocks noChangeArrowheads="1"/>
                </p:cNvSpPr>
                <p:nvPr/>
              </p:nvSpPr>
              <p:spPr bwMode="auto">
                <a:xfrm>
                  <a:off x="2817058" y="3348517"/>
                  <a:ext cx="70130" cy="74732"/>
                </a:xfrm>
                <a:prstGeom prst="rect">
                  <a:avLst/>
                </a:prstGeom>
                <a:solidFill>
                  <a:schemeClr val="bg1"/>
                </a:solidFill>
                <a:ln w="0">
                  <a:noFill/>
                  <a:prstDash val="solid"/>
                  <a:miter lim="800000"/>
                  <a:headEnd/>
                  <a:tailEnd/>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grpSp>
          <p:sp>
            <p:nvSpPr>
              <p:cNvPr id="101" name="Rectangle 100">
                <a:extLst>
                  <a:ext uri="{FF2B5EF4-FFF2-40B4-BE49-F238E27FC236}">
                    <a16:creationId xmlns:a16="http://schemas.microsoft.com/office/drawing/2014/main" xmlns="" id="{EBF4737D-2A98-4C1B-B707-F485D193680A}"/>
                  </a:ext>
                </a:extLst>
              </p:cNvPr>
              <p:cNvSpPr/>
              <p:nvPr/>
            </p:nvSpPr>
            <p:spPr>
              <a:xfrm>
                <a:off x="5774130" y="2676252"/>
                <a:ext cx="870753" cy="111368"/>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dirty="0">
                    <a:solidFill>
                      <a:srgbClr val="353535"/>
                    </a:solidFill>
                  </a:rPr>
                  <a:t>Fornitori</a:t>
                </a:r>
              </a:p>
            </p:txBody>
          </p:sp>
        </p:grpSp>
        <p:sp>
          <p:nvSpPr>
            <p:cNvPr id="16" name="Freeform 72">
              <a:extLst>
                <a:ext uri="{FF2B5EF4-FFF2-40B4-BE49-F238E27FC236}">
                  <a16:creationId xmlns:a16="http://schemas.microsoft.com/office/drawing/2014/main" xmlns="" id="{1276773B-E65F-44D2-AE2F-7AAE52378BF2}"/>
                </a:ext>
              </a:extLst>
            </p:cNvPr>
            <p:cNvSpPr>
              <a:spLocks/>
            </p:cNvSpPr>
            <p:nvPr/>
          </p:nvSpPr>
          <p:spPr bwMode="auto">
            <a:xfrm>
              <a:off x="5978384" y="2069282"/>
              <a:ext cx="481900" cy="481900"/>
            </a:xfrm>
            <a:custGeom>
              <a:avLst/>
              <a:gdLst>
                <a:gd name="connsiteX0" fmla="*/ 1850232 w 3236913"/>
                <a:gd name="connsiteY0" fmla="*/ 2722562 h 3236912"/>
                <a:gd name="connsiteX1" fmla="*/ 1654175 w 3236913"/>
                <a:gd name="connsiteY1" fmla="*/ 2918619 h 3236912"/>
                <a:gd name="connsiteX2" fmla="*/ 1850232 w 3236913"/>
                <a:gd name="connsiteY2" fmla="*/ 3114676 h 3236912"/>
                <a:gd name="connsiteX3" fmla="*/ 2046289 w 3236913"/>
                <a:gd name="connsiteY3" fmla="*/ 2918619 h 3236912"/>
                <a:gd name="connsiteX4" fmla="*/ 1850232 w 3236913"/>
                <a:gd name="connsiteY4" fmla="*/ 2722562 h 3236912"/>
                <a:gd name="connsiteX5" fmla="*/ 1042944 w 3236913"/>
                <a:gd name="connsiteY5" fmla="*/ 1787912 h 3236912"/>
                <a:gd name="connsiteX6" fmla="*/ 634079 w 3236913"/>
                <a:gd name="connsiteY6" fmla="*/ 1849822 h 3236912"/>
                <a:gd name="connsiteX7" fmla="*/ 635000 w 3236913"/>
                <a:gd name="connsiteY7" fmla="*/ 1858962 h 3236912"/>
                <a:gd name="connsiteX8" fmla="*/ 542006 w 3236913"/>
                <a:gd name="connsiteY8" fmla="*/ 2083468 h 3236912"/>
                <a:gd name="connsiteX9" fmla="*/ 528007 w 3236913"/>
                <a:gd name="connsiteY9" fmla="*/ 2095019 h 3236912"/>
                <a:gd name="connsiteX10" fmla="*/ 1563191 w 3236913"/>
                <a:gd name="connsiteY10" fmla="*/ 2784216 h 3236912"/>
                <a:gd name="connsiteX11" fmla="*/ 1586162 w 3236913"/>
                <a:gd name="connsiteY11" fmla="*/ 2741895 h 3236912"/>
                <a:gd name="connsiteX12" fmla="*/ 1671921 w 3236913"/>
                <a:gd name="connsiteY12" fmla="*/ 2656136 h 3236912"/>
                <a:gd name="connsiteX13" fmla="*/ 1716212 w 3236913"/>
                <a:gd name="connsiteY13" fmla="*/ 2632096 h 3236912"/>
                <a:gd name="connsiteX14" fmla="*/ 1434308 w 3236913"/>
                <a:gd name="connsiteY14" fmla="*/ 1964134 h 3236912"/>
                <a:gd name="connsiteX15" fmla="*/ 1400030 w 3236913"/>
                <a:gd name="connsiteY15" fmla="*/ 1974748 h 3236912"/>
                <a:gd name="connsiteX16" fmla="*/ 1335883 w 3236913"/>
                <a:gd name="connsiteY16" fmla="*/ 1981199 h 3236912"/>
                <a:gd name="connsiteX17" fmla="*/ 1071948 w 3236913"/>
                <a:gd name="connsiteY17" fmla="*/ 1841216 h 3236912"/>
                <a:gd name="connsiteX18" fmla="*/ 1637303 w 3236913"/>
                <a:gd name="connsiteY18" fmla="*/ 1761128 h 3236912"/>
                <a:gd name="connsiteX19" fmla="*/ 1629163 w 3236913"/>
                <a:gd name="connsiteY19" fmla="*/ 1787284 h 3236912"/>
                <a:gd name="connsiteX20" fmla="*/ 1560950 w 3236913"/>
                <a:gd name="connsiteY20" fmla="*/ 1888205 h 3236912"/>
                <a:gd name="connsiteX21" fmla="*/ 1542243 w 3236913"/>
                <a:gd name="connsiteY21" fmla="*/ 1903602 h 3236912"/>
                <a:gd name="connsiteX22" fmla="*/ 1837465 w 3236913"/>
                <a:gd name="connsiteY22" fmla="*/ 2603119 h 3236912"/>
                <a:gd name="connsiteX23" fmla="*/ 1849438 w 3236913"/>
                <a:gd name="connsiteY23" fmla="*/ 2601912 h 3236912"/>
                <a:gd name="connsiteX24" fmla="*/ 1973023 w 3236913"/>
                <a:gd name="connsiteY24" fmla="*/ 2626863 h 3236912"/>
                <a:gd name="connsiteX25" fmla="*/ 2011194 w 3236913"/>
                <a:gd name="connsiteY25" fmla="*/ 2647582 h 3236912"/>
                <a:gd name="connsiteX26" fmla="*/ 2695044 w 3236913"/>
                <a:gd name="connsiteY26" fmla="*/ 2083582 h 3236912"/>
                <a:gd name="connsiteX27" fmla="*/ 2694907 w 3236913"/>
                <a:gd name="connsiteY27" fmla="*/ 2083469 h 3236912"/>
                <a:gd name="connsiteX28" fmla="*/ 2601913 w 3236913"/>
                <a:gd name="connsiteY28" fmla="*/ 1858962 h 3236912"/>
                <a:gd name="connsiteX29" fmla="*/ 2603017 w 3236913"/>
                <a:gd name="connsiteY29" fmla="*/ 1848014 h 3236912"/>
                <a:gd name="connsiteX30" fmla="*/ 2918620 w 3236913"/>
                <a:gd name="connsiteY30" fmla="*/ 1662112 h 3236912"/>
                <a:gd name="connsiteX31" fmla="*/ 2722563 w 3236913"/>
                <a:gd name="connsiteY31" fmla="*/ 1858169 h 3236912"/>
                <a:gd name="connsiteX32" fmla="*/ 2918620 w 3236913"/>
                <a:gd name="connsiteY32" fmla="*/ 2054226 h 3236912"/>
                <a:gd name="connsiteX33" fmla="*/ 3114677 w 3236913"/>
                <a:gd name="connsiteY33" fmla="*/ 1858169 h 3236912"/>
                <a:gd name="connsiteX34" fmla="*/ 2918620 w 3236913"/>
                <a:gd name="connsiteY34" fmla="*/ 1662112 h 3236912"/>
                <a:gd name="connsiteX35" fmla="*/ 318295 w 3236913"/>
                <a:gd name="connsiteY35" fmla="*/ 1662112 h 3236912"/>
                <a:gd name="connsiteX36" fmla="*/ 122238 w 3236913"/>
                <a:gd name="connsiteY36" fmla="*/ 1858169 h 3236912"/>
                <a:gd name="connsiteX37" fmla="*/ 318295 w 3236913"/>
                <a:gd name="connsiteY37" fmla="*/ 2054226 h 3236912"/>
                <a:gd name="connsiteX38" fmla="*/ 514352 w 3236913"/>
                <a:gd name="connsiteY38" fmla="*/ 1858169 h 3236912"/>
                <a:gd name="connsiteX39" fmla="*/ 318295 w 3236913"/>
                <a:gd name="connsiteY39" fmla="*/ 1662112 h 3236912"/>
                <a:gd name="connsiteX40" fmla="*/ 1335883 w 3236913"/>
                <a:gd name="connsiteY40" fmla="*/ 1468437 h 3236912"/>
                <a:gd name="connsiteX41" fmla="*/ 1139826 w 3236913"/>
                <a:gd name="connsiteY41" fmla="*/ 1664494 h 3236912"/>
                <a:gd name="connsiteX42" fmla="*/ 1335883 w 3236913"/>
                <a:gd name="connsiteY42" fmla="*/ 1860551 h 3236912"/>
                <a:gd name="connsiteX43" fmla="*/ 1531940 w 3236913"/>
                <a:gd name="connsiteY43" fmla="*/ 1664494 h 3236912"/>
                <a:gd name="connsiteX44" fmla="*/ 1335883 w 3236913"/>
                <a:gd name="connsiteY44" fmla="*/ 1468437 h 3236912"/>
                <a:gd name="connsiteX45" fmla="*/ 2576481 w 3236913"/>
                <a:gd name="connsiteY45" fmla="*/ 666569 h 3236912"/>
                <a:gd name="connsiteX46" fmla="*/ 1602943 w 3236913"/>
                <a:gd name="connsiteY46" fmla="*/ 1491927 h 3236912"/>
                <a:gd name="connsiteX47" fmla="*/ 1629163 w 3236913"/>
                <a:gd name="connsiteY47" fmla="*/ 1540114 h 3236912"/>
                <a:gd name="connsiteX48" fmla="*/ 1647709 w 3236913"/>
                <a:gd name="connsiteY48" fmla="*/ 1599712 h 3236912"/>
                <a:gd name="connsiteX49" fmla="*/ 1651685 w 3236913"/>
                <a:gd name="connsiteY49" fmla="*/ 1639053 h 3236912"/>
                <a:gd name="connsiteX50" fmla="*/ 2631172 w 3236913"/>
                <a:gd name="connsiteY50" fmla="*/ 1727439 h 3236912"/>
                <a:gd name="connsiteX51" fmla="*/ 2656137 w 3236913"/>
                <a:gd name="connsiteY51" fmla="*/ 1681445 h 3236912"/>
                <a:gd name="connsiteX52" fmla="*/ 2840065 w 3236913"/>
                <a:gd name="connsiteY52" fmla="*/ 1551458 h 3236912"/>
                <a:gd name="connsiteX53" fmla="*/ 2890686 w 3236913"/>
                <a:gd name="connsiteY53" fmla="*/ 1545081 h 3236912"/>
                <a:gd name="connsiteX54" fmla="*/ 2755363 w 3236913"/>
                <a:gd name="connsiteY54" fmla="*/ 673152 h 3236912"/>
                <a:gd name="connsiteX55" fmla="*/ 2740512 w 3236913"/>
                <a:gd name="connsiteY55" fmla="*/ 677761 h 3236912"/>
                <a:gd name="connsiteX56" fmla="*/ 2676525 w 3236913"/>
                <a:gd name="connsiteY56" fmla="*/ 684212 h 3236912"/>
                <a:gd name="connsiteX57" fmla="*/ 2612538 w 3236913"/>
                <a:gd name="connsiteY57" fmla="*/ 677761 h 3236912"/>
                <a:gd name="connsiteX58" fmla="*/ 799280 w 3236913"/>
                <a:gd name="connsiteY58" fmla="*/ 621207 h 3236912"/>
                <a:gd name="connsiteX59" fmla="*/ 775507 w 3236913"/>
                <a:gd name="connsiteY59" fmla="*/ 628550 h 3236912"/>
                <a:gd name="connsiteX60" fmla="*/ 711200 w 3236913"/>
                <a:gd name="connsiteY60" fmla="*/ 635000 h 3236912"/>
                <a:gd name="connsiteX61" fmla="*/ 697852 w 3236913"/>
                <a:gd name="connsiteY61" fmla="*/ 633661 h 3236912"/>
                <a:gd name="connsiteX62" fmla="*/ 379151 w 3236913"/>
                <a:gd name="connsiteY62" fmla="*/ 1549228 h 3236912"/>
                <a:gd name="connsiteX63" fmla="*/ 396848 w 3236913"/>
                <a:gd name="connsiteY63" fmla="*/ 1551458 h 3236912"/>
                <a:gd name="connsiteX64" fmla="*/ 580776 w 3236913"/>
                <a:gd name="connsiteY64" fmla="*/ 1681445 h 3236912"/>
                <a:gd name="connsiteX65" fmla="*/ 606529 w 3236913"/>
                <a:gd name="connsiteY65" fmla="*/ 1728891 h 3236912"/>
                <a:gd name="connsiteX66" fmla="*/ 1017902 w 3236913"/>
                <a:gd name="connsiteY66" fmla="*/ 1666797 h 3236912"/>
                <a:gd name="connsiteX67" fmla="*/ 1017589 w 3236913"/>
                <a:gd name="connsiteY67" fmla="*/ 1663699 h 3236912"/>
                <a:gd name="connsiteX68" fmla="*/ 1157921 w 3236913"/>
                <a:gd name="connsiteY68" fmla="*/ 1400423 h 3236912"/>
                <a:gd name="connsiteX69" fmla="*/ 1163095 w 3236913"/>
                <a:gd name="connsiteY69" fmla="*/ 1397622 h 3236912"/>
                <a:gd name="connsiteX70" fmla="*/ 1009100 w 3236913"/>
                <a:gd name="connsiteY70" fmla="*/ 428625 h 3236912"/>
                <a:gd name="connsiteX71" fmla="*/ 1005212 w 3236913"/>
                <a:gd name="connsiteY71" fmla="*/ 441085 h 3236912"/>
                <a:gd name="connsiteX72" fmla="*/ 936829 w 3236913"/>
                <a:gd name="connsiteY72" fmla="*/ 542006 h 3236912"/>
                <a:gd name="connsiteX73" fmla="*/ 906990 w 3236913"/>
                <a:gd name="connsiteY73" fmla="*/ 566504 h 3236912"/>
                <a:gd name="connsiteX74" fmla="*/ 1275200 w 3236913"/>
                <a:gd name="connsiteY74" fmla="*/ 1352301 h 3236912"/>
                <a:gd name="connsiteX75" fmla="*/ 1335883 w 3236913"/>
                <a:gd name="connsiteY75" fmla="*/ 1346199 h 3236912"/>
                <a:gd name="connsiteX76" fmla="*/ 1513844 w 3236913"/>
                <a:gd name="connsiteY76" fmla="*/ 1400423 h 3236912"/>
                <a:gd name="connsiteX77" fmla="*/ 1519133 w 3236913"/>
                <a:gd name="connsiteY77" fmla="*/ 1404776 h 3236912"/>
                <a:gd name="connsiteX78" fmla="*/ 2466429 w 3236913"/>
                <a:gd name="connsiteY78" fmla="*/ 603108 h 3236912"/>
                <a:gd name="connsiteX79" fmla="*/ 2452019 w 3236913"/>
                <a:gd name="connsiteY79" fmla="*/ 591218 h 3236912"/>
                <a:gd name="connsiteX80" fmla="*/ 2365476 w 3236913"/>
                <a:gd name="connsiteY80" fmla="*/ 430699 h 3236912"/>
                <a:gd name="connsiteX81" fmla="*/ 2365266 w 3236913"/>
                <a:gd name="connsiteY81" fmla="*/ 428625 h 3236912"/>
                <a:gd name="connsiteX82" fmla="*/ 2675732 w 3236913"/>
                <a:gd name="connsiteY82" fmla="*/ 169862 h 3236912"/>
                <a:gd name="connsiteX83" fmla="*/ 2479675 w 3236913"/>
                <a:gd name="connsiteY83" fmla="*/ 365919 h 3236912"/>
                <a:gd name="connsiteX84" fmla="*/ 2675732 w 3236913"/>
                <a:gd name="connsiteY84" fmla="*/ 561976 h 3236912"/>
                <a:gd name="connsiteX85" fmla="*/ 2871789 w 3236913"/>
                <a:gd name="connsiteY85" fmla="*/ 365919 h 3236912"/>
                <a:gd name="connsiteX86" fmla="*/ 2675732 w 3236913"/>
                <a:gd name="connsiteY86" fmla="*/ 169862 h 3236912"/>
                <a:gd name="connsiteX87" fmla="*/ 711199 w 3236913"/>
                <a:gd name="connsiteY87" fmla="*/ 122238 h 3236912"/>
                <a:gd name="connsiteX88" fmla="*/ 514349 w 3236913"/>
                <a:gd name="connsiteY88" fmla="*/ 318295 h 3236912"/>
                <a:gd name="connsiteX89" fmla="*/ 711199 w 3236913"/>
                <a:gd name="connsiteY89" fmla="*/ 514352 h 3236912"/>
                <a:gd name="connsiteX90" fmla="*/ 908049 w 3236913"/>
                <a:gd name="connsiteY90" fmla="*/ 318295 h 3236912"/>
                <a:gd name="connsiteX91" fmla="*/ 711199 w 3236913"/>
                <a:gd name="connsiteY91" fmla="*/ 122238 h 3236912"/>
                <a:gd name="connsiteX92" fmla="*/ 711200 w 3236913"/>
                <a:gd name="connsiteY92" fmla="*/ 0 h 3236912"/>
                <a:gd name="connsiteX93" fmla="*/ 1023805 w 3236913"/>
                <a:gd name="connsiteY93" fmla="*/ 253513 h 3236912"/>
                <a:gd name="connsiteX94" fmla="*/ 1029162 w 3236913"/>
                <a:gd name="connsiteY94" fmla="*/ 306387 h 3236912"/>
                <a:gd name="connsiteX95" fmla="*/ 2365106 w 3236913"/>
                <a:gd name="connsiteY95" fmla="*/ 306387 h 3236912"/>
                <a:gd name="connsiteX96" fmla="*/ 2365476 w 3236913"/>
                <a:gd name="connsiteY96" fmla="*/ 302725 h 3236912"/>
                <a:gd name="connsiteX97" fmla="*/ 2676525 w 3236913"/>
                <a:gd name="connsiteY97" fmla="*/ 49212 h 3236912"/>
                <a:gd name="connsiteX98" fmla="*/ 2994025 w 3236913"/>
                <a:gd name="connsiteY98" fmla="*/ 366712 h 3236912"/>
                <a:gd name="connsiteX99" fmla="*/ 2901031 w 3236913"/>
                <a:gd name="connsiteY99" fmla="*/ 591218 h 3236912"/>
                <a:gd name="connsiteX100" fmla="*/ 2867223 w 3236913"/>
                <a:gd name="connsiteY100" fmla="*/ 619113 h 3236912"/>
                <a:gd name="connsiteX101" fmla="*/ 3018289 w 3236913"/>
                <a:gd name="connsiteY101" fmla="*/ 1558742 h 3236912"/>
                <a:gd name="connsiteX102" fmla="*/ 3042998 w 3236913"/>
                <a:gd name="connsiteY102" fmla="*/ 1566413 h 3236912"/>
                <a:gd name="connsiteX103" fmla="*/ 3236913 w 3236913"/>
                <a:gd name="connsiteY103" fmla="*/ 1858962 h 3236912"/>
                <a:gd name="connsiteX104" fmla="*/ 2919413 w 3236913"/>
                <a:gd name="connsiteY104" fmla="*/ 2176462 h 3236912"/>
                <a:gd name="connsiteX105" fmla="*/ 2855426 w 3236913"/>
                <a:gd name="connsiteY105" fmla="*/ 2170012 h 3236912"/>
                <a:gd name="connsiteX106" fmla="*/ 2800706 w 3236913"/>
                <a:gd name="connsiteY106" fmla="*/ 2153026 h 3236912"/>
                <a:gd name="connsiteX107" fmla="*/ 2103350 w 3236913"/>
                <a:gd name="connsiteY107" fmla="*/ 2730546 h 3236912"/>
                <a:gd name="connsiteX108" fmla="*/ 2112714 w 3236913"/>
                <a:gd name="connsiteY108" fmla="*/ 2741895 h 3236912"/>
                <a:gd name="connsiteX109" fmla="*/ 2166938 w 3236913"/>
                <a:gd name="connsiteY109" fmla="*/ 2919412 h 3236912"/>
                <a:gd name="connsiteX110" fmla="*/ 1849438 w 3236913"/>
                <a:gd name="connsiteY110" fmla="*/ 3236912 h 3236912"/>
                <a:gd name="connsiteX111" fmla="*/ 1531938 w 3236913"/>
                <a:gd name="connsiteY111" fmla="*/ 2919412 h 3236912"/>
                <a:gd name="connsiteX112" fmla="*/ 1532734 w 3236913"/>
                <a:gd name="connsiteY112" fmla="*/ 2911516 h 3236912"/>
                <a:gd name="connsiteX113" fmla="*/ 407059 w 3236913"/>
                <a:gd name="connsiteY113" fmla="*/ 2162074 h 3236912"/>
                <a:gd name="connsiteX114" fmla="*/ 381487 w 3236913"/>
                <a:gd name="connsiteY114" fmla="*/ 2170012 h 3236912"/>
                <a:gd name="connsiteX115" fmla="*/ 317500 w 3236913"/>
                <a:gd name="connsiteY115" fmla="*/ 2176462 h 3236912"/>
                <a:gd name="connsiteX116" fmla="*/ 0 w 3236913"/>
                <a:gd name="connsiteY116" fmla="*/ 1858962 h 3236912"/>
                <a:gd name="connsiteX117" fmla="*/ 193915 w 3236913"/>
                <a:gd name="connsiteY117" fmla="*/ 1566413 h 3236912"/>
                <a:gd name="connsiteX118" fmla="*/ 248256 w 3236913"/>
                <a:gd name="connsiteY118" fmla="*/ 1549544 h 3236912"/>
                <a:gd name="connsiteX119" fmla="*/ 577563 w 3236913"/>
                <a:gd name="connsiteY119" fmla="*/ 604954 h 3236912"/>
                <a:gd name="connsiteX120" fmla="*/ 532795 w 3236913"/>
                <a:gd name="connsiteY120" fmla="*/ 580776 h 3236912"/>
                <a:gd name="connsiteX121" fmla="*/ 392112 w 3236913"/>
                <a:gd name="connsiteY121" fmla="*/ 317500 h 3236912"/>
                <a:gd name="connsiteX122" fmla="*/ 711200 w 3236913"/>
                <a:gd name="connsiteY122" fmla="*/ 0 h 3236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236913" h="3236912">
                  <a:moveTo>
                    <a:pt x="1850232" y="2722562"/>
                  </a:moveTo>
                  <a:cubicBezTo>
                    <a:pt x="1741953" y="2722562"/>
                    <a:pt x="1654175" y="2810340"/>
                    <a:pt x="1654175" y="2918619"/>
                  </a:cubicBezTo>
                  <a:cubicBezTo>
                    <a:pt x="1654175" y="3026898"/>
                    <a:pt x="1741953" y="3114676"/>
                    <a:pt x="1850232" y="3114676"/>
                  </a:cubicBezTo>
                  <a:cubicBezTo>
                    <a:pt x="1958511" y="3114676"/>
                    <a:pt x="2046289" y="3026898"/>
                    <a:pt x="2046289" y="2918619"/>
                  </a:cubicBezTo>
                  <a:cubicBezTo>
                    <a:pt x="2046289" y="2810340"/>
                    <a:pt x="1958511" y="2722562"/>
                    <a:pt x="1850232" y="2722562"/>
                  </a:cubicBezTo>
                  <a:close/>
                  <a:moveTo>
                    <a:pt x="1042944" y="1787912"/>
                  </a:moveTo>
                  <a:lnTo>
                    <a:pt x="634079" y="1849822"/>
                  </a:lnTo>
                  <a:lnTo>
                    <a:pt x="635000" y="1858962"/>
                  </a:lnTo>
                  <a:cubicBezTo>
                    <a:pt x="635000" y="1946637"/>
                    <a:pt x="599463" y="2026012"/>
                    <a:pt x="542006" y="2083468"/>
                  </a:cubicBezTo>
                  <a:lnTo>
                    <a:pt x="528007" y="2095019"/>
                  </a:lnTo>
                  <a:lnTo>
                    <a:pt x="1563191" y="2784216"/>
                  </a:lnTo>
                  <a:lnTo>
                    <a:pt x="1586162" y="2741895"/>
                  </a:lnTo>
                  <a:cubicBezTo>
                    <a:pt x="1608985" y="2708113"/>
                    <a:pt x="1638139" y="2678959"/>
                    <a:pt x="1671921" y="2656136"/>
                  </a:cubicBezTo>
                  <a:lnTo>
                    <a:pt x="1716212" y="2632096"/>
                  </a:lnTo>
                  <a:lnTo>
                    <a:pt x="1434308" y="1964134"/>
                  </a:lnTo>
                  <a:lnTo>
                    <a:pt x="1400030" y="1974748"/>
                  </a:lnTo>
                  <a:cubicBezTo>
                    <a:pt x="1379310" y="1978978"/>
                    <a:pt x="1357856" y="1981199"/>
                    <a:pt x="1335883" y="1981199"/>
                  </a:cubicBezTo>
                  <a:cubicBezTo>
                    <a:pt x="1226014" y="1981199"/>
                    <a:pt x="1129148" y="1925671"/>
                    <a:pt x="1071948" y="1841216"/>
                  </a:cubicBezTo>
                  <a:close/>
                  <a:moveTo>
                    <a:pt x="1637303" y="1761128"/>
                  </a:moveTo>
                  <a:lnTo>
                    <a:pt x="1629163" y="1787284"/>
                  </a:lnTo>
                  <a:cubicBezTo>
                    <a:pt x="1613057" y="1825269"/>
                    <a:pt x="1589750" y="1859477"/>
                    <a:pt x="1560950" y="1888205"/>
                  </a:cubicBezTo>
                  <a:lnTo>
                    <a:pt x="1542243" y="1903602"/>
                  </a:lnTo>
                  <a:lnTo>
                    <a:pt x="1837465" y="2603119"/>
                  </a:lnTo>
                  <a:lnTo>
                    <a:pt x="1849438" y="2601912"/>
                  </a:lnTo>
                  <a:cubicBezTo>
                    <a:pt x="1893275" y="2601912"/>
                    <a:pt x="1935038" y="2610797"/>
                    <a:pt x="1973023" y="2626863"/>
                  </a:cubicBezTo>
                  <a:lnTo>
                    <a:pt x="2011194" y="2647582"/>
                  </a:lnTo>
                  <a:lnTo>
                    <a:pt x="2695044" y="2083582"/>
                  </a:lnTo>
                  <a:lnTo>
                    <a:pt x="2694907" y="2083469"/>
                  </a:lnTo>
                  <a:cubicBezTo>
                    <a:pt x="2637451" y="2026012"/>
                    <a:pt x="2601913" y="1946637"/>
                    <a:pt x="2601913" y="1858962"/>
                  </a:cubicBezTo>
                  <a:lnTo>
                    <a:pt x="2603017" y="1848014"/>
                  </a:lnTo>
                  <a:close/>
                  <a:moveTo>
                    <a:pt x="2918620" y="1662112"/>
                  </a:moveTo>
                  <a:cubicBezTo>
                    <a:pt x="2810341" y="1662112"/>
                    <a:pt x="2722563" y="1749890"/>
                    <a:pt x="2722563" y="1858169"/>
                  </a:cubicBezTo>
                  <a:cubicBezTo>
                    <a:pt x="2722563" y="1966448"/>
                    <a:pt x="2810341" y="2054226"/>
                    <a:pt x="2918620" y="2054226"/>
                  </a:cubicBezTo>
                  <a:cubicBezTo>
                    <a:pt x="3026899" y="2054226"/>
                    <a:pt x="3114677" y="1966448"/>
                    <a:pt x="3114677" y="1858169"/>
                  </a:cubicBezTo>
                  <a:cubicBezTo>
                    <a:pt x="3114677" y="1749890"/>
                    <a:pt x="3026899" y="1662112"/>
                    <a:pt x="2918620" y="1662112"/>
                  </a:cubicBezTo>
                  <a:close/>
                  <a:moveTo>
                    <a:pt x="318295" y="1662112"/>
                  </a:moveTo>
                  <a:cubicBezTo>
                    <a:pt x="210016" y="1662112"/>
                    <a:pt x="122238" y="1749890"/>
                    <a:pt x="122238" y="1858169"/>
                  </a:cubicBezTo>
                  <a:cubicBezTo>
                    <a:pt x="122238" y="1966448"/>
                    <a:pt x="210016" y="2054226"/>
                    <a:pt x="318295" y="2054226"/>
                  </a:cubicBezTo>
                  <a:cubicBezTo>
                    <a:pt x="426574" y="2054226"/>
                    <a:pt x="514352" y="1966448"/>
                    <a:pt x="514352" y="1858169"/>
                  </a:cubicBezTo>
                  <a:cubicBezTo>
                    <a:pt x="514352" y="1749890"/>
                    <a:pt x="426574" y="1662112"/>
                    <a:pt x="318295" y="1662112"/>
                  </a:cubicBezTo>
                  <a:close/>
                  <a:moveTo>
                    <a:pt x="1335883" y="1468437"/>
                  </a:moveTo>
                  <a:cubicBezTo>
                    <a:pt x="1227604" y="1468437"/>
                    <a:pt x="1139826" y="1556215"/>
                    <a:pt x="1139826" y="1664494"/>
                  </a:cubicBezTo>
                  <a:cubicBezTo>
                    <a:pt x="1139826" y="1772773"/>
                    <a:pt x="1227604" y="1860551"/>
                    <a:pt x="1335883" y="1860551"/>
                  </a:cubicBezTo>
                  <a:cubicBezTo>
                    <a:pt x="1444162" y="1860551"/>
                    <a:pt x="1531940" y="1772773"/>
                    <a:pt x="1531940" y="1664494"/>
                  </a:cubicBezTo>
                  <a:cubicBezTo>
                    <a:pt x="1531940" y="1556215"/>
                    <a:pt x="1444162" y="1468437"/>
                    <a:pt x="1335883" y="1468437"/>
                  </a:cubicBezTo>
                  <a:close/>
                  <a:moveTo>
                    <a:pt x="2576481" y="666569"/>
                  </a:moveTo>
                  <a:lnTo>
                    <a:pt x="1602943" y="1491927"/>
                  </a:lnTo>
                  <a:lnTo>
                    <a:pt x="1629163" y="1540114"/>
                  </a:lnTo>
                  <a:cubicBezTo>
                    <a:pt x="1637216" y="1559106"/>
                    <a:pt x="1643469" y="1579043"/>
                    <a:pt x="1647709" y="1599712"/>
                  </a:cubicBezTo>
                  <a:lnTo>
                    <a:pt x="1651685" y="1639053"/>
                  </a:lnTo>
                  <a:lnTo>
                    <a:pt x="2631172" y="1727439"/>
                  </a:lnTo>
                  <a:lnTo>
                    <a:pt x="2656137" y="1681445"/>
                  </a:lnTo>
                  <a:cubicBezTo>
                    <a:pt x="2698930" y="1618103"/>
                    <a:pt x="2763980" y="1571034"/>
                    <a:pt x="2840065" y="1551458"/>
                  </a:cubicBezTo>
                  <a:lnTo>
                    <a:pt x="2890686" y="1545081"/>
                  </a:lnTo>
                  <a:lnTo>
                    <a:pt x="2755363" y="673152"/>
                  </a:lnTo>
                  <a:lnTo>
                    <a:pt x="2740512" y="677761"/>
                  </a:lnTo>
                  <a:cubicBezTo>
                    <a:pt x="2719844" y="681991"/>
                    <a:pt x="2698444" y="684212"/>
                    <a:pt x="2676525" y="684212"/>
                  </a:cubicBezTo>
                  <a:cubicBezTo>
                    <a:pt x="2654606" y="684212"/>
                    <a:pt x="2633206" y="681991"/>
                    <a:pt x="2612538" y="677761"/>
                  </a:cubicBezTo>
                  <a:close/>
                  <a:moveTo>
                    <a:pt x="799280" y="621207"/>
                  </a:moveTo>
                  <a:lnTo>
                    <a:pt x="775507" y="628550"/>
                  </a:lnTo>
                  <a:cubicBezTo>
                    <a:pt x="754735" y="632779"/>
                    <a:pt x="733228" y="635000"/>
                    <a:pt x="711200" y="635000"/>
                  </a:cubicBezTo>
                  <a:lnTo>
                    <a:pt x="697852" y="633661"/>
                  </a:lnTo>
                  <a:lnTo>
                    <a:pt x="379151" y="1549228"/>
                  </a:lnTo>
                  <a:lnTo>
                    <a:pt x="396848" y="1551458"/>
                  </a:lnTo>
                  <a:cubicBezTo>
                    <a:pt x="472934" y="1571034"/>
                    <a:pt x="537984" y="1618103"/>
                    <a:pt x="580776" y="1681445"/>
                  </a:cubicBezTo>
                  <a:lnTo>
                    <a:pt x="606529" y="1728891"/>
                  </a:lnTo>
                  <a:lnTo>
                    <a:pt x="1017902" y="1666797"/>
                  </a:lnTo>
                  <a:lnTo>
                    <a:pt x="1017589" y="1663699"/>
                  </a:lnTo>
                  <a:cubicBezTo>
                    <a:pt x="1017589" y="1554105"/>
                    <a:pt x="1073255" y="1457480"/>
                    <a:pt x="1157921" y="1400423"/>
                  </a:cubicBezTo>
                  <a:lnTo>
                    <a:pt x="1163095" y="1397622"/>
                  </a:lnTo>
                  <a:close/>
                  <a:moveTo>
                    <a:pt x="1009100" y="428625"/>
                  </a:moveTo>
                  <a:lnTo>
                    <a:pt x="1005212" y="441085"/>
                  </a:lnTo>
                  <a:cubicBezTo>
                    <a:pt x="989066" y="479070"/>
                    <a:pt x="965701" y="513278"/>
                    <a:pt x="936829" y="542006"/>
                  </a:cubicBezTo>
                  <a:lnTo>
                    <a:pt x="906990" y="566504"/>
                  </a:lnTo>
                  <a:lnTo>
                    <a:pt x="1275200" y="1352301"/>
                  </a:lnTo>
                  <a:lnTo>
                    <a:pt x="1335883" y="1346199"/>
                  </a:lnTo>
                  <a:cubicBezTo>
                    <a:pt x="1401803" y="1346199"/>
                    <a:pt x="1463044" y="1366189"/>
                    <a:pt x="1513844" y="1400423"/>
                  </a:cubicBezTo>
                  <a:lnTo>
                    <a:pt x="1519133" y="1404776"/>
                  </a:lnTo>
                  <a:lnTo>
                    <a:pt x="2466429" y="603108"/>
                  </a:lnTo>
                  <a:lnTo>
                    <a:pt x="2452019" y="591218"/>
                  </a:lnTo>
                  <a:cubicBezTo>
                    <a:pt x="2408927" y="548126"/>
                    <a:pt x="2378164" y="492704"/>
                    <a:pt x="2365476" y="430699"/>
                  </a:cubicBezTo>
                  <a:lnTo>
                    <a:pt x="2365266" y="428625"/>
                  </a:lnTo>
                  <a:close/>
                  <a:moveTo>
                    <a:pt x="2675732" y="169862"/>
                  </a:moveTo>
                  <a:cubicBezTo>
                    <a:pt x="2567453" y="169862"/>
                    <a:pt x="2479675" y="257640"/>
                    <a:pt x="2479675" y="365919"/>
                  </a:cubicBezTo>
                  <a:cubicBezTo>
                    <a:pt x="2479675" y="474198"/>
                    <a:pt x="2567453" y="561976"/>
                    <a:pt x="2675732" y="561976"/>
                  </a:cubicBezTo>
                  <a:cubicBezTo>
                    <a:pt x="2784011" y="561976"/>
                    <a:pt x="2871789" y="474198"/>
                    <a:pt x="2871789" y="365919"/>
                  </a:cubicBezTo>
                  <a:cubicBezTo>
                    <a:pt x="2871789" y="257640"/>
                    <a:pt x="2784011" y="169862"/>
                    <a:pt x="2675732" y="169862"/>
                  </a:cubicBezTo>
                  <a:close/>
                  <a:moveTo>
                    <a:pt x="711199" y="122238"/>
                  </a:moveTo>
                  <a:cubicBezTo>
                    <a:pt x="602482" y="122238"/>
                    <a:pt x="514349" y="210016"/>
                    <a:pt x="514349" y="318295"/>
                  </a:cubicBezTo>
                  <a:cubicBezTo>
                    <a:pt x="514349" y="426574"/>
                    <a:pt x="602482" y="514352"/>
                    <a:pt x="711199" y="514352"/>
                  </a:cubicBezTo>
                  <a:cubicBezTo>
                    <a:pt x="819916" y="514352"/>
                    <a:pt x="908049" y="426574"/>
                    <a:pt x="908049" y="318295"/>
                  </a:cubicBezTo>
                  <a:cubicBezTo>
                    <a:pt x="908049" y="210016"/>
                    <a:pt x="819916" y="122238"/>
                    <a:pt x="711199" y="122238"/>
                  </a:cubicBezTo>
                  <a:close/>
                  <a:moveTo>
                    <a:pt x="711200" y="0"/>
                  </a:moveTo>
                  <a:cubicBezTo>
                    <a:pt x="865399" y="0"/>
                    <a:pt x="994051" y="108834"/>
                    <a:pt x="1023805" y="253513"/>
                  </a:cubicBezTo>
                  <a:lnTo>
                    <a:pt x="1029162" y="306387"/>
                  </a:lnTo>
                  <a:lnTo>
                    <a:pt x="2365106" y="306387"/>
                  </a:lnTo>
                  <a:lnTo>
                    <a:pt x="2365476" y="302725"/>
                  </a:lnTo>
                  <a:cubicBezTo>
                    <a:pt x="2395081" y="158046"/>
                    <a:pt x="2523094" y="49212"/>
                    <a:pt x="2676525" y="49212"/>
                  </a:cubicBezTo>
                  <a:cubicBezTo>
                    <a:pt x="2851875" y="49212"/>
                    <a:pt x="2994025" y="191362"/>
                    <a:pt x="2994025" y="366712"/>
                  </a:cubicBezTo>
                  <a:cubicBezTo>
                    <a:pt x="2994025" y="454387"/>
                    <a:pt x="2958488" y="533762"/>
                    <a:pt x="2901031" y="591218"/>
                  </a:cubicBezTo>
                  <a:lnTo>
                    <a:pt x="2867223" y="619113"/>
                  </a:lnTo>
                  <a:lnTo>
                    <a:pt x="3018289" y="1558742"/>
                  </a:lnTo>
                  <a:lnTo>
                    <a:pt x="3042998" y="1566413"/>
                  </a:lnTo>
                  <a:cubicBezTo>
                    <a:pt x="3156954" y="1614612"/>
                    <a:pt x="3236913" y="1727449"/>
                    <a:pt x="3236913" y="1858962"/>
                  </a:cubicBezTo>
                  <a:cubicBezTo>
                    <a:pt x="3236913" y="2034312"/>
                    <a:pt x="3094763" y="2176462"/>
                    <a:pt x="2919413" y="2176462"/>
                  </a:cubicBezTo>
                  <a:cubicBezTo>
                    <a:pt x="2897494" y="2176462"/>
                    <a:pt x="2876094" y="2174241"/>
                    <a:pt x="2855426" y="2170012"/>
                  </a:cubicBezTo>
                  <a:lnTo>
                    <a:pt x="2800706" y="2153026"/>
                  </a:lnTo>
                  <a:lnTo>
                    <a:pt x="2103350" y="2730546"/>
                  </a:lnTo>
                  <a:lnTo>
                    <a:pt x="2112714" y="2741895"/>
                  </a:lnTo>
                  <a:cubicBezTo>
                    <a:pt x="2146948" y="2792568"/>
                    <a:pt x="2166938" y="2853656"/>
                    <a:pt x="2166938" y="2919412"/>
                  </a:cubicBezTo>
                  <a:cubicBezTo>
                    <a:pt x="2166938" y="3094762"/>
                    <a:pt x="2024788" y="3236912"/>
                    <a:pt x="1849438" y="3236912"/>
                  </a:cubicBezTo>
                  <a:cubicBezTo>
                    <a:pt x="1674088" y="3236912"/>
                    <a:pt x="1531938" y="3094762"/>
                    <a:pt x="1531938" y="2919412"/>
                  </a:cubicBezTo>
                  <a:lnTo>
                    <a:pt x="1532734" y="2911516"/>
                  </a:lnTo>
                  <a:lnTo>
                    <a:pt x="407059" y="2162074"/>
                  </a:lnTo>
                  <a:lnTo>
                    <a:pt x="381487" y="2170012"/>
                  </a:lnTo>
                  <a:cubicBezTo>
                    <a:pt x="360819" y="2174241"/>
                    <a:pt x="339419" y="2176462"/>
                    <a:pt x="317500" y="2176462"/>
                  </a:cubicBezTo>
                  <a:cubicBezTo>
                    <a:pt x="142150" y="2176462"/>
                    <a:pt x="0" y="2034312"/>
                    <a:pt x="0" y="1858962"/>
                  </a:cubicBezTo>
                  <a:cubicBezTo>
                    <a:pt x="0" y="1727449"/>
                    <a:pt x="79959" y="1614612"/>
                    <a:pt x="193915" y="1566413"/>
                  </a:cubicBezTo>
                  <a:lnTo>
                    <a:pt x="248256" y="1549544"/>
                  </a:lnTo>
                  <a:lnTo>
                    <a:pt x="577563" y="604954"/>
                  </a:lnTo>
                  <a:lnTo>
                    <a:pt x="532795" y="580776"/>
                  </a:lnTo>
                  <a:cubicBezTo>
                    <a:pt x="447917" y="523719"/>
                    <a:pt x="392112" y="427094"/>
                    <a:pt x="392112" y="317500"/>
                  </a:cubicBezTo>
                  <a:cubicBezTo>
                    <a:pt x="392112" y="142150"/>
                    <a:pt x="534973" y="0"/>
                    <a:pt x="711200" y="0"/>
                  </a:cubicBezTo>
                  <a:close/>
                </a:path>
              </a:pathLst>
            </a:custGeom>
            <a:solidFill>
              <a:schemeClr val="tx2"/>
            </a:solidFill>
            <a:ln>
              <a:noFill/>
            </a:ln>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17" name="Rectangle 16">
              <a:extLst>
                <a:ext uri="{FF2B5EF4-FFF2-40B4-BE49-F238E27FC236}">
                  <a16:creationId xmlns:a16="http://schemas.microsoft.com/office/drawing/2014/main" xmlns="" id="{D75572AE-BC5D-4710-B348-B5B1CCBDF177}"/>
                </a:ext>
              </a:extLst>
            </p:cNvPr>
            <p:cNvSpPr/>
            <p:nvPr/>
          </p:nvSpPr>
          <p:spPr>
            <a:xfrm>
              <a:off x="5581990" y="2662295"/>
              <a:ext cx="1274688" cy="111352"/>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a:solidFill>
                    <a:srgbClr val="353535"/>
                  </a:solidFill>
                </a:rPr>
                <a:t>Ricerca e Sviluppo</a:t>
              </a:r>
            </a:p>
          </p:txBody>
        </p:sp>
        <p:grpSp>
          <p:nvGrpSpPr>
            <p:cNvPr id="18" name="Group 17">
              <a:extLst>
                <a:ext uri="{FF2B5EF4-FFF2-40B4-BE49-F238E27FC236}">
                  <a16:creationId xmlns:a16="http://schemas.microsoft.com/office/drawing/2014/main" xmlns="" id="{D02578F2-96E0-497A-B5D6-3A2BACA1CBBD}"/>
                </a:ext>
              </a:extLst>
            </p:cNvPr>
            <p:cNvGrpSpPr/>
            <p:nvPr/>
          </p:nvGrpSpPr>
          <p:grpSpPr>
            <a:xfrm>
              <a:off x="6912295" y="3012681"/>
              <a:ext cx="913586" cy="689217"/>
              <a:chOff x="6776575" y="4064184"/>
              <a:chExt cx="913715" cy="689314"/>
            </a:xfrm>
          </p:grpSpPr>
          <p:grpSp>
            <p:nvGrpSpPr>
              <p:cNvPr id="69" name="Group 68">
                <a:extLst>
                  <a:ext uri="{FF2B5EF4-FFF2-40B4-BE49-F238E27FC236}">
                    <a16:creationId xmlns:a16="http://schemas.microsoft.com/office/drawing/2014/main" xmlns="" id="{40A2C7C0-4289-4FEB-B615-F97AEF987BF7}"/>
                  </a:ext>
                </a:extLst>
              </p:cNvPr>
              <p:cNvGrpSpPr/>
              <p:nvPr/>
            </p:nvGrpSpPr>
            <p:grpSpPr>
              <a:xfrm>
                <a:off x="6959497" y="4064184"/>
                <a:ext cx="425750" cy="425747"/>
                <a:chOff x="2724150" y="3175"/>
                <a:chExt cx="6994525" cy="6994526"/>
              </a:xfrm>
              <a:solidFill>
                <a:schemeClr val="tx2"/>
              </a:solidFill>
            </p:grpSpPr>
            <p:sp>
              <p:nvSpPr>
                <p:cNvPr id="71" name="Freeform: Shape 70">
                  <a:extLst>
                    <a:ext uri="{FF2B5EF4-FFF2-40B4-BE49-F238E27FC236}">
                      <a16:creationId xmlns:a16="http://schemas.microsoft.com/office/drawing/2014/main" xmlns="" id="{1F72673B-6778-43EC-B32B-F907B56C10AF}"/>
                    </a:ext>
                  </a:extLst>
                </p:cNvPr>
                <p:cNvSpPr>
                  <a:spLocks/>
                </p:cNvSpPr>
                <p:nvPr/>
              </p:nvSpPr>
              <p:spPr bwMode="auto">
                <a:xfrm>
                  <a:off x="3071813" y="5132388"/>
                  <a:ext cx="935038" cy="1865313"/>
                </a:xfrm>
                <a:custGeom>
                  <a:avLst/>
                  <a:gdLst>
                    <a:gd name="connsiteX0" fmla="*/ 234950 w 935038"/>
                    <a:gd name="connsiteY0" fmla="*/ 233362 h 1865313"/>
                    <a:gd name="connsiteX1" fmla="*/ 234950 w 935038"/>
                    <a:gd name="connsiteY1" fmla="*/ 1630362 h 1865313"/>
                    <a:gd name="connsiteX2" fmla="*/ 700088 w 935038"/>
                    <a:gd name="connsiteY2" fmla="*/ 1630362 h 1865313"/>
                    <a:gd name="connsiteX3" fmla="*/ 700088 w 935038"/>
                    <a:gd name="connsiteY3" fmla="*/ 233362 h 1865313"/>
                    <a:gd name="connsiteX4" fmla="*/ 117237 w 935038"/>
                    <a:gd name="connsiteY4" fmla="*/ 0 h 1865313"/>
                    <a:gd name="connsiteX5" fmla="*/ 817801 w 935038"/>
                    <a:gd name="connsiteY5" fmla="*/ 0 h 1865313"/>
                    <a:gd name="connsiteX6" fmla="*/ 935038 w 935038"/>
                    <a:gd name="connsiteY6" fmla="*/ 117118 h 1865313"/>
                    <a:gd name="connsiteX7" fmla="*/ 935038 w 935038"/>
                    <a:gd name="connsiteY7" fmla="*/ 1748196 h 1865313"/>
                    <a:gd name="connsiteX8" fmla="*/ 817801 w 935038"/>
                    <a:gd name="connsiteY8" fmla="*/ 1865313 h 1865313"/>
                    <a:gd name="connsiteX9" fmla="*/ 117237 w 935038"/>
                    <a:gd name="connsiteY9" fmla="*/ 1865313 h 1865313"/>
                    <a:gd name="connsiteX10" fmla="*/ 0 w 935038"/>
                    <a:gd name="connsiteY10" fmla="*/ 1748196 h 1865313"/>
                    <a:gd name="connsiteX11" fmla="*/ 0 w 935038"/>
                    <a:gd name="connsiteY11" fmla="*/ 117118 h 1865313"/>
                    <a:gd name="connsiteX12" fmla="*/ 117237 w 935038"/>
                    <a:gd name="connsiteY12" fmla="*/ 0 h 186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5038" h="1865313">
                      <a:moveTo>
                        <a:pt x="234950" y="233362"/>
                      </a:moveTo>
                      <a:lnTo>
                        <a:pt x="234950" y="1630362"/>
                      </a:lnTo>
                      <a:lnTo>
                        <a:pt x="700088" y="1630362"/>
                      </a:lnTo>
                      <a:lnTo>
                        <a:pt x="700088" y="233362"/>
                      </a:lnTo>
                      <a:close/>
                      <a:moveTo>
                        <a:pt x="117237" y="0"/>
                      </a:moveTo>
                      <a:cubicBezTo>
                        <a:pt x="117237" y="0"/>
                        <a:pt x="117237" y="0"/>
                        <a:pt x="817801" y="0"/>
                      </a:cubicBezTo>
                      <a:cubicBezTo>
                        <a:pt x="883568" y="0"/>
                        <a:pt x="935038" y="51418"/>
                        <a:pt x="935038" y="117118"/>
                      </a:cubicBezTo>
                      <a:cubicBezTo>
                        <a:pt x="935038" y="117118"/>
                        <a:pt x="935038" y="117118"/>
                        <a:pt x="935038" y="1748196"/>
                      </a:cubicBezTo>
                      <a:cubicBezTo>
                        <a:pt x="935038" y="1813896"/>
                        <a:pt x="883568" y="1865313"/>
                        <a:pt x="817801" y="1865313"/>
                      </a:cubicBezTo>
                      <a:cubicBezTo>
                        <a:pt x="817801" y="1865313"/>
                        <a:pt x="817801" y="1865313"/>
                        <a:pt x="117237" y="1865313"/>
                      </a:cubicBezTo>
                      <a:cubicBezTo>
                        <a:pt x="54330" y="1865313"/>
                        <a:pt x="0" y="1813896"/>
                        <a:pt x="0" y="1748196"/>
                      </a:cubicBezTo>
                      <a:cubicBezTo>
                        <a:pt x="0" y="1748196"/>
                        <a:pt x="0" y="1748196"/>
                        <a:pt x="0" y="117118"/>
                      </a:cubicBezTo>
                      <a:cubicBezTo>
                        <a:pt x="0" y="51418"/>
                        <a:pt x="54330" y="0"/>
                        <a:pt x="11723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72" name="Freeform: Shape 71">
                  <a:extLst>
                    <a:ext uri="{FF2B5EF4-FFF2-40B4-BE49-F238E27FC236}">
                      <a16:creationId xmlns:a16="http://schemas.microsoft.com/office/drawing/2014/main" xmlns="" id="{B4322B96-5B19-4E3F-A08D-46CE279D9447}"/>
                    </a:ext>
                  </a:extLst>
                </p:cNvPr>
                <p:cNvSpPr>
                  <a:spLocks/>
                </p:cNvSpPr>
                <p:nvPr/>
              </p:nvSpPr>
              <p:spPr bwMode="auto">
                <a:xfrm>
                  <a:off x="8435975" y="5132388"/>
                  <a:ext cx="933450" cy="1865313"/>
                </a:xfrm>
                <a:custGeom>
                  <a:avLst/>
                  <a:gdLst>
                    <a:gd name="connsiteX0" fmla="*/ 233363 w 933450"/>
                    <a:gd name="connsiteY0" fmla="*/ 233362 h 1865313"/>
                    <a:gd name="connsiteX1" fmla="*/ 233363 w 933450"/>
                    <a:gd name="connsiteY1" fmla="*/ 1630362 h 1865313"/>
                    <a:gd name="connsiteX2" fmla="*/ 700088 w 933450"/>
                    <a:gd name="connsiteY2" fmla="*/ 1630362 h 1865313"/>
                    <a:gd name="connsiteX3" fmla="*/ 700088 w 933450"/>
                    <a:gd name="connsiteY3" fmla="*/ 233362 h 1865313"/>
                    <a:gd name="connsiteX4" fmla="*/ 117038 w 933450"/>
                    <a:gd name="connsiteY4" fmla="*/ 0 h 1865313"/>
                    <a:gd name="connsiteX5" fmla="*/ 816412 w 933450"/>
                    <a:gd name="connsiteY5" fmla="*/ 0 h 1865313"/>
                    <a:gd name="connsiteX6" fmla="*/ 933450 w 933450"/>
                    <a:gd name="connsiteY6" fmla="*/ 117118 h 1865313"/>
                    <a:gd name="connsiteX7" fmla="*/ 933450 w 933450"/>
                    <a:gd name="connsiteY7" fmla="*/ 1748196 h 1865313"/>
                    <a:gd name="connsiteX8" fmla="*/ 816412 w 933450"/>
                    <a:gd name="connsiteY8" fmla="*/ 1865313 h 1865313"/>
                    <a:gd name="connsiteX9" fmla="*/ 117038 w 933450"/>
                    <a:gd name="connsiteY9" fmla="*/ 1865313 h 1865313"/>
                    <a:gd name="connsiteX10" fmla="*/ 0 w 933450"/>
                    <a:gd name="connsiteY10" fmla="*/ 1748196 h 1865313"/>
                    <a:gd name="connsiteX11" fmla="*/ 0 w 933450"/>
                    <a:gd name="connsiteY11" fmla="*/ 117118 h 1865313"/>
                    <a:gd name="connsiteX12" fmla="*/ 117038 w 933450"/>
                    <a:gd name="connsiteY12" fmla="*/ 0 h 186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3450" h="1865313">
                      <a:moveTo>
                        <a:pt x="233363" y="233362"/>
                      </a:moveTo>
                      <a:lnTo>
                        <a:pt x="233363" y="1630362"/>
                      </a:lnTo>
                      <a:lnTo>
                        <a:pt x="700088" y="1630362"/>
                      </a:lnTo>
                      <a:lnTo>
                        <a:pt x="700088" y="233362"/>
                      </a:lnTo>
                      <a:close/>
                      <a:moveTo>
                        <a:pt x="117038" y="0"/>
                      </a:moveTo>
                      <a:cubicBezTo>
                        <a:pt x="117038" y="0"/>
                        <a:pt x="117038" y="0"/>
                        <a:pt x="816412" y="0"/>
                      </a:cubicBezTo>
                      <a:cubicBezTo>
                        <a:pt x="879213" y="0"/>
                        <a:pt x="933450" y="51418"/>
                        <a:pt x="933450" y="117118"/>
                      </a:cubicBezTo>
                      <a:cubicBezTo>
                        <a:pt x="933450" y="117118"/>
                        <a:pt x="933450" y="117118"/>
                        <a:pt x="933450" y="1748196"/>
                      </a:cubicBezTo>
                      <a:cubicBezTo>
                        <a:pt x="933450" y="1813896"/>
                        <a:pt x="879213" y="1865313"/>
                        <a:pt x="816412" y="1865313"/>
                      </a:cubicBezTo>
                      <a:cubicBezTo>
                        <a:pt x="816412" y="1865313"/>
                        <a:pt x="816412" y="1865313"/>
                        <a:pt x="117038" y="1865313"/>
                      </a:cubicBezTo>
                      <a:cubicBezTo>
                        <a:pt x="51383" y="1865313"/>
                        <a:pt x="0" y="1813896"/>
                        <a:pt x="0" y="1748196"/>
                      </a:cubicBezTo>
                      <a:cubicBezTo>
                        <a:pt x="0" y="1748196"/>
                        <a:pt x="0" y="1748196"/>
                        <a:pt x="0" y="117118"/>
                      </a:cubicBezTo>
                      <a:cubicBezTo>
                        <a:pt x="0" y="51418"/>
                        <a:pt x="51383" y="0"/>
                        <a:pt x="11703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73" name="Freeform: Shape 72">
                  <a:extLst>
                    <a:ext uri="{FF2B5EF4-FFF2-40B4-BE49-F238E27FC236}">
                      <a16:creationId xmlns:a16="http://schemas.microsoft.com/office/drawing/2014/main" xmlns="" id="{AED1E6BA-4B69-42A7-A19D-FBCBDD5022F4}"/>
                    </a:ext>
                  </a:extLst>
                </p:cNvPr>
                <p:cNvSpPr>
                  <a:spLocks/>
                </p:cNvSpPr>
                <p:nvPr/>
              </p:nvSpPr>
              <p:spPr bwMode="auto">
                <a:xfrm>
                  <a:off x="2724150" y="3733800"/>
                  <a:ext cx="6994525" cy="1631950"/>
                </a:xfrm>
                <a:custGeom>
                  <a:avLst/>
                  <a:gdLst>
                    <a:gd name="connsiteX0" fmla="*/ 233363 w 6994525"/>
                    <a:gd name="connsiteY0" fmla="*/ 231775 h 1631950"/>
                    <a:gd name="connsiteX1" fmla="*/ 233363 w 6994525"/>
                    <a:gd name="connsiteY1" fmla="*/ 1398588 h 1631950"/>
                    <a:gd name="connsiteX2" fmla="*/ 6759576 w 6994525"/>
                    <a:gd name="connsiteY2" fmla="*/ 1398588 h 1631950"/>
                    <a:gd name="connsiteX3" fmla="*/ 6759576 w 6994525"/>
                    <a:gd name="connsiteY3" fmla="*/ 231775 h 1631950"/>
                    <a:gd name="connsiteX4" fmla="*/ 117147 w 6994525"/>
                    <a:gd name="connsiteY4" fmla="*/ 0 h 1631950"/>
                    <a:gd name="connsiteX5" fmla="*/ 6877378 w 6994525"/>
                    <a:gd name="connsiteY5" fmla="*/ 0 h 1631950"/>
                    <a:gd name="connsiteX6" fmla="*/ 6994525 w 6994525"/>
                    <a:gd name="connsiteY6" fmla="*/ 114322 h 1631950"/>
                    <a:gd name="connsiteX7" fmla="*/ 6994525 w 6994525"/>
                    <a:gd name="connsiteY7" fmla="*/ 1514770 h 1631950"/>
                    <a:gd name="connsiteX8" fmla="*/ 6877378 w 6994525"/>
                    <a:gd name="connsiteY8" fmla="*/ 1631950 h 1631950"/>
                    <a:gd name="connsiteX9" fmla="*/ 117147 w 6994525"/>
                    <a:gd name="connsiteY9" fmla="*/ 1631950 h 1631950"/>
                    <a:gd name="connsiteX10" fmla="*/ 0 w 6994525"/>
                    <a:gd name="connsiteY10" fmla="*/ 1514770 h 1631950"/>
                    <a:gd name="connsiteX11" fmla="*/ 0 w 6994525"/>
                    <a:gd name="connsiteY11" fmla="*/ 114322 h 1631950"/>
                    <a:gd name="connsiteX12" fmla="*/ 117147 w 6994525"/>
                    <a:gd name="connsiteY12" fmla="*/ 0 h 163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94525" h="1631950">
                      <a:moveTo>
                        <a:pt x="233363" y="231775"/>
                      </a:moveTo>
                      <a:lnTo>
                        <a:pt x="233363" y="1398588"/>
                      </a:lnTo>
                      <a:lnTo>
                        <a:pt x="6759576" y="1398588"/>
                      </a:lnTo>
                      <a:lnTo>
                        <a:pt x="6759576" y="231775"/>
                      </a:lnTo>
                      <a:close/>
                      <a:moveTo>
                        <a:pt x="117147" y="0"/>
                      </a:moveTo>
                      <a:cubicBezTo>
                        <a:pt x="117147" y="0"/>
                        <a:pt x="117147" y="0"/>
                        <a:pt x="6877378" y="0"/>
                      </a:cubicBezTo>
                      <a:cubicBezTo>
                        <a:pt x="6943094" y="0"/>
                        <a:pt x="6994525" y="51445"/>
                        <a:pt x="6994525" y="114322"/>
                      </a:cubicBezTo>
                      <a:cubicBezTo>
                        <a:pt x="6994525" y="114322"/>
                        <a:pt x="6994525" y="114322"/>
                        <a:pt x="6994525" y="1514770"/>
                      </a:cubicBezTo>
                      <a:cubicBezTo>
                        <a:pt x="6994525" y="1580505"/>
                        <a:pt x="6943094" y="1631950"/>
                        <a:pt x="6877378" y="1631950"/>
                      </a:cubicBezTo>
                      <a:cubicBezTo>
                        <a:pt x="6877378" y="1631950"/>
                        <a:pt x="6877378" y="1631950"/>
                        <a:pt x="117147" y="1631950"/>
                      </a:cubicBezTo>
                      <a:cubicBezTo>
                        <a:pt x="51431" y="1631950"/>
                        <a:pt x="0" y="1580505"/>
                        <a:pt x="0" y="1514770"/>
                      </a:cubicBezTo>
                      <a:cubicBezTo>
                        <a:pt x="0" y="1514770"/>
                        <a:pt x="0" y="1514770"/>
                        <a:pt x="0" y="114322"/>
                      </a:cubicBezTo>
                      <a:cubicBezTo>
                        <a:pt x="0" y="51445"/>
                        <a:pt x="51431" y="0"/>
                        <a:pt x="11714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74" name="Freeform 81">
                  <a:extLst>
                    <a:ext uri="{FF2B5EF4-FFF2-40B4-BE49-F238E27FC236}">
                      <a16:creationId xmlns:a16="http://schemas.microsoft.com/office/drawing/2014/main" xmlns="" id="{C84ADE04-D870-4E7C-8BA7-9A1CFDD7C2D2}"/>
                    </a:ext>
                  </a:extLst>
                </p:cNvPr>
                <p:cNvSpPr>
                  <a:spLocks/>
                </p:cNvSpPr>
                <p:nvPr/>
              </p:nvSpPr>
              <p:spPr bwMode="auto">
                <a:xfrm>
                  <a:off x="2724150" y="6762750"/>
                  <a:ext cx="6994525" cy="234950"/>
                </a:xfrm>
                <a:custGeom>
                  <a:avLst/>
                  <a:gdLst>
                    <a:gd name="T0" fmla="*/ 41 w 2448"/>
                    <a:gd name="T1" fmla="*/ 82 h 82"/>
                    <a:gd name="T2" fmla="*/ 2407 w 2448"/>
                    <a:gd name="T3" fmla="*/ 82 h 82"/>
                    <a:gd name="T4" fmla="*/ 2448 w 2448"/>
                    <a:gd name="T5" fmla="*/ 41 h 82"/>
                    <a:gd name="T6" fmla="*/ 2407 w 2448"/>
                    <a:gd name="T7" fmla="*/ 0 h 82"/>
                    <a:gd name="T8" fmla="*/ 41 w 2448"/>
                    <a:gd name="T9" fmla="*/ 0 h 82"/>
                    <a:gd name="T10" fmla="*/ 0 w 2448"/>
                    <a:gd name="T11" fmla="*/ 41 h 82"/>
                    <a:gd name="T12" fmla="*/ 41 w 244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2448" h="82">
                      <a:moveTo>
                        <a:pt x="41" y="82"/>
                      </a:moveTo>
                      <a:cubicBezTo>
                        <a:pt x="2407" y="82"/>
                        <a:pt x="2407" y="82"/>
                        <a:pt x="2407" y="82"/>
                      </a:cubicBezTo>
                      <a:cubicBezTo>
                        <a:pt x="2430" y="82"/>
                        <a:pt x="2448" y="64"/>
                        <a:pt x="2448" y="41"/>
                      </a:cubicBezTo>
                      <a:cubicBezTo>
                        <a:pt x="2448" y="19"/>
                        <a:pt x="2430" y="0"/>
                        <a:pt x="2407" y="0"/>
                      </a:cubicBezTo>
                      <a:cubicBezTo>
                        <a:pt x="41" y="0"/>
                        <a:pt x="41" y="0"/>
                        <a:pt x="41" y="0"/>
                      </a:cubicBezTo>
                      <a:cubicBezTo>
                        <a:pt x="18" y="0"/>
                        <a:pt x="0" y="19"/>
                        <a:pt x="0" y="41"/>
                      </a:cubicBezTo>
                      <a:cubicBezTo>
                        <a:pt x="0" y="64"/>
                        <a:pt x="18" y="82"/>
                        <a:pt x="41" y="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75" name="Freeform: Shape 74">
                  <a:extLst>
                    <a:ext uri="{FF2B5EF4-FFF2-40B4-BE49-F238E27FC236}">
                      <a16:creationId xmlns:a16="http://schemas.microsoft.com/office/drawing/2014/main" xmlns="" id="{6E8E6DE5-140C-49B5-9C46-38286DC05A5B}"/>
                    </a:ext>
                  </a:extLst>
                </p:cNvPr>
                <p:cNvSpPr>
                  <a:spLocks/>
                </p:cNvSpPr>
                <p:nvPr/>
              </p:nvSpPr>
              <p:spPr bwMode="auto">
                <a:xfrm>
                  <a:off x="7153275" y="3175"/>
                  <a:ext cx="2565400" cy="3962400"/>
                </a:xfrm>
                <a:custGeom>
                  <a:avLst/>
                  <a:gdLst>
                    <a:gd name="connsiteX0" fmla="*/ 233363 w 2565400"/>
                    <a:gd name="connsiteY0" fmla="*/ 233363 h 3962400"/>
                    <a:gd name="connsiteX1" fmla="*/ 233363 w 2565400"/>
                    <a:gd name="connsiteY1" fmla="*/ 3730626 h 3962400"/>
                    <a:gd name="connsiteX2" fmla="*/ 2330451 w 2565400"/>
                    <a:gd name="connsiteY2" fmla="*/ 3730626 h 3962400"/>
                    <a:gd name="connsiteX3" fmla="*/ 2330451 w 2565400"/>
                    <a:gd name="connsiteY3" fmla="*/ 233363 h 3962400"/>
                    <a:gd name="connsiteX4" fmla="*/ 117129 w 2565400"/>
                    <a:gd name="connsiteY4" fmla="*/ 0 h 3962400"/>
                    <a:gd name="connsiteX5" fmla="*/ 2448271 w 2565400"/>
                    <a:gd name="connsiteY5" fmla="*/ 0 h 3962400"/>
                    <a:gd name="connsiteX6" fmla="*/ 2565400 w 2565400"/>
                    <a:gd name="connsiteY6" fmla="*/ 117129 h 3962400"/>
                    <a:gd name="connsiteX7" fmla="*/ 2565400 w 2565400"/>
                    <a:gd name="connsiteY7" fmla="*/ 3845271 h 3962400"/>
                    <a:gd name="connsiteX8" fmla="*/ 2448271 w 2565400"/>
                    <a:gd name="connsiteY8" fmla="*/ 3962400 h 3962400"/>
                    <a:gd name="connsiteX9" fmla="*/ 117129 w 2565400"/>
                    <a:gd name="connsiteY9" fmla="*/ 3962400 h 3962400"/>
                    <a:gd name="connsiteX10" fmla="*/ 0 w 2565400"/>
                    <a:gd name="connsiteY10" fmla="*/ 3845271 h 3962400"/>
                    <a:gd name="connsiteX11" fmla="*/ 0 w 2565400"/>
                    <a:gd name="connsiteY11" fmla="*/ 117129 h 3962400"/>
                    <a:gd name="connsiteX12" fmla="*/ 117129 w 2565400"/>
                    <a:gd name="connsiteY12" fmla="*/ 0 h 396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400" h="3962400">
                      <a:moveTo>
                        <a:pt x="233363" y="233363"/>
                      </a:moveTo>
                      <a:lnTo>
                        <a:pt x="233363" y="3730626"/>
                      </a:lnTo>
                      <a:lnTo>
                        <a:pt x="2330451" y="3730626"/>
                      </a:lnTo>
                      <a:lnTo>
                        <a:pt x="2330451" y="233363"/>
                      </a:lnTo>
                      <a:close/>
                      <a:moveTo>
                        <a:pt x="117129" y="0"/>
                      </a:moveTo>
                      <a:cubicBezTo>
                        <a:pt x="117129" y="0"/>
                        <a:pt x="117129" y="0"/>
                        <a:pt x="2448271" y="0"/>
                      </a:cubicBezTo>
                      <a:cubicBezTo>
                        <a:pt x="2513978" y="0"/>
                        <a:pt x="2565400" y="51423"/>
                        <a:pt x="2565400" y="117129"/>
                      </a:cubicBezTo>
                      <a:cubicBezTo>
                        <a:pt x="2565400" y="117129"/>
                        <a:pt x="2565400" y="117129"/>
                        <a:pt x="2565400" y="3845271"/>
                      </a:cubicBezTo>
                      <a:cubicBezTo>
                        <a:pt x="2565400" y="3910977"/>
                        <a:pt x="2513978" y="3962400"/>
                        <a:pt x="2448271" y="3962400"/>
                      </a:cubicBezTo>
                      <a:cubicBezTo>
                        <a:pt x="2448271" y="3962400"/>
                        <a:pt x="2448271" y="3962400"/>
                        <a:pt x="117129" y="3962400"/>
                      </a:cubicBezTo>
                      <a:cubicBezTo>
                        <a:pt x="54279" y="3962400"/>
                        <a:pt x="0" y="3910977"/>
                        <a:pt x="0" y="3845271"/>
                      </a:cubicBezTo>
                      <a:cubicBezTo>
                        <a:pt x="0" y="3845271"/>
                        <a:pt x="0" y="3845271"/>
                        <a:pt x="0" y="117129"/>
                      </a:cubicBezTo>
                      <a:cubicBezTo>
                        <a:pt x="0" y="51423"/>
                        <a:pt x="54279" y="0"/>
                        <a:pt x="1171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76" name="Freeform: Shape 75">
                  <a:extLst>
                    <a:ext uri="{FF2B5EF4-FFF2-40B4-BE49-F238E27FC236}">
                      <a16:creationId xmlns:a16="http://schemas.microsoft.com/office/drawing/2014/main" xmlns="" id="{E80317C0-9CA3-4C25-8D37-1AEC289D554A}"/>
                    </a:ext>
                  </a:extLst>
                </p:cNvPr>
                <p:cNvSpPr>
                  <a:spLocks/>
                </p:cNvSpPr>
                <p:nvPr/>
              </p:nvSpPr>
              <p:spPr bwMode="auto">
                <a:xfrm>
                  <a:off x="7621588" y="468313"/>
                  <a:ext cx="1630363" cy="1166813"/>
                </a:xfrm>
                <a:custGeom>
                  <a:avLst/>
                  <a:gdLst>
                    <a:gd name="connsiteX0" fmla="*/ 230187 w 1630363"/>
                    <a:gd name="connsiteY0" fmla="*/ 234950 h 1166813"/>
                    <a:gd name="connsiteX1" fmla="*/ 230187 w 1630363"/>
                    <a:gd name="connsiteY1" fmla="*/ 935038 h 1166813"/>
                    <a:gd name="connsiteX2" fmla="*/ 1397000 w 1630363"/>
                    <a:gd name="connsiteY2" fmla="*/ 935038 h 1166813"/>
                    <a:gd name="connsiteX3" fmla="*/ 1397000 w 1630363"/>
                    <a:gd name="connsiteY3" fmla="*/ 234950 h 1166813"/>
                    <a:gd name="connsiteX4" fmla="*/ 114211 w 1630363"/>
                    <a:gd name="connsiteY4" fmla="*/ 0 h 1166813"/>
                    <a:gd name="connsiteX5" fmla="*/ 1513297 w 1630363"/>
                    <a:gd name="connsiteY5" fmla="*/ 0 h 1166813"/>
                    <a:gd name="connsiteX6" fmla="*/ 1630363 w 1630363"/>
                    <a:gd name="connsiteY6" fmla="*/ 117253 h 1166813"/>
                    <a:gd name="connsiteX7" fmla="*/ 1630363 w 1630363"/>
                    <a:gd name="connsiteY7" fmla="*/ 1049560 h 1166813"/>
                    <a:gd name="connsiteX8" fmla="*/ 1513297 w 1630363"/>
                    <a:gd name="connsiteY8" fmla="*/ 1166813 h 1166813"/>
                    <a:gd name="connsiteX9" fmla="*/ 114211 w 1630363"/>
                    <a:gd name="connsiteY9" fmla="*/ 1166813 h 1166813"/>
                    <a:gd name="connsiteX10" fmla="*/ 0 w 1630363"/>
                    <a:gd name="connsiteY10" fmla="*/ 1049560 h 1166813"/>
                    <a:gd name="connsiteX11" fmla="*/ 0 w 1630363"/>
                    <a:gd name="connsiteY11" fmla="*/ 117253 h 1166813"/>
                    <a:gd name="connsiteX12" fmla="*/ 114211 w 1630363"/>
                    <a:gd name="connsiteY12" fmla="*/ 0 h 116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0363" h="1166813">
                      <a:moveTo>
                        <a:pt x="230187" y="234950"/>
                      </a:moveTo>
                      <a:lnTo>
                        <a:pt x="230187" y="935038"/>
                      </a:lnTo>
                      <a:lnTo>
                        <a:pt x="1397000" y="935038"/>
                      </a:lnTo>
                      <a:lnTo>
                        <a:pt x="1397000" y="234950"/>
                      </a:lnTo>
                      <a:close/>
                      <a:moveTo>
                        <a:pt x="114211" y="0"/>
                      </a:moveTo>
                      <a:cubicBezTo>
                        <a:pt x="114211" y="0"/>
                        <a:pt x="114211" y="0"/>
                        <a:pt x="1513297" y="0"/>
                      </a:cubicBezTo>
                      <a:cubicBezTo>
                        <a:pt x="1578968" y="0"/>
                        <a:pt x="1630363" y="51477"/>
                        <a:pt x="1630363" y="117253"/>
                      </a:cubicBezTo>
                      <a:cubicBezTo>
                        <a:pt x="1630363" y="117253"/>
                        <a:pt x="1630363" y="117253"/>
                        <a:pt x="1630363" y="1049560"/>
                      </a:cubicBezTo>
                      <a:cubicBezTo>
                        <a:pt x="1630363" y="1115336"/>
                        <a:pt x="1578968" y="1166813"/>
                        <a:pt x="1513297" y="1166813"/>
                      </a:cubicBezTo>
                      <a:cubicBezTo>
                        <a:pt x="1513297" y="1166813"/>
                        <a:pt x="1513297" y="1166813"/>
                        <a:pt x="114211" y="1166813"/>
                      </a:cubicBezTo>
                      <a:cubicBezTo>
                        <a:pt x="51395" y="1166813"/>
                        <a:pt x="0" y="1115336"/>
                        <a:pt x="0" y="1049560"/>
                      </a:cubicBezTo>
                      <a:cubicBezTo>
                        <a:pt x="0" y="1049560"/>
                        <a:pt x="0" y="1049560"/>
                        <a:pt x="0" y="117253"/>
                      </a:cubicBezTo>
                      <a:cubicBezTo>
                        <a:pt x="0" y="51477"/>
                        <a:pt x="51395" y="0"/>
                        <a:pt x="114211"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77" name="Freeform: Shape 76">
                  <a:extLst>
                    <a:ext uri="{FF2B5EF4-FFF2-40B4-BE49-F238E27FC236}">
                      <a16:creationId xmlns:a16="http://schemas.microsoft.com/office/drawing/2014/main" xmlns="" id="{4C4482A4-BFDB-4901-AE51-2F82EB735AC5}"/>
                    </a:ext>
                  </a:extLst>
                </p:cNvPr>
                <p:cNvSpPr>
                  <a:spLocks/>
                </p:cNvSpPr>
                <p:nvPr/>
              </p:nvSpPr>
              <p:spPr bwMode="auto">
                <a:xfrm>
                  <a:off x="5403850" y="1285875"/>
                  <a:ext cx="1400175" cy="1165225"/>
                </a:xfrm>
                <a:custGeom>
                  <a:avLst/>
                  <a:gdLst>
                    <a:gd name="connsiteX0" fmla="*/ 234950 w 1400175"/>
                    <a:gd name="connsiteY0" fmla="*/ 231775 h 1165225"/>
                    <a:gd name="connsiteX1" fmla="*/ 234950 w 1400175"/>
                    <a:gd name="connsiteY1" fmla="*/ 931863 h 1165225"/>
                    <a:gd name="connsiteX2" fmla="*/ 1165225 w 1400175"/>
                    <a:gd name="connsiteY2" fmla="*/ 931863 h 1165225"/>
                    <a:gd name="connsiteX3" fmla="*/ 1165225 w 1400175"/>
                    <a:gd name="connsiteY3" fmla="*/ 231775 h 1165225"/>
                    <a:gd name="connsiteX4" fmla="*/ 117158 w 1400175"/>
                    <a:gd name="connsiteY4" fmla="*/ 0 h 1165225"/>
                    <a:gd name="connsiteX5" fmla="*/ 1283018 w 1400175"/>
                    <a:gd name="connsiteY5" fmla="*/ 0 h 1165225"/>
                    <a:gd name="connsiteX6" fmla="*/ 1400175 w 1400175"/>
                    <a:gd name="connsiteY6" fmla="*/ 117094 h 1165225"/>
                    <a:gd name="connsiteX7" fmla="*/ 1400175 w 1400175"/>
                    <a:gd name="connsiteY7" fmla="*/ 1048131 h 1165225"/>
                    <a:gd name="connsiteX8" fmla="*/ 1283018 w 1400175"/>
                    <a:gd name="connsiteY8" fmla="*/ 1165225 h 1165225"/>
                    <a:gd name="connsiteX9" fmla="*/ 117158 w 1400175"/>
                    <a:gd name="connsiteY9" fmla="*/ 1165225 h 1165225"/>
                    <a:gd name="connsiteX10" fmla="*/ 0 w 1400175"/>
                    <a:gd name="connsiteY10" fmla="*/ 1048131 h 1165225"/>
                    <a:gd name="connsiteX11" fmla="*/ 0 w 1400175"/>
                    <a:gd name="connsiteY11" fmla="*/ 117094 h 1165225"/>
                    <a:gd name="connsiteX12" fmla="*/ 117158 w 1400175"/>
                    <a:gd name="connsiteY12" fmla="*/ 0 h 116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0175" h="1165225">
                      <a:moveTo>
                        <a:pt x="234950" y="231775"/>
                      </a:moveTo>
                      <a:lnTo>
                        <a:pt x="234950" y="931863"/>
                      </a:lnTo>
                      <a:lnTo>
                        <a:pt x="1165225" y="931863"/>
                      </a:lnTo>
                      <a:lnTo>
                        <a:pt x="1165225" y="231775"/>
                      </a:lnTo>
                      <a:close/>
                      <a:moveTo>
                        <a:pt x="117158" y="0"/>
                      </a:moveTo>
                      <a:cubicBezTo>
                        <a:pt x="117158" y="0"/>
                        <a:pt x="117158" y="0"/>
                        <a:pt x="1283018" y="0"/>
                      </a:cubicBezTo>
                      <a:cubicBezTo>
                        <a:pt x="1348740" y="0"/>
                        <a:pt x="1400175" y="51407"/>
                        <a:pt x="1400175" y="117094"/>
                      </a:cubicBezTo>
                      <a:cubicBezTo>
                        <a:pt x="1400175" y="117094"/>
                        <a:pt x="1400175" y="117094"/>
                        <a:pt x="1400175" y="1048131"/>
                      </a:cubicBezTo>
                      <a:cubicBezTo>
                        <a:pt x="1400175" y="1113818"/>
                        <a:pt x="1348740" y="1165225"/>
                        <a:pt x="1283018" y="1165225"/>
                      </a:cubicBezTo>
                      <a:cubicBezTo>
                        <a:pt x="1283018" y="1165225"/>
                        <a:pt x="1283018" y="1165225"/>
                        <a:pt x="117158" y="1165225"/>
                      </a:cubicBezTo>
                      <a:cubicBezTo>
                        <a:pt x="54293" y="1165225"/>
                        <a:pt x="0" y="1113818"/>
                        <a:pt x="0" y="1048131"/>
                      </a:cubicBezTo>
                      <a:cubicBezTo>
                        <a:pt x="0" y="1048131"/>
                        <a:pt x="0" y="1048131"/>
                        <a:pt x="0" y="117094"/>
                      </a:cubicBezTo>
                      <a:cubicBezTo>
                        <a:pt x="0" y="51407"/>
                        <a:pt x="54293" y="0"/>
                        <a:pt x="11715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78" name="Freeform 88">
                  <a:extLst>
                    <a:ext uri="{FF2B5EF4-FFF2-40B4-BE49-F238E27FC236}">
                      <a16:creationId xmlns:a16="http://schemas.microsoft.com/office/drawing/2014/main" xmlns="" id="{06122DC9-4C45-41D9-B302-2AC205ABAF7D}"/>
                    </a:ext>
                  </a:extLst>
                </p:cNvPr>
                <p:cNvSpPr>
                  <a:spLocks/>
                </p:cNvSpPr>
                <p:nvPr/>
              </p:nvSpPr>
              <p:spPr bwMode="auto">
                <a:xfrm>
                  <a:off x="7621588" y="1868488"/>
                  <a:ext cx="230188" cy="582613"/>
                </a:xfrm>
                <a:custGeom>
                  <a:avLst/>
                  <a:gdLst>
                    <a:gd name="T0" fmla="*/ 0 w 81"/>
                    <a:gd name="T1" fmla="*/ 41 h 204"/>
                    <a:gd name="T2" fmla="*/ 0 w 81"/>
                    <a:gd name="T3" fmla="*/ 163 h 204"/>
                    <a:gd name="T4" fmla="*/ 40 w 81"/>
                    <a:gd name="T5" fmla="*/ 204 h 204"/>
                    <a:gd name="T6" fmla="*/ 81 w 81"/>
                    <a:gd name="T7" fmla="*/ 163 h 204"/>
                    <a:gd name="T8" fmla="*/ 81 w 81"/>
                    <a:gd name="T9" fmla="*/ 41 h 204"/>
                    <a:gd name="T10" fmla="*/ 40 w 81"/>
                    <a:gd name="T11" fmla="*/ 0 h 204"/>
                    <a:gd name="T12" fmla="*/ 0 w 81"/>
                    <a:gd name="T13" fmla="*/ 41 h 204"/>
                  </a:gdLst>
                  <a:ahLst/>
                  <a:cxnLst>
                    <a:cxn ang="0">
                      <a:pos x="T0" y="T1"/>
                    </a:cxn>
                    <a:cxn ang="0">
                      <a:pos x="T2" y="T3"/>
                    </a:cxn>
                    <a:cxn ang="0">
                      <a:pos x="T4" y="T5"/>
                    </a:cxn>
                    <a:cxn ang="0">
                      <a:pos x="T6" y="T7"/>
                    </a:cxn>
                    <a:cxn ang="0">
                      <a:pos x="T8" y="T9"/>
                    </a:cxn>
                    <a:cxn ang="0">
                      <a:pos x="T10" y="T11"/>
                    </a:cxn>
                    <a:cxn ang="0">
                      <a:pos x="T12" y="T13"/>
                    </a:cxn>
                  </a:cxnLst>
                  <a:rect l="0" t="0" r="r" b="b"/>
                  <a:pathLst>
                    <a:path w="81" h="204">
                      <a:moveTo>
                        <a:pt x="0" y="41"/>
                      </a:moveTo>
                      <a:cubicBezTo>
                        <a:pt x="0" y="163"/>
                        <a:pt x="0" y="163"/>
                        <a:pt x="0" y="163"/>
                      </a:cubicBezTo>
                      <a:cubicBezTo>
                        <a:pt x="0" y="186"/>
                        <a:pt x="18" y="204"/>
                        <a:pt x="40" y="204"/>
                      </a:cubicBezTo>
                      <a:cubicBezTo>
                        <a:pt x="63" y="204"/>
                        <a:pt x="81" y="186"/>
                        <a:pt x="81" y="163"/>
                      </a:cubicBezTo>
                      <a:cubicBezTo>
                        <a:pt x="81" y="41"/>
                        <a:pt x="81" y="41"/>
                        <a:pt x="81" y="41"/>
                      </a:cubicBezTo>
                      <a:cubicBezTo>
                        <a:pt x="81" y="18"/>
                        <a:pt x="63" y="0"/>
                        <a:pt x="40" y="0"/>
                      </a:cubicBezTo>
                      <a:cubicBezTo>
                        <a:pt x="18" y="0"/>
                        <a:pt x="0" y="18"/>
                        <a:pt x="0"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79" name="Freeform 89">
                  <a:extLst>
                    <a:ext uri="{FF2B5EF4-FFF2-40B4-BE49-F238E27FC236}">
                      <a16:creationId xmlns:a16="http://schemas.microsoft.com/office/drawing/2014/main" xmlns="" id="{82C23190-DA02-4FF3-A105-0A8F01CC4469}"/>
                    </a:ext>
                  </a:extLst>
                </p:cNvPr>
                <p:cNvSpPr>
                  <a:spLocks/>
                </p:cNvSpPr>
                <p:nvPr/>
              </p:nvSpPr>
              <p:spPr bwMode="auto">
                <a:xfrm>
                  <a:off x="9018588" y="1868488"/>
                  <a:ext cx="233363" cy="582613"/>
                </a:xfrm>
                <a:custGeom>
                  <a:avLst/>
                  <a:gdLst>
                    <a:gd name="T0" fmla="*/ 0 w 82"/>
                    <a:gd name="T1" fmla="*/ 41 h 204"/>
                    <a:gd name="T2" fmla="*/ 0 w 82"/>
                    <a:gd name="T3" fmla="*/ 163 h 204"/>
                    <a:gd name="T4" fmla="*/ 41 w 82"/>
                    <a:gd name="T5" fmla="*/ 204 h 204"/>
                    <a:gd name="T6" fmla="*/ 82 w 82"/>
                    <a:gd name="T7" fmla="*/ 163 h 204"/>
                    <a:gd name="T8" fmla="*/ 82 w 82"/>
                    <a:gd name="T9" fmla="*/ 41 h 204"/>
                    <a:gd name="T10" fmla="*/ 41 w 82"/>
                    <a:gd name="T11" fmla="*/ 0 h 204"/>
                    <a:gd name="T12" fmla="*/ 0 w 82"/>
                    <a:gd name="T13" fmla="*/ 41 h 204"/>
                  </a:gdLst>
                  <a:ahLst/>
                  <a:cxnLst>
                    <a:cxn ang="0">
                      <a:pos x="T0" y="T1"/>
                    </a:cxn>
                    <a:cxn ang="0">
                      <a:pos x="T2" y="T3"/>
                    </a:cxn>
                    <a:cxn ang="0">
                      <a:pos x="T4" y="T5"/>
                    </a:cxn>
                    <a:cxn ang="0">
                      <a:pos x="T6" y="T7"/>
                    </a:cxn>
                    <a:cxn ang="0">
                      <a:pos x="T8" y="T9"/>
                    </a:cxn>
                    <a:cxn ang="0">
                      <a:pos x="T10" y="T11"/>
                    </a:cxn>
                    <a:cxn ang="0">
                      <a:pos x="T12" y="T13"/>
                    </a:cxn>
                  </a:cxnLst>
                  <a:rect l="0" t="0" r="r" b="b"/>
                  <a:pathLst>
                    <a:path w="82" h="204">
                      <a:moveTo>
                        <a:pt x="0" y="41"/>
                      </a:moveTo>
                      <a:cubicBezTo>
                        <a:pt x="0" y="163"/>
                        <a:pt x="0" y="163"/>
                        <a:pt x="0" y="163"/>
                      </a:cubicBezTo>
                      <a:cubicBezTo>
                        <a:pt x="0" y="186"/>
                        <a:pt x="18" y="204"/>
                        <a:pt x="41" y="204"/>
                      </a:cubicBezTo>
                      <a:cubicBezTo>
                        <a:pt x="64" y="204"/>
                        <a:pt x="82" y="186"/>
                        <a:pt x="82" y="163"/>
                      </a:cubicBezTo>
                      <a:cubicBezTo>
                        <a:pt x="82" y="41"/>
                        <a:pt x="82" y="41"/>
                        <a:pt x="82" y="41"/>
                      </a:cubicBezTo>
                      <a:cubicBezTo>
                        <a:pt x="82" y="18"/>
                        <a:pt x="64" y="0"/>
                        <a:pt x="41" y="0"/>
                      </a:cubicBezTo>
                      <a:cubicBezTo>
                        <a:pt x="18" y="0"/>
                        <a:pt x="0" y="18"/>
                        <a:pt x="0"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0" name="Freeform 90">
                  <a:extLst>
                    <a:ext uri="{FF2B5EF4-FFF2-40B4-BE49-F238E27FC236}">
                      <a16:creationId xmlns:a16="http://schemas.microsoft.com/office/drawing/2014/main" xmlns="" id="{E37A1C5B-727A-4482-9D40-914BC71B0596}"/>
                    </a:ext>
                  </a:extLst>
                </p:cNvPr>
                <p:cNvSpPr>
                  <a:spLocks/>
                </p:cNvSpPr>
                <p:nvPr/>
              </p:nvSpPr>
              <p:spPr bwMode="auto">
                <a:xfrm>
                  <a:off x="8551863" y="1868488"/>
                  <a:ext cx="234950" cy="582613"/>
                </a:xfrm>
                <a:custGeom>
                  <a:avLst/>
                  <a:gdLst>
                    <a:gd name="T0" fmla="*/ 0 w 82"/>
                    <a:gd name="T1" fmla="*/ 41 h 204"/>
                    <a:gd name="T2" fmla="*/ 0 w 82"/>
                    <a:gd name="T3" fmla="*/ 163 h 204"/>
                    <a:gd name="T4" fmla="*/ 41 w 82"/>
                    <a:gd name="T5" fmla="*/ 204 h 204"/>
                    <a:gd name="T6" fmla="*/ 82 w 82"/>
                    <a:gd name="T7" fmla="*/ 163 h 204"/>
                    <a:gd name="T8" fmla="*/ 82 w 82"/>
                    <a:gd name="T9" fmla="*/ 41 h 204"/>
                    <a:gd name="T10" fmla="*/ 41 w 82"/>
                    <a:gd name="T11" fmla="*/ 0 h 204"/>
                    <a:gd name="T12" fmla="*/ 0 w 82"/>
                    <a:gd name="T13" fmla="*/ 41 h 204"/>
                  </a:gdLst>
                  <a:ahLst/>
                  <a:cxnLst>
                    <a:cxn ang="0">
                      <a:pos x="T0" y="T1"/>
                    </a:cxn>
                    <a:cxn ang="0">
                      <a:pos x="T2" y="T3"/>
                    </a:cxn>
                    <a:cxn ang="0">
                      <a:pos x="T4" y="T5"/>
                    </a:cxn>
                    <a:cxn ang="0">
                      <a:pos x="T6" y="T7"/>
                    </a:cxn>
                    <a:cxn ang="0">
                      <a:pos x="T8" y="T9"/>
                    </a:cxn>
                    <a:cxn ang="0">
                      <a:pos x="T10" y="T11"/>
                    </a:cxn>
                    <a:cxn ang="0">
                      <a:pos x="T12" y="T13"/>
                    </a:cxn>
                  </a:cxnLst>
                  <a:rect l="0" t="0" r="r" b="b"/>
                  <a:pathLst>
                    <a:path w="82" h="204">
                      <a:moveTo>
                        <a:pt x="0" y="41"/>
                      </a:moveTo>
                      <a:cubicBezTo>
                        <a:pt x="0" y="163"/>
                        <a:pt x="0" y="163"/>
                        <a:pt x="0" y="163"/>
                      </a:cubicBezTo>
                      <a:cubicBezTo>
                        <a:pt x="0" y="186"/>
                        <a:pt x="18" y="204"/>
                        <a:pt x="41" y="204"/>
                      </a:cubicBezTo>
                      <a:cubicBezTo>
                        <a:pt x="63" y="204"/>
                        <a:pt x="82" y="186"/>
                        <a:pt x="82" y="163"/>
                      </a:cubicBezTo>
                      <a:cubicBezTo>
                        <a:pt x="82" y="41"/>
                        <a:pt x="82" y="41"/>
                        <a:pt x="82" y="41"/>
                      </a:cubicBezTo>
                      <a:cubicBezTo>
                        <a:pt x="82" y="18"/>
                        <a:pt x="63" y="0"/>
                        <a:pt x="41" y="0"/>
                      </a:cubicBezTo>
                      <a:cubicBezTo>
                        <a:pt x="18" y="0"/>
                        <a:pt x="0" y="18"/>
                        <a:pt x="0"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1" name="Freeform 91">
                  <a:extLst>
                    <a:ext uri="{FF2B5EF4-FFF2-40B4-BE49-F238E27FC236}">
                      <a16:creationId xmlns:a16="http://schemas.microsoft.com/office/drawing/2014/main" xmlns="" id="{6EA25F98-518B-474E-B026-5875000DDB21}"/>
                    </a:ext>
                  </a:extLst>
                </p:cNvPr>
                <p:cNvSpPr>
                  <a:spLocks/>
                </p:cNvSpPr>
                <p:nvPr/>
              </p:nvSpPr>
              <p:spPr bwMode="auto">
                <a:xfrm>
                  <a:off x="8086725" y="1868488"/>
                  <a:ext cx="231775" cy="582613"/>
                </a:xfrm>
                <a:custGeom>
                  <a:avLst/>
                  <a:gdLst>
                    <a:gd name="T0" fmla="*/ 0 w 81"/>
                    <a:gd name="T1" fmla="*/ 41 h 204"/>
                    <a:gd name="T2" fmla="*/ 0 w 81"/>
                    <a:gd name="T3" fmla="*/ 163 h 204"/>
                    <a:gd name="T4" fmla="*/ 41 w 81"/>
                    <a:gd name="T5" fmla="*/ 204 h 204"/>
                    <a:gd name="T6" fmla="*/ 81 w 81"/>
                    <a:gd name="T7" fmla="*/ 163 h 204"/>
                    <a:gd name="T8" fmla="*/ 81 w 81"/>
                    <a:gd name="T9" fmla="*/ 41 h 204"/>
                    <a:gd name="T10" fmla="*/ 41 w 81"/>
                    <a:gd name="T11" fmla="*/ 0 h 204"/>
                    <a:gd name="T12" fmla="*/ 0 w 81"/>
                    <a:gd name="T13" fmla="*/ 41 h 204"/>
                  </a:gdLst>
                  <a:ahLst/>
                  <a:cxnLst>
                    <a:cxn ang="0">
                      <a:pos x="T0" y="T1"/>
                    </a:cxn>
                    <a:cxn ang="0">
                      <a:pos x="T2" y="T3"/>
                    </a:cxn>
                    <a:cxn ang="0">
                      <a:pos x="T4" y="T5"/>
                    </a:cxn>
                    <a:cxn ang="0">
                      <a:pos x="T6" y="T7"/>
                    </a:cxn>
                    <a:cxn ang="0">
                      <a:pos x="T8" y="T9"/>
                    </a:cxn>
                    <a:cxn ang="0">
                      <a:pos x="T10" y="T11"/>
                    </a:cxn>
                    <a:cxn ang="0">
                      <a:pos x="T12" y="T13"/>
                    </a:cxn>
                  </a:cxnLst>
                  <a:rect l="0" t="0" r="r" b="b"/>
                  <a:pathLst>
                    <a:path w="81" h="204">
                      <a:moveTo>
                        <a:pt x="0" y="41"/>
                      </a:moveTo>
                      <a:cubicBezTo>
                        <a:pt x="0" y="163"/>
                        <a:pt x="0" y="163"/>
                        <a:pt x="0" y="163"/>
                      </a:cubicBezTo>
                      <a:cubicBezTo>
                        <a:pt x="0" y="186"/>
                        <a:pt x="18" y="204"/>
                        <a:pt x="41" y="204"/>
                      </a:cubicBezTo>
                      <a:cubicBezTo>
                        <a:pt x="63" y="204"/>
                        <a:pt x="81" y="186"/>
                        <a:pt x="81" y="163"/>
                      </a:cubicBezTo>
                      <a:cubicBezTo>
                        <a:pt x="81" y="41"/>
                        <a:pt x="81" y="41"/>
                        <a:pt x="81" y="41"/>
                      </a:cubicBezTo>
                      <a:cubicBezTo>
                        <a:pt x="81" y="18"/>
                        <a:pt x="63" y="0"/>
                        <a:pt x="41" y="0"/>
                      </a:cubicBezTo>
                      <a:cubicBezTo>
                        <a:pt x="18" y="0"/>
                        <a:pt x="0" y="18"/>
                        <a:pt x="0"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2" name="Freeform: Shape 81">
                  <a:extLst>
                    <a:ext uri="{FF2B5EF4-FFF2-40B4-BE49-F238E27FC236}">
                      <a16:creationId xmlns:a16="http://schemas.microsoft.com/office/drawing/2014/main" xmlns="" id="{2C492B4A-3879-4BD6-B7CA-4EC72BB50013}"/>
                    </a:ext>
                  </a:extLst>
                </p:cNvPr>
                <p:cNvSpPr>
                  <a:spLocks/>
                </p:cNvSpPr>
                <p:nvPr/>
              </p:nvSpPr>
              <p:spPr bwMode="auto">
                <a:xfrm>
                  <a:off x="7621588" y="2682875"/>
                  <a:ext cx="696913" cy="700088"/>
                </a:xfrm>
                <a:custGeom>
                  <a:avLst/>
                  <a:gdLst>
                    <a:gd name="connsiteX0" fmla="*/ 230187 w 696913"/>
                    <a:gd name="connsiteY0" fmla="*/ 234950 h 700088"/>
                    <a:gd name="connsiteX1" fmla="*/ 230187 w 696913"/>
                    <a:gd name="connsiteY1" fmla="*/ 468313 h 700088"/>
                    <a:gd name="connsiteX2" fmla="*/ 465137 w 696913"/>
                    <a:gd name="connsiteY2" fmla="*/ 468313 h 700088"/>
                    <a:gd name="connsiteX3" fmla="*/ 465137 w 696913"/>
                    <a:gd name="connsiteY3" fmla="*/ 234950 h 700088"/>
                    <a:gd name="connsiteX4" fmla="*/ 114248 w 696913"/>
                    <a:gd name="connsiteY4" fmla="*/ 0 h 700088"/>
                    <a:gd name="connsiteX5" fmla="*/ 582665 w 696913"/>
                    <a:gd name="connsiteY5" fmla="*/ 0 h 700088"/>
                    <a:gd name="connsiteX6" fmla="*/ 696913 w 696913"/>
                    <a:gd name="connsiteY6" fmla="*/ 117158 h 700088"/>
                    <a:gd name="connsiteX7" fmla="*/ 696913 w 696913"/>
                    <a:gd name="connsiteY7" fmla="*/ 582931 h 700088"/>
                    <a:gd name="connsiteX8" fmla="*/ 582665 w 696913"/>
                    <a:gd name="connsiteY8" fmla="*/ 700088 h 700088"/>
                    <a:gd name="connsiteX9" fmla="*/ 114248 w 696913"/>
                    <a:gd name="connsiteY9" fmla="*/ 700088 h 700088"/>
                    <a:gd name="connsiteX10" fmla="*/ 0 w 696913"/>
                    <a:gd name="connsiteY10" fmla="*/ 582931 h 700088"/>
                    <a:gd name="connsiteX11" fmla="*/ 0 w 696913"/>
                    <a:gd name="connsiteY11" fmla="*/ 117158 h 700088"/>
                    <a:gd name="connsiteX12" fmla="*/ 114248 w 696913"/>
                    <a:gd name="connsiteY12" fmla="*/ 0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6913" h="700088">
                      <a:moveTo>
                        <a:pt x="230187" y="234950"/>
                      </a:moveTo>
                      <a:lnTo>
                        <a:pt x="230187" y="468313"/>
                      </a:lnTo>
                      <a:lnTo>
                        <a:pt x="465137" y="468313"/>
                      </a:lnTo>
                      <a:lnTo>
                        <a:pt x="465137" y="234950"/>
                      </a:lnTo>
                      <a:close/>
                      <a:moveTo>
                        <a:pt x="114248" y="0"/>
                      </a:moveTo>
                      <a:cubicBezTo>
                        <a:pt x="114248" y="0"/>
                        <a:pt x="114248" y="0"/>
                        <a:pt x="582665" y="0"/>
                      </a:cubicBezTo>
                      <a:cubicBezTo>
                        <a:pt x="645502" y="0"/>
                        <a:pt x="696913" y="54293"/>
                        <a:pt x="696913" y="117158"/>
                      </a:cubicBezTo>
                      <a:cubicBezTo>
                        <a:pt x="696913" y="117158"/>
                        <a:pt x="696913" y="117158"/>
                        <a:pt x="696913" y="582931"/>
                      </a:cubicBezTo>
                      <a:cubicBezTo>
                        <a:pt x="696913" y="648653"/>
                        <a:pt x="645502" y="700088"/>
                        <a:pt x="582665" y="700088"/>
                      </a:cubicBezTo>
                      <a:cubicBezTo>
                        <a:pt x="582665" y="700088"/>
                        <a:pt x="582665" y="700088"/>
                        <a:pt x="114248" y="700088"/>
                      </a:cubicBezTo>
                      <a:cubicBezTo>
                        <a:pt x="51412" y="700088"/>
                        <a:pt x="0" y="648653"/>
                        <a:pt x="0" y="582931"/>
                      </a:cubicBezTo>
                      <a:cubicBezTo>
                        <a:pt x="0" y="582931"/>
                        <a:pt x="0" y="582931"/>
                        <a:pt x="0" y="117158"/>
                      </a:cubicBezTo>
                      <a:cubicBezTo>
                        <a:pt x="0" y="54293"/>
                        <a:pt x="51412" y="0"/>
                        <a:pt x="1142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83" name="Freeform: Shape 82">
                  <a:extLst>
                    <a:ext uri="{FF2B5EF4-FFF2-40B4-BE49-F238E27FC236}">
                      <a16:creationId xmlns:a16="http://schemas.microsoft.com/office/drawing/2014/main" xmlns="" id="{30DF264C-41C2-47B6-A05B-D0E2AD6632C3}"/>
                    </a:ext>
                  </a:extLst>
                </p:cNvPr>
                <p:cNvSpPr>
                  <a:spLocks/>
                </p:cNvSpPr>
                <p:nvPr/>
              </p:nvSpPr>
              <p:spPr bwMode="auto">
                <a:xfrm>
                  <a:off x="8551863" y="2682875"/>
                  <a:ext cx="700088" cy="700088"/>
                </a:xfrm>
                <a:custGeom>
                  <a:avLst/>
                  <a:gdLst>
                    <a:gd name="connsiteX0" fmla="*/ 234950 w 700088"/>
                    <a:gd name="connsiteY0" fmla="*/ 234950 h 700088"/>
                    <a:gd name="connsiteX1" fmla="*/ 234950 w 700088"/>
                    <a:gd name="connsiteY1" fmla="*/ 468313 h 700088"/>
                    <a:gd name="connsiteX2" fmla="*/ 466725 w 700088"/>
                    <a:gd name="connsiteY2" fmla="*/ 468313 h 700088"/>
                    <a:gd name="connsiteX3" fmla="*/ 466725 w 700088"/>
                    <a:gd name="connsiteY3" fmla="*/ 234950 h 700088"/>
                    <a:gd name="connsiteX4" fmla="*/ 117158 w 700088"/>
                    <a:gd name="connsiteY4" fmla="*/ 0 h 700088"/>
                    <a:gd name="connsiteX5" fmla="*/ 582930 w 700088"/>
                    <a:gd name="connsiteY5" fmla="*/ 0 h 700088"/>
                    <a:gd name="connsiteX6" fmla="*/ 700088 w 700088"/>
                    <a:gd name="connsiteY6" fmla="*/ 117158 h 700088"/>
                    <a:gd name="connsiteX7" fmla="*/ 700088 w 700088"/>
                    <a:gd name="connsiteY7" fmla="*/ 582931 h 700088"/>
                    <a:gd name="connsiteX8" fmla="*/ 582930 w 700088"/>
                    <a:gd name="connsiteY8" fmla="*/ 700088 h 700088"/>
                    <a:gd name="connsiteX9" fmla="*/ 117158 w 700088"/>
                    <a:gd name="connsiteY9" fmla="*/ 700088 h 700088"/>
                    <a:gd name="connsiteX10" fmla="*/ 0 w 700088"/>
                    <a:gd name="connsiteY10" fmla="*/ 582931 h 700088"/>
                    <a:gd name="connsiteX11" fmla="*/ 0 w 700088"/>
                    <a:gd name="connsiteY11" fmla="*/ 117158 h 700088"/>
                    <a:gd name="connsiteX12" fmla="*/ 117158 w 700088"/>
                    <a:gd name="connsiteY12" fmla="*/ 0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088" h="700088">
                      <a:moveTo>
                        <a:pt x="234950" y="234950"/>
                      </a:moveTo>
                      <a:lnTo>
                        <a:pt x="234950" y="468313"/>
                      </a:lnTo>
                      <a:lnTo>
                        <a:pt x="466725" y="468313"/>
                      </a:lnTo>
                      <a:lnTo>
                        <a:pt x="466725" y="234950"/>
                      </a:lnTo>
                      <a:close/>
                      <a:moveTo>
                        <a:pt x="117158" y="0"/>
                      </a:moveTo>
                      <a:cubicBezTo>
                        <a:pt x="117158" y="0"/>
                        <a:pt x="117158" y="0"/>
                        <a:pt x="582930" y="0"/>
                      </a:cubicBezTo>
                      <a:cubicBezTo>
                        <a:pt x="648653" y="0"/>
                        <a:pt x="700088" y="54293"/>
                        <a:pt x="700088" y="117158"/>
                      </a:cubicBezTo>
                      <a:cubicBezTo>
                        <a:pt x="700088" y="117158"/>
                        <a:pt x="700088" y="117158"/>
                        <a:pt x="700088" y="582931"/>
                      </a:cubicBezTo>
                      <a:cubicBezTo>
                        <a:pt x="700088" y="648653"/>
                        <a:pt x="648653" y="700088"/>
                        <a:pt x="582930" y="700088"/>
                      </a:cubicBezTo>
                      <a:cubicBezTo>
                        <a:pt x="582930" y="700088"/>
                        <a:pt x="582930" y="700088"/>
                        <a:pt x="117158" y="700088"/>
                      </a:cubicBezTo>
                      <a:cubicBezTo>
                        <a:pt x="51435" y="700088"/>
                        <a:pt x="0" y="648653"/>
                        <a:pt x="0" y="582931"/>
                      </a:cubicBezTo>
                      <a:cubicBezTo>
                        <a:pt x="0" y="582931"/>
                        <a:pt x="0" y="582931"/>
                        <a:pt x="0" y="117158"/>
                      </a:cubicBezTo>
                      <a:cubicBezTo>
                        <a:pt x="0" y="54293"/>
                        <a:pt x="51435" y="0"/>
                        <a:pt x="11715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84" name="Oval 96">
                  <a:extLst>
                    <a:ext uri="{FF2B5EF4-FFF2-40B4-BE49-F238E27FC236}">
                      <a16:creationId xmlns:a16="http://schemas.microsoft.com/office/drawing/2014/main" xmlns="" id="{6ED73332-7982-4CAE-8047-F00EE2CEE6F7}"/>
                    </a:ext>
                  </a:extLst>
                </p:cNvPr>
                <p:cNvSpPr>
                  <a:spLocks noChangeArrowheads="1"/>
                </p:cNvSpPr>
                <p:nvPr/>
              </p:nvSpPr>
              <p:spPr bwMode="auto">
                <a:xfrm>
                  <a:off x="3771900" y="4432300"/>
                  <a:ext cx="234950" cy="2333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5" name="Oval 97">
                  <a:extLst>
                    <a:ext uri="{FF2B5EF4-FFF2-40B4-BE49-F238E27FC236}">
                      <a16:creationId xmlns:a16="http://schemas.microsoft.com/office/drawing/2014/main" xmlns="" id="{B8CF0179-8A6A-4F6C-8054-7843A0130F28}"/>
                    </a:ext>
                  </a:extLst>
                </p:cNvPr>
                <p:cNvSpPr>
                  <a:spLocks noChangeArrowheads="1"/>
                </p:cNvSpPr>
                <p:nvPr/>
              </p:nvSpPr>
              <p:spPr bwMode="auto">
                <a:xfrm>
                  <a:off x="3541713" y="4200525"/>
                  <a:ext cx="696913" cy="700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6" name="Oval 98">
                  <a:extLst>
                    <a:ext uri="{FF2B5EF4-FFF2-40B4-BE49-F238E27FC236}">
                      <a16:creationId xmlns:a16="http://schemas.microsoft.com/office/drawing/2014/main" xmlns="" id="{2EDBFE2C-43A2-4DD7-839C-29F9D007F499}"/>
                    </a:ext>
                  </a:extLst>
                </p:cNvPr>
                <p:cNvSpPr>
                  <a:spLocks noChangeArrowheads="1"/>
                </p:cNvSpPr>
                <p:nvPr/>
              </p:nvSpPr>
              <p:spPr bwMode="auto">
                <a:xfrm>
                  <a:off x="4706938" y="4432300"/>
                  <a:ext cx="231775" cy="2333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7" name="Oval 99">
                  <a:extLst>
                    <a:ext uri="{FF2B5EF4-FFF2-40B4-BE49-F238E27FC236}">
                      <a16:creationId xmlns:a16="http://schemas.microsoft.com/office/drawing/2014/main" xmlns="" id="{34D1F0A0-C4BE-4890-BB20-421F2870E58D}"/>
                    </a:ext>
                  </a:extLst>
                </p:cNvPr>
                <p:cNvSpPr>
                  <a:spLocks noChangeArrowheads="1"/>
                </p:cNvSpPr>
                <p:nvPr/>
              </p:nvSpPr>
              <p:spPr bwMode="auto">
                <a:xfrm>
                  <a:off x="4471988" y="4200525"/>
                  <a:ext cx="700088" cy="700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8" name="Oval 100">
                  <a:extLst>
                    <a:ext uri="{FF2B5EF4-FFF2-40B4-BE49-F238E27FC236}">
                      <a16:creationId xmlns:a16="http://schemas.microsoft.com/office/drawing/2014/main" xmlns="" id="{3A073717-A393-4A8E-97BB-EB12520935FC}"/>
                    </a:ext>
                  </a:extLst>
                </p:cNvPr>
                <p:cNvSpPr>
                  <a:spLocks noChangeArrowheads="1"/>
                </p:cNvSpPr>
                <p:nvPr/>
              </p:nvSpPr>
              <p:spPr bwMode="auto">
                <a:xfrm>
                  <a:off x="5638800" y="4432300"/>
                  <a:ext cx="233363" cy="2333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89" name="Oval 101">
                  <a:extLst>
                    <a:ext uri="{FF2B5EF4-FFF2-40B4-BE49-F238E27FC236}">
                      <a16:creationId xmlns:a16="http://schemas.microsoft.com/office/drawing/2014/main" xmlns="" id="{3FFA832D-3CEC-44E7-B74A-E1DB36624A8C}"/>
                    </a:ext>
                  </a:extLst>
                </p:cNvPr>
                <p:cNvSpPr>
                  <a:spLocks noChangeArrowheads="1"/>
                </p:cNvSpPr>
                <p:nvPr/>
              </p:nvSpPr>
              <p:spPr bwMode="auto">
                <a:xfrm>
                  <a:off x="5403850" y="4200525"/>
                  <a:ext cx="700088" cy="700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0" name="Oval 102">
                  <a:extLst>
                    <a:ext uri="{FF2B5EF4-FFF2-40B4-BE49-F238E27FC236}">
                      <a16:creationId xmlns:a16="http://schemas.microsoft.com/office/drawing/2014/main" xmlns="" id="{0B562C98-10E6-4395-A4BA-B09233989948}"/>
                    </a:ext>
                  </a:extLst>
                </p:cNvPr>
                <p:cNvSpPr>
                  <a:spLocks noChangeArrowheads="1"/>
                </p:cNvSpPr>
                <p:nvPr/>
              </p:nvSpPr>
              <p:spPr bwMode="auto">
                <a:xfrm>
                  <a:off x="6569075" y="4432300"/>
                  <a:ext cx="234950" cy="2333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1" name="Oval 103">
                  <a:extLst>
                    <a:ext uri="{FF2B5EF4-FFF2-40B4-BE49-F238E27FC236}">
                      <a16:creationId xmlns:a16="http://schemas.microsoft.com/office/drawing/2014/main" xmlns="" id="{089E57F9-AF91-430C-B796-2378A5681FCF}"/>
                    </a:ext>
                  </a:extLst>
                </p:cNvPr>
                <p:cNvSpPr>
                  <a:spLocks noChangeArrowheads="1"/>
                </p:cNvSpPr>
                <p:nvPr/>
              </p:nvSpPr>
              <p:spPr bwMode="auto">
                <a:xfrm>
                  <a:off x="6338888" y="4200525"/>
                  <a:ext cx="700088" cy="700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2" name="Oval 104">
                  <a:extLst>
                    <a:ext uri="{FF2B5EF4-FFF2-40B4-BE49-F238E27FC236}">
                      <a16:creationId xmlns:a16="http://schemas.microsoft.com/office/drawing/2014/main" xmlns="" id="{9F142E09-EDF0-4D55-9397-AEC3A1031B48}"/>
                    </a:ext>
                  </a:extLst>
                </p:cNvPr>
                <p:cNvSpPr>
                  <a:spLocks noChangeArrowheads="1"/>
                </p:cNvSpPr>
                <p:nvPr/>
              </p:nvSpPr>
              <p:spPr bwMode="auto">
                <a:xfrm>
                  <a:off x="7504113" y="4432300"/>
                  <a:ext cx="231775" cy="2333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3" name="Oval 105">
                  <a:extLst>
                    <a:ext uri="{FF2B5EF4-FFF2-40B4-BE49-F238E27FC236}">
                      <a16:creationId xmlns:a16="http://schemas.microsoft.com/office/drawing/2014/main" xmlns="" id="{83A561C8-4383-4E1B-8D19-428E118EC1F1}"/>
                    </a:ext>
                  </a:extLst>
                </p:cNvPr>
                <p:cNvSpPr>
                  <a:spLocks noChangeArrowheads="1"/>
                </p:cNvSpPr>
                <p:nvPr/>
              </p:nvSpPr>
              <p:spPr bwMode="auto">
                <a:xfrm>
                  <a:off x="7269163" y="4200525"/>
                  <a:ext cx="700088" cy="700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4" name="Oval 106">
                  <a:extLst>
                    <a:ext uri="{FF2B5EF4-FFF2-40B4-BE49-F238E27FC236}">
                      <a16:creationId xmlns:a16="http://schemas.microsoft.com/office/drawing/2014/main" xmlns="" id="{56FCFA65-3071-4AED-B037-B6A73A2D4FB5}"/>
                    </a:ext>
                  </a:extLst>
                </p:cNvPr>
                <p:cNvSpPr>
                  <a:spLocks noChangeArrowheads="1"/>
                </p:cNvSpPr>
                <p:nvPr/>
              </p:nvSpPr>
              <p:spPr bwMode="auto">
                <a:xfrm>
                  <a:off x="8435975" y="4432300"/>
                  <a:ext cx="233363" cy="2333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5" name="Oval 107">
                  <a:extLst>
                    <a:ext uri="{FF2B5EF4-FFF2-40B4-BE49-F238E27FC236}">
                      <a16:creationId xmlns:a16="http://schemas.microsoft.com/office/drawing/2014/main" xmlns="" id="{E55FD00C-266C-4FF3-B018-F61BFCD1B97E}"/>
                    </a:ext>
                  </a:extLst>
                </p:cNvPr>
                <p:cNvSpPr>
                  <a:spLocks noChangeArrowheads="1"/>
                </p:cNvSpPr>
                <p:nvPr/>
              </p:nvSpPr>
              <p:spPr bwMode="auto">
                <a:xfrm>
                  <a:off x="8204200" y="4200525"/>
                  <a:ext cx="696913" cy="700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96" name="Freeform: Shape 95">
                  <a:extLst>
                    <a:ext uri="{FF2B5EF4-FFF2-40B4-BE49-F238E27FC236}">
                      <a16:creationId xmlns:a16="http://schemas.microsoft.com/office/drawing/2014/main" xmlns="" id="{DB33A9B8-322C-45B1-80C6-3F29E7DEEFDA}"/>
                    </a:ext>
                  </a:extLst>
                </p:cNvPr>
                <p:cNvSpPr>
                  <a:spLocks/>
                </p:cNvSpPr>
                <p:nvPr/>
              </p:nvSpPr>
              <p:spPr bwMode="auto">
                <a:xfrm>
                  <a:off x="2957513" y="3033713"/>
                  <a:ext cx="931863" cy="931863"/>
                </a:xfrm>
                <a:custGeom>
                  <a:avLst/>
                  <a:gdLst>
                    <a:gd name="connsiteX0" fmla="*/ 231775 w 931863"/>
                    <a:gd name="connsiteY0" fmla="*/ 231775 h 931863"/>
                    <a:gd name="connsiteX1" fmla="*/ 231775 w 931863"/>
                    <a:gd name="connsiteY1" fmla="*/ 700088 h 931863"/>
                    <a:gd name="connsiteX2" fmla="*/ 698500 w 931863"/>
                    <a:gd name="connsiteY2" fmla="*/ 700088 h 931863"/>
                    <a:gd name="connsiteX3" fmla="*/ 698500 w 931863"/>
                    <a:gd name="connsiteY3" fmla="*/ 231775 h 931863"/>
                    <a:gd name="connsiteX4" fmla="*/ 114339 w 931863"/>
                    <a:gd name="connsiteY4" fmla="*/ 0 h 931863"/>
                    <a:gd name="connsiteX5" fmla="*/ 814666 w 931863"/>
                    <a:gd name="connsiteY5" fmla="*/ 0 h 931863"/>
                    <a:gd name="connsiteX6" fmla="*/ 931863 w 931863"/>
                    <a:gd name="connsiteY6" fmla="*/ 117198 h 931863"/>
                    <a:gd name="connsiteX7" fmla="*/ 931863 w 931863"/>
                    <a:gd name="connsiteY7" fmla="*/ 814666 h 931863"/>
                    <a:gd name="connsiteX8" fmla="*/ 814666 w 931863"/>
                    <a:gd name="connsiteY8" fmla="*/ 931863 h 931863"/>
                    <a:gd name="connsiteX9" fmla="*/ 114339 w 931863"/>
                    <a:gd name="connsiteY9" fmla="*/ 931863 h 931863"/>
                    <a:gd name="connsiteX10" fmla="*/ 0 w 931863"/>
                    <a:gd name="connsiteY10" fmla="*/ 814666 h 931863"/>
                    <a:gd name="connsiteX11" fmla="*/ 0 w 931863"/>
                    <a:gd name="connsiteY11" fmla="*/ 117198 h 931863"/>
                    <a:gd name="connsiteX12" fmla="*/ 114339 w 931863"/>
                    <a:gd name="connsiteY12" fmla="*/ 0 h 93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1863" h="931863">
                      <a:moveTo>
                        <a:pt x="231775" y="231775"/>
                      </a:moveTo>
                      <a:lnTo>
                        <a:pt x="231775" y="700088"/>
                      </a:lnTo>
                      <a:lnTo>
                        <a:pt x="698500" y="700088"/>
                      </a:lnTo>
                      <a:lnTo>
                        <a:pt x="698500" y="231775"/>
                      </a:lnTo>
                      <a:close/>
                      <a:moveTo>
                        <a:pt x="114339" y="0"/>
                      </a:moveTo>
                      <a:cubicBezTo>
                        <a:pt x="114339" y="0"/>
                        <a:pt x="114339" y="0"/>
                        <a:pt x="814666" y="0"/>
                      </a:cubicBezTo>
                      <a:cubicBezTo>
                        <a:pt x="880411" y="0"/>
                        <a:pt x="931863" y="51453"/>
                        <a:pt x="931863" y="117198"/>
                      </a:cubicBezTo>
                      <a:cubicBezTo>
                        <a:pt x="931863" y="117198"/>
                        <a:pt x="931863" y="117198"/>
                        <a:pt x="931863" y="814666"/>
                      </a:cubicBezTo>
                      <a:cubicBezTo>
                        <a:pt x="931863" y="880411"/>
                        <a:pt x="880411" y="931863"/>
                        <a:pt x="814666" y="931863"/>
                      </a:cubicBezTo>
                      <a:cubicBezTo>
                        <a:pt x="814666" y="931863"/>
                        <a:pt x="814666" y="931863"/>
                        <a:pt x="114339" y="931863"/>
                      </a:cubicBezTo>
                      <a:cubicBezTo>
                        <a:pt x="51453" y="931863"/>
                        <a:pt x="0" y="880411"/>
                        <a:pt x="0" y="814666"/>
                      </a:cubicBezTo>
                      <a:cubicBezTo>
                        <a:pt x="0" y="814666"/>
                        <a:pt x="0" y="814666"/>
                        <a:pt x="0" y="117198"/>
                      </a:cubicBezTo>
                      <a:cubicBezTo>
                        <a:pt x="0" y="51453"/>
                        <a:pt x="51453" y="0"/>
                        <a:pt x="1143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97" name="Freeform: Shape 96">
                  <a:extLst>
                    <a:ext uri="{FF2B5EF4-FFF2-40B4-BE49-F238E27FC236}">
                      <a16:creationId xmlns:a16="http://schemas.microsoft.com/office/drawing/2014/main" xmlns="" id="{E74B04A6-0F48-4BA7-B090-E00CE55FFDB3}"/>
                    </a:ext>
                  </a:extLst>
                </p:cNvPr>
                <p:cNvSpPr>
                  <a:spLocks/>
                </p:cNvSpPr>
                <p:nvPr/>
              </p:nvSpPr>
              <p:spPr bwMode="auto">
                <a:xfrm>
                  <a:off x="4471988" y="3033713"/>
                  <a:ext cx="931863" cy="931863"/>
                </a:xfrm>
                <a:custGeom>
                  <a:avLst/>
                  <a:gdLst>
                    <a:gd name="connsiteX0" fmla="*/ 234950 w 931863"/>
                    <a:gd name="connsiteY0" fmla="*/ 231775 h 931863"/>
                    <a:gd name="connsiteX1" fmla="*/ 234950 w 931863"/>
                    <a:gd name="connsiteY1" fmla="*/ 700088 h 931863"/>
                    <a:gd name="connsiteX2" fmla="*/ 700088 w 931863"/>
                    <a:gd name="connsiteY2" fmla="*/ 700088 h 931863"/>
                    <a:gd name="connsiteX3" fmla="*/ 700088 w 931863"/>
                    <a:gd name="connsiteY3" fmla="*/ 231775 h 931863"/>
                    <a:gd name="connsiteX4" fmla="*/ 117198 w 931863"/>
                    <a:gd name="connsiteY4" fmla="*/ 0 h 931863"/>
                    <a:gd name="connsiteX5" fmla="*/ 817524 w 931863"/>
                    <a:gd name="connsiteY5" fmla="*/ 0 h 931863"/>
                    <a:gd name="connsiteX6" fmla="*/ 931863 w 931863"/>
                    <a:gd name="connsiteY6" fmla="*/ 117198 h 931863"/>
                    <a:gd name="connsiteX7" fmla="*/ 931863 w 931863"/>
                    <a:gd name="connsiteY7" fmla="*/ 814666 h 931863"/>
                    <a:gd name="connsiteX8" fmla="*/ 817524 w 931863"/>
                    <a:gd name="connsiteY8" fmla="*/ 931863 h 931863"/>
                    <a:gd name="connsiteX9" fmla="*/ 117198 w 931863"/>
                    <a:gd name="connsiteY9" fmla="*/ 931863 h 931863"/>
                    <a:gd name="connsiteX10" fmla="*/ 0 w 931863"/>
                    <a:gd name="connsiteY10" fmla="*/ 814666 h 931863"/>
                    <a:gd name="connsiteX11" fmla="*/ 0 w 931863"/>
                    <a:gd name="connsiteY11" fmla="*/ 117198 h 931863"/>
                    <a:gd name="connsiteX12" fmla="*/ 117198 w 931863"/>
                    <a:gd name="connsiteY12" fmla="*/ 0 h 93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1863" h="931863">
                      <a:moveTo>
                        <a:pt x="234950" y="231775"/>
                      </a:moveTo>
                      <a:lnTo>
                        <a:pt x="234950" y="700088"/>
                      </a:lnTo>
                      <a:lnTo>
                        <a:pt x="700088" y="700088"/>
                      </a:lnTo>
                      <a:lnTo>
                        <a:pt x="700088" y="231775"/>
                      </a:lnTo>
                      <a:close/>
                      <a:moveTo>
                        <a:pt x="117198" y="0"/>
                      </a:moveTo>
                      <a:cubicBezTo>
                        <a:pt x="117198" y="0"/>
                        <a:pt x="117198" y="0"/>
                        <a:pt x="817524" y="0"/>
                      </a:cubicBezTo>
                      <a:cubicBezTo>
                        <a:pt x="880411" y="0"/>
                        <a:pt x="931863" y="51453"/>
                        <a:pt x="931863" y="117198"/>
                      </a:cubicBezTo>
                      <a:cubicBezTo>
                        <a:pt x="931863" y="117198"/>
                        <a:pt x="931863" y="117198"/>
                        <a:pt x="931863" y="814666"/>
                      </a:cubicBezTo>
                      <a:cubicBezTo>
                        <a:pt x="931863" y="880411"/>
                        <a:pt x="880411" y="931863"/>
                        <a:pt x="817524" y="931863"/>
                      </a:cubicBezTo>
                      <a:cubicBezTo>
                        <a:pt x="817524" y="931863"/>
                        <a:pt x="817524" y="931863"/>
                        <a:pt x="117198" y="931863"/>
                      </a:cubicBezTo>
                      <a:cubicBezTo>
                        <a:pt x="51453" y="931863"/>
                        <a:pt x="0" y="880411"/>
                        <a:pt x="0" y="814666"/>
                      </a:cubicBezTo>
                      <a:cubicBezTo>
                        <a:pt x="0" y="814666"/>
                        <a:pt x="0" y="814666"/>
                        <a:pt x="0" y="117198"/>
                      </a:cubicBezTo>
                      <a:cubicBezTo>
                        <a:pt x="0" y="51453"/>
                        <a:pt x="51453" y="0"/>
                        <a:pt x="11719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98" name="Freeform: Shape 97">
                  <a:extLst>
                    <a:ext uri="{FF2B5EF4-FFF2-40B4-BE49-F238E27FC236}">
                      <a16:creationId xmlns:a16="http://schemas.microsoft.com/office/drawing/2014/main" xmlns="" id="{E580B08C-181C-4C8D-90D4-37F12D06B754}"/>
                    </a:ext>
                  </a:extLst>
                </p:cNvPr>
                <p:cNvSpPr>
                  <a:spLocks/>
                </p:cNvSpPr>
                <p:nvPr/>
              </p:nvSpPr>
              <p:spPr bwMode="auto">
                <a:xfrm>
                  <a:off x="5986463" y="3033713"/>
                  <a:ext cx="935038" cy="931863"/>
                </a:xfrm>
                <a:custGeom>
                  <a:avLst/>
                  <a:gdLst>
                    <a:gd name="connsiteX0" fmla="*/ 234950 w 935038"/>
                    <a:gd name="connsiteY0" fmla="*/ 231775 h 931863"/>
                    <a:gd name="connsiteX1" fmla="*/ 234950 w 935038"/>
                    <a:gd name="connsiteY1" fmla="*/ 700088 h 931863"/>
                    <a:gd name="connsiteX2" fmla="*/ 700088 w 935038"/>
                    <a:gd name="connsiteY2" fmla="*/ 700088 h 931863"/>
                    <a:gd name="connsiteX3" fmla="*/ 700088 w 935038"/>
                    <a:gd name="connsiteY3" fmla="*/ 231775 h 931863"/>
                    <a:gd name="connsiteX4" fmla="*/ 117237 w 935038"/>
                    <a:gd name="connsiteY4" fmla="*/ 0 h 931863"/>
                    <a:gd name="connsiteX5" fmla="*/ 817801 w 935038"/>
                    <a:gd name="connsiteY5" fmla="*/ 0 h 931863"/>
                    <a:gd name="connsiteX6" fmla="*/ 935038 w 935038"/>
                    <a:gd name="connsiteY6" fmla="*/ 117198 h 931863"/>
                    <a:gd name="connsiteX7" fmla="*/ 935038 w 935038"/>
                    <a:gd name="connsiteY7" fmla="*/ 814666 h 931863"/>
                    <a:gd name="connsiteX8" fmla="*/ 817801 w 935038"/>
                    <a:gd name="connsiteY8" fmla="*/ 931863 h 931863"/>
                    <a:gd name="connsiteX9" fmla="*/ 117237 w 935038"/>
                    <a:gd name="connsiteY9" fmla="*/ 931863 h 931863"/>
                    <a:gd name="connsiteX10" fmla="*/ 0 w 935038"/>
                    <a:gd name="connsiteY10" fmla="*/ 814666 h 931863"/>
                    <a:gd name="connsiteX11" fmla="*/ 0 w 935038"/>
                    <a:gd name="connsiteY11" fmla="*/ 117198 h 931863"/>
                    <a:gd name="connsiteX12" fmla="*/ 117237 w 935038"/>
                    <a:gd name="connsiteY12" fmla="*/ 0 h 93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5038" h="931863">
                      <a:moveTo>
                        <a:pt x="234950" y="231775"/>
                      </a:moveTo>
                      <a:lnTo>
                        <a:pt x="234950" y="700088"/>
                      </a:lnTo>
                      <a:lnTo>
                        <a:pt x="700088" y="700088"/>
                      </a:lnTo>
                      <a:lnTo>
                        <a:pt x="700088" y="231775"/>
                      </a:lnTo>
                      <a:close/>
                      <a:moveTo>
                        <a:pt x="117237" y="0"/>
                      </a:moveTo>
                      <a:cubicBezTo>
                        <a:pt x="117237" y="0"/>
                        <a:pt x="117237" y="0"/>
                        <a:pt x="817801" y="0"/>
                      </a:cubicBezTo>
                      <a:cubicBezTo>
                        <a:pt x="883568" y="0"/>
                        <a:pt x="935038" y="51453"/>
                        <a:pt x="935038" y="117198"/>
                      </a:cubicBezTo>
                      <a:cubicBezTo>
                        <a:pt x="935038" y="117198"/>
                        <a:pt x="935038" y="117198"/>
                        <a:pt x="935038" y="814666"/>
                      </a:cubicBezTo>
                      <a:cubicBezTo>
                        <a:pt x="935038" y="880411"/>
                        <a:pt x="883568" y="931863"/>
                        <a:pt x="817801" y="931863"/>
                      </a:cubicBezTo>
                      <a:cubicBezTo>
                        <a:pt x="817801" y="931863"/>
                        <a:pt x="817801" y="931863"/>
                        <a:pt x="117237" y="931863"/>
                      </a:cubicBezTo>
                      <a:cubicBezTo>
                        <a:pt x="54330" y="931863"/>
                        <a:pt x="0" y="880411"/>
                        <a:pt x="0" y="814666"/>
                      </a:cubicBezTo>
                      <a:cubicBezTo>
                        <a:pt x="0" y="814666"/>
                        <a:pt x="0" y="814666"/>
                        <a:pt x="0" y="117198"/>
                      </a:cubicBezTo>
                      <a:cubicBezTo>
                        <a:pt x="0" y="51453"/>
                        <a:pt x="54330" y="0"/>
                        <a:pt x="11723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sp>
              <p:nvSpPr>
                <p:cNvPr id="99" name="Freeform: Shape 98">
                  <a:extLst>
                    <a:ext uri="{FF2B5EF4-FFF2-40B4-BE49-F238E27FC236}">
                      <a16:creationId xmlns:a16="http://schemas.microsoft.com/office/drawing/2014/main" xmlns="" id="{2127E484-0716-459B-A0CF-A577548588CC}"/>
                    </a:ext>
                  </a:extLst>
                </p:cNvPr>
                <p:cNvSpPr>
                  <a:spLocks/>
                </p:cNvSpPr>
                <p:nvPr/>
              </p:nvSpPr>
              <p:spPr bwMode="auto">
                <a:xfrm>
                  <a:off x="4821238" y="3175"/>
                  <a:ext cx="2565400" cy="3962400"/>
                </a:xfrm>
                <a:custGeom>
                  <a:avLst/>
                  <a:gdLst>
                    <a:gd name="connsiteX0" fmla="*/ 233362 w 2565400"/>
                    <a:gd name="connsiteY0" fmla="*/ 233363 h 3962400"/>
                    <a:gd name="connsiteX1" fmla="*/ 233362 w 2565400"/>
                    <a:gd name="connsiteY1" fmla="*/ 3030602 h 3962400"/>
                    <a:gd name="connsiteX2" fmla="*/ 467819 w 2565400"/>
                    <a:gd name="connsiteY2" fmla="*/ 3030602 h 3962400"/>
                    <a:gd name="connsiteX3" fmla="*/ 582188 w 2565400"/>
                    <a:gd name="connsiteY3" fmla="*/ 3147749 h 3962400"/>
                    <a:gd name="connsiteX4" fmla="*/ 582188 w 2565400"/>
                    <a:gd name="connsiteY4" fmla="*/ 3730626 h 3962400"/>
                    <a:gd name="connsiteX5" fmla="*/ 2332037 w 2565400"/>
                    <a:gd name="connsiteY5" fmla="*/ 3730626 h 3962400"/>
                    <a:gd name="connsiteX6" fmla="*/ 2332037 w 2565400"/>
                    <a:gd name="connsiteY6" fmla="*/ 233363 h 3962400"/>
                    <a:gd name="connsiteX7" fmla="*/ 117129 w 2565400"/>
                    <a:gd name="connsiteY7" fmla="*/ 0 h 3962400"/>
                    <a:gd name="connsiteX8" fmla="*/ 2448272 w 2565400"/>
                    <a:gd name="connsiteY8" fmla="*/ 0 h 3962400"/>
                    <a:gd name="connsiteX9" fmla="*/ 2565400 w 2565400"/>
                    <a:gd name="connsiteY9" fmla="*/ 117129 h 3962400"/>
                    <a:gd name="connsiteX10" fmla="*/ 2565400 w 2565400"/>
                    <a:gd name="connsiteY10" fmla="*/ 3845271 h 3962400"/>
                    <a:gd name="connsiteX11" fmla="*/ 2448272 w 2565400"/>
                    <a:gd name="connsiteY11" fmla="*/ 3962400 h 3962400"/>
                    <a:gd name="connsiteX12" fmla="*/ 468514 w 2565400"/>
                    <a:gd name="connsiteY12" fmla="*/ 3962400 h 3962400"/>
                    <a:gd name="connsiteX13" fmla="*/ 351386 w 2565400"/>
                    <a:gd name="connsiteY13" fmla="*/ 3845271 h 3962400"/>
                    <a:gd name="connsiteX14" fmla="*/ 351386 w 2565400"/>
                    <a:gd name="connsiteY14" fmla="*/ 3262481 h 3962400"/>
                    <a:gd name="connsiteX15" fmla="*/ 117129 w 2565400"/>
                    <a:gd name="connsiteY15" fmla="*/ 3262481 h 3962400"/>
                    <a:gd name="connsiteX16" fmla="*/ 0 w 2565400"/>
                    <a:gd name="connsiteY16" fmla="*/ 3148208 h 3962400"/>
                    <a:gd name="connsiteX17" fmla="*/ 0 w 2565400"/>
                    <a:gd name="connsiteY17" fmla="*/ 117129 h 3962400"/>
                    <a:gd name="connsiteX18" fmla="*/ 117129 w 2565400"/>
                    <a:gd name="connsiteY18" fmla="*/ 0 h 396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400" h="3962400">
                      <a:moveTo>
                        <a:pt x="233362" y="233363"/>
                      </a:moveTo>
                      <a:cubicBezTo>
                        <a:pt x="233362" y="233363"/>
                        <a:pt x="233362" y="233363"/>
                        <a:pt x="233362" y="3030602"/>
                      </a:cubicBezTo>
                      <a:cubicBezTo>
                        <a:pt x="233362" y="3030602"/>
                        <a:pt x="233362" y="3030602"/>
                        <a:pt x="467819" y="3030602"/>
                      </a:cubicBezTo>
                      <a:cubicBezTo>
                        <a:pt x="530722" y="3030602"/>
                        <a:pt x="582188" y="3082032"/>
                        <a:pt x="582188" y="3147749"/>
                      </a:cubicBezTo>
                      <a:cubicBezTo>
                        <a:pt x="582188" y="3147749"/>
                        <a:pt x="582188" y="3147749"/>
                        <a:pt x="582188" y="3730626"/>
                      </a:cubicBezTo>
                      <a:cubicBezTo>
                        <a:pt x="582188" y="3730626"/>
                        <a:pt x="582188" y="3730626"/>
                        <a:pt x="2332037" y="3730626"/>
                      </a:cubicBezTo>
                      <a:cubicBezTo>
                        <a:pt x="2332037" y="3730626"/>
                        <a:pt x="2332037" y="3730626"/>
                        <a:pt x="2332037" y="233363"/>
                      </a:cubicBezTo>
                      <a:close/>
                      <a:moveTo>
                        <a:pt x="117129" y="0"/>
                      </a:moveTo>
                      <a:cubicBezTo>
                        <a:pt x="117129" y="0"/>
                        <a:pt x="117129" y="0"/>
                        <a:pt x="2448272" y="0"/>
                      </a:cubicBezTo>
                      <a:cubicBezTo>
                        <a:pt x="2513978" y="0"/>
                        <a:pt x="2565400" y="51423"/>
                        <a:pt x="2565400" y="117129"/>
                      </a:cubicBezTo>
                      <a:cubicBezTo>
                        <a:pt x="2565400" y="117129"/>
                        <a:pt x="2565400" y="117129"/>
                        <a:pt x="2565400" y="3845271"/>
                      </a:cubicBezTo>
                      <a:cubicBezTo>
                        <a:pt x="2565400" y="3910977"/>
                        <a:pt x="2513978" y="3962400"/>
                        <a:pt x="2448272" y="3962400"/>
                      </a:cubicBezTo>
                      <a:cubicBezTo>
                        <a:pt x="2448272" y="3962400"/>
                        <a:pt x="2448272" y="3962400"/>
                        <a:pt x="468514" y="3962400"/>
                      </a:cubicBezTo>
                      <a:cubicBezTo>
                        <a:pt x="402808" y="3962400"/>
                        <a:pt x="351386" y="3910977"/>
                        <a:pt x="351386" y="3845271"/>
                      </a:cubicBezTo>
                      <a:lnTo>
                        <a:pt x="351386" y="3262481"/>
                      </a:lnTo>
                      <a:cubicBezTo>
                        <a:pt x="351386" y="3262481"/>
                        <a:pt x="351386" y="3262481"/>
                        <a:pt x="117129" y="3262481"/>
                      </a:cubicBezTo>
                      <a:cubicBezTo>
                        <a:pt x="54279" y="3262481"/>
                        <a:pt x="0" y="3211058"/>
                        <a:pt x="0" y="3148208"/>
                      </a:cubicBezTo>
                      <a:cubicBezTo>
                        <a:pt x="0" y="3148208"/>
                        <a:pt x="0" y="3148208"/>
                        <a:pt x="0" y="117129"/>
                      </a:cubicBezTo>
                      <a:cubicBezTo>
                        <a:pt x="0" y="51423"/>
                        <a:pt x="54279" y="0"/>
                        <a:pt x="1171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67" tIns="43934" rIns="87867" bIns="43934" numCol="1" anchor="t" anchorCtr="0" compatLnSpc="1">
                  <a:prstTxWarp prst="textNoShape">
                    <a:avLst/>
                  </a:prstTxWarp>
                  <a:noAutofit/>
                </a:bodyPr>
                <a:lstStyle/>
                <a:p>
                  <a:pPr algn="ctr" defTabSz="896181">
                    <a:defRPr/>
                  </a:pPr>
                  <a:endParaRPr lang="it-IT" sz="2800" b="1">
                    <a:solidFill>
                      <a:srgbClr val="353535"/>
                    </a:solidFill>
                  </a:endParaRPr>
                </a:p>
              </p:txBody>
            </p:sp>
          </p:grpSp>
          <p:sp>
            <p:nvSpPr>
              <p:cNvPr id="70" name="Rectangle 69">
                <a:extLst>
                  <a:ext uri="{FF2B5EF4-FFF2-40B4-BE49-F238E27FC236}">
                    <a16:creationId xmlns:a16="http://schemas.microsoft.com/office/drawing/2014/main" xmlns="" id="{931A4906-43C0-4291-A610-FA47C50EA392}"/>
                  </a:ext>
                </a:extLst>
              </p:cNvPr>
              <p:cNvSpPr/>
              <p:nvPr/>
            </p:nvSpPr>
            <p:spPr>
              <a:xfrm>
                <a:off x="6776575" y="4553914"/>
                <a:ext cx="913715" cy="199584"/>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dirty="0">
                    <a:solidFill>
                      <a:srgbClr val="353535"/>
                    </a:solidFill>
                  </a:rPr>
                  <a:t>Produzione</a:t>
                </a:r>
              </a:p>
            </p:txBody>
          </p:sp>
        </p:grpSp>
        <p:grpSp>
          <p:nvGrpSpPr>
            <p:cNvPr id="19" name="Group 18">
              <a:extLst>
                <a:ext uri="{FF2B5EF4-FFF2-40B4-BE49-F238E27FC236}">
                  <a16:creationId xmlns:a16="http://schemas.microsoft.com/office/drawing/2014/main" xmlns="" id="{6CEE2C11-55EF-418F-A1F2-102155CE403A}"/>
                </a:ext>
              </a:extLst>
            </p:cNvPr>
            <p:cNvGrpSpPr/>
            <p:nvPr/>
          </p:nvGrpSpPr>
          <p:grpSpPr>
            <a:xfrm>
              <a:off x="4722540" y="3953948"/>
              <a:ext cx="870630" cy="614723"/>
              <a:chOff x="4744615" y="2860112"/>
              <a:chExt cx="870753" cy="614810"/>
            </a:xfrm>
          </p:grpSpPr>
          <p:sp>
            <p:nvSpPr>
              <p:cNvPr id="67" name="Freeform 173">
                <a:extLst>
                  <a:ext uri="{FF2B5EF4-FFF2-40B4-BE49-F238E27FC236}">
                    <a16:creationId xmlns:a16="http://schemas.microsoft.com/office/drawing/2014/main" xmlns="" id="{701CEE52-0631-452A-92BC-51E10AF4C211}"/>
                  </a:ext>
                </a:extLst>
              </p:cNvPr>
              <p:cNvSpPr>
                <a:spLocks noEditPoints="1"/>
              </p:cNvSpPr>
              <p:nvPr/>
            </p:nvSpPr>
            <p:spPr bwMode="auto">
              <a:xfrm>
                <a:off x="4984455" y="2860112"/>
                <a:ext cx="425965" cy="399340"/>
              </a:xfrm>
              <a:custGeom>
                <a:avLst/>
                <a:gdLst>
                  <a:gd name="T0" fmla="*/ 234 w 2328"/>
                  <a:gd name="T1" fmla="*/ 2182 h 2182"/>
                  <a:gd name="T2" fmla="*/ 171 w 2328"/>
                  <a:gd name="T3" fmla="*/ 1033 h 2182"/>
                  <a:gd name="T4" fmla="*/ 0 w 2328"/>
                  <a:gd name="T5" fmla="*/ 650 h 2182"/>
                  <a:gd name="T6" fmla="*/ 326 w 2328"/>
                  <a:gd name="T7" fmla="*/ 33 h 2182"/>
                  <a:gd name="T8" fmla="*/ 1947 w 2328"/>
                  <a:gd name="T9" fmla="*/ 0 h 2182"/>
                  <a:gd name="T10" fmla="*/ 2320 w 2328"/>
                  <a:gd name="T11" fmla="*/ 621 h 2182"/>
                  <a:gd name="T12" fmla="*/ 2328 w 2328"/>
                  <a:gd name="T13" fmla="*/ 650 h 2182"/>
                  <a:gd name="T14" fmla="*/ 2157 w 2328"/>
                  <a:gd name="T15" fmla="*/ 1033 h 2182"/>
                  <a:gd name="T16" fmla="*/ 2094 w 2328"/>
                  <a:gd name="T17" fmla="*/ 2182 h 2182"/>
                  <a:gd name="T18" fmla="*/ 2032 w 2328"/>
                  <a:gd name="T19" fmla="*/ 2057 h 2182"/>
                  <a:gd name="T20" fmla="*/ 1825 w 2328"/>
                  <a:gd name="T21" fmla="*/ 950 h 2182"/>
                  <a:gd name="T22" fmla="*/ 1384 w 2328"/>
                  <a:gd name="T23" fmla="*/ 950 h 2182"/>
                  <a:gd name="T24" fmla="*/ 944 w 2328"/>
                  <a:gd name="T25" fmla="*/ 950 h 2182"/>
                  <a:gd name="T26" fmla="*/ 503 w 2328"/>
                  <a:gd name="T27" fmla="*/ 950 h 2182"/>
                  <a:gd name="T28" fmla="*/ 296 w 2328"/>
                  <a:gd name="T29" fmla="*/ 2057 h 2182"/>
                  <a:gd name="T30" fmla="*/ 465 w 2328"/>
                  <a:gd name="T31" fmla="*/ 1336 h 2182"/>
                  <a:gd name="T32" fmla="*/ 1017 w 2328"/>
                  <a:gd name="T33" fmla="*/ 1273 h 2182"/>
                  <a:gd name="T34" fmla="*/ 1080 w 2328"/>
                  <a:gd name="T35" fmla="*/ 2057 h 2182"/>
                  <a:gd name="T36" fmla="*/ 955 w 2328"/>
                  <a:gd name="T37" fmla="*/ 2057 h 2182"/>
                  <a:gd name="T38" fmla="*/ 590 w 2328"/>
                  <a:gd name="T39" fmla="*/ 1398 h 2182"/>
                  <a:gd name="T40" fmla="*/ 1887 w 2328"/>
                  <a:gd name="T41" fmla="*/ 713 h 2182"/>
                  <a:gd name="T42" fmla="*/ 2045 w 2328"/>
                  <a:gd name="T43" fmla="*/ 931 h 2182"/>
                  <a:gd name="T44" fmla="*/ 2203 w 2328"/>
                  <a:gd name="T45" fmla="*/ 713 h 2182"/>
                  <a:gd name="T46" fmla="*/ 1447 w 2328"/>
                  <a:gd name="T47" fmla="*/ 713 h 2182"/>
                  <a:gd name="T48" fmla="*/ 1605 w 2328"/>
                  <a:gd name="T49" fmla="*/ 931 h 2182"/>
                  <a:gd name="T50" fmla="*/ 1762 w 2328"/>
                  <a:gd name="T51" fmla="*/ 713 h 2182"/>
                  <a:gd name="T52" fmla="*/ 1006 w 2328"/>
                  <a:gd name="T53" fmla="*/ 713 h 2182"/>
                  <a:gd name="T54" fmla="*/ 1164 w 2328"/>
                  <a:gd name="T55" fmla="*/ 931 h 2182"/>
                  <a:gd name="T56" fmla="*/ 1322 w 2328"/>
                  <a:gd name="T57" fmla="*/ 713 h 2182"/>
                  <a:gd name="T58" fmla="*/ 566 w 2328"/>
                  <a:gd name="T59" fmla="*/ 713 h 2182"/>
                  <a:gd name="T60" fmla="*/ 723 w 2328"/>
                  <a:gd name="T61" fmla="*/ 931 h 2182"/>
                  <a:gd name="T62" fmla="*/ 881 w 2328"/>
                  <a:gd name="T63" fmla="*/ 713 h 2182"/>
                  <a:gd name="T64" fmla="*/ 125 w 2328"/>
                  <a:gd name="T65" fmla="*/ 713 h 2182"/>
                  <a:gd name="T66" fmla="*/ 283 w 2328"/>
                  <a:gd name="T67" fmla="*/ 931 h 2182"/>
                  <a:gd name="T68" fmla="*/ 441 w 2328"/>
                  <a:gd name="T69" fmla="*/ 713 h 2182"/>
                  <a:gd name="T70" fmla="*/ 167 w 2328"/>
                  <a:gd name="T71" fmla="*/ 588 h 2182"/>
                  <a:gd name="T72" fmla="*/ 1910 w 2328"/>
                  <a:gd name="T73" fmla="*/ 125 h 2182"/>
                  <a:gd name="T74" fmla="*/ 167 w 2328"/>
                  <a:gd name="T75" fmla="*/ 588 h 2182"/>
                  <a:gd name="T76" fmla="*/ 1262 w 2328"/>
                  <a:gd name="T77" fmla="*/ 1741 h 2182"/>
                  <a:gd name="T78" fmla="*/ 1199 w 2328"/>
                  <a:gd name="T79" fmla="*/ 1336 h 2182"/>
                  <a:gd name="T80" fmla="*/ 1800 w 2328"/>
                  <a:gd name="T81" fmla="*/ 1273 h 2182"/>
                  <a:gd name="T82" fmla="*/ 1863 w 2328"/>
                  <a:gd name="T83" fmla="*/ 1679 h 2182"/>
                  <a:gd name="T84" fmla="*/ 1324 w 2328"/>
                  <a:gd name="T85" fmla="*/ 1616 h 2182"/>
                  <a:gd name="T86" fmla="*/ 1738 w 2328"/>
                  <a:gd name="T87" fmla="*/ 1398 h 2182"/>
                  <a:gd name="T88" fmla="*/ 1324 w 2328"/>
                  <a:gd name="T89" fmla="*/ 1616 h 2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28" h="2182">
                    <a:moveTo>
                      <a:pt x="2094" y="2182"/>
                    </a:moveTo>
                    <a:cubicBezTo>
                      <a:pt x="234" y="2182"/>
                      <a:pt x="234" y="2182"/>
                      <a:pt x="234" y="2182"/>
                    </a:cubicBezTo>
                    <a:cubicBezTo>
                      <a:pt x="199" y="2182"/>
                      <a:pt x="171" y="2154"/>
                      <a:pt x="171" y="2119"/>
                    </a:cubicBezTo>
                    <a:cubicBezTo>
                      <a:pt x="171" y="1033"/>
                      <a:pt x="171" y="1033"/>
                      <a:pt x="171" y="1033"/>
                    </a:cubicBezTo>
                    <a:cubicBezTo>
                      <a:pt x="68" y="989"/>
                      <a:pt x="0" y="888"/>
                      <a:pt x="0" y="773"/>
                    </a:cubicBezTo>
                    <a:cubicBezTo>
                      <a:pt x="0" y="650"/>
                      <a:pt x="0" y="650"/>
                      <a:pt x="0" y="650"/>
                    </a:cubicBezTo>
                    <a:cubicBezTo>
                      <a:pt x="0" y="640"/>
                      <a:pt x="3" y="629"/>
                      <a:pt x="8" y="620"/>
                    </a:cubicBezTo>
                    <a:cubicBezTo>
                      <a:pt x="326" y="33"/>
                      <a:pt x="326" y="33"/>
                      <a:pt x="326" y="33"/>
                    </a:cubicBezTo>
                    <a:cubicBezTo>
                      <a:pt x="336" y="13"/>
                      <a:pt x="357" y="1"/>
                      <a:pt x="380" y="0"/>
                    </a:cubicBezTo>
                    <a:cubicBezTo>
                      <a:pt x="1947" y="0"/>
                      <a:pt x="1947" y="0"/>
                      <a:pt x="1947" y="0"/>
                    </a:cubicBezTo>
                    <a:cubicBezTo>
                      <a:pt x="1971" y="1"/>
                      <a:pt x="1992" y="13"/>
                      <a:pt x="2002" y="34"/>
                    </a:cubicBezTo>
                    <a:cubicBezTo>
                      <a:pt x="2320" y="621"/>
                      <a:pt x="2320" y="621"/>
                      <a:pt x="2320" y="621"/>
                    </a:cubicBezTo>
                    <a:cubicBezTo>
                      <a:pt x="2325" y="629"/>
                      <a:pt x="2328" y="640"/>
                      <a:pt x="2328" y="650"/>
                    </a:cubicBezTo>
                    <a:cubicBezTo>
                      <a:pt x="2328" y="650"/>
                      <a:pt x="2328" y="650"/>
                      <a:pt x="2328" y="650"/>
                    </a:cubicBezTo>
                    <a:cubicBezTo>
                      <a:pt x="2328" y="773"/>
                      <a:pt x="2328" y="773"/>
                      <a:pt x="2328" y="773"/>
                    </a:cubicBezTo>
                    <a:cubicBezTo>
                      <a:pt x="2328" y="888"/>
                      <a:pt x="2260" y="989"/>
                      <a:pt x="2157" y="1033"/>
                    </a:cubicBezTo>
                    <a:cubicBezTo>
                      <a:pt x="2157" y="2119"/>
                      <a:pt x="2157" y="2119"/>
                      <a:pt x="2157" y="2119"/>
                    </a:cubicBezTo>
                    <a:cubicBezTo>
                      <a:pt x="2157" y="2154"/>
                      <a:pt x="2129" y="2182"/>
                      <a:pt x="2094" y="2182"/>
                    </a:cubicBezTo>
                    <a:close/>
                    <a:moveTo>
                      <a:pt x="1080" y="2057"/>
                    </a:moveTo>
                    <a:cubicBezTo>
                      <a:pt x="2032" y="2057"/>
                      <a:pt x="2032" y="2057"/>
                      <a:pt x="2032" y="2057"/>
                    </a:cubicBezTo>
                    <a:cubicBezTo>
                      <a:pt x="2032" y="1055"/>
                      <a:pt x="2032" y="1055"/>
                      <a:pt x="2032" y="1055"/>
                    </a:cubicBezTo>
                    <a:cubicBezTo>
                      <a:pt x="1950" y="1051"/>
                      <a:pt x="1875" y="1013"/>
                      <a:pt x="1825" y="950"/>
                    </a:cubicBezTo>
                    <a:cubicBezTo>
                      <a:pt x="1772" y="1016"/>
                      <a:pt x="1692" y="1056"/>
                      <a:pt x="1605" y="1056"/>
                    </a:cubicBezTo>
                    <a:cubicBezTo>
                      <a:pt x="1517" y="1056"/>
                      <a:pt x="1437" y="1016"/>
                      <a:pt x="1384" y="950"/>
                    </a:cubicBezTo>
                    <a:cubicBezTo>
                      <a:pt x="1332" y="1016"/>
                      <a:pt x="1252" y="1056"/>
                      <a:pt x="1164" y="1056"/>
                    </a:cubicBezTo>
                    <a:cubicBezTo>
                      <a:pt x="1076" y="1056"/>
                      <a:pt x="996" y="1016"/>
                      <a:pt x="944" y="950"/>
                    </a:cubicBezTo>
                    <a:cubicBezTo>
                      <a:pt x="891" y="1016"/>
                      <a:pt x="811" y="1056"/>
                      <a:pt x="723" y="1056"/>
                    </a:cubicBezTo>
                    <a:cubicBezTo>
                      <a:pt x="636" y="1056"/>
                      <a:pt x="556" y="1016"/>
                      <a:pt x="503" y="950"/>
                    </a:cubicBezTo>
                    <a:cubicBezTo>
                      <a:pt x="453" y="1013"/>
                      <a:pt x="378" y="1051"/>
                      <a:pt x="296" y="1055"/>
                    </a:cubicBezTo>
                    <a:cubicBezTo>
                      <a:pt x="296" y="2057"/>
                      <a:pt x="296" y="2057"/>
                      <a:pt x="296" y="2057"/>
                    </a:cubicBezTo>
                    <a:cubicBezTo>
                      <a:pt x="465" y="2057"/>
                      <a:pt x="465" y="2057"/>
                      <a:pt x="465" y="2057"/>
                    </a:cubicBezTo>
                    <a:cubicBezTo>
                      <a:pt x="465" y="1336"/>
                      <a:pt x="465" y="1336"/>
                      <a:pt x="465" y="1336"/>
                    </a:cubicBezTo>
                    <a:cubicBezTo>
                      <a:pt x="465" y="1301"/>
                      <a:pt x="493" y="1273"/>
                      <a:pt x="528" y="1273"/>
                    </a:cubicBezTo>
                    <a:cubicBezTo>
                      <a:pt x="1017" y="1273"/>
                      <a:pt x="1017" y="1273"/>
                      <a:pt x="1017" y="1273"/>
                    </a:cubicBezTo>
                    <a:cubicBezTo>
                      <a:pt x="1052" y="1273"/>
                      <a:pt x="1080" y="1301"/>
                      <a:pt x="1080" y="1336"/>
                    </a:cubicBezTo>
                    <a:lnTo>
                      <a:pt x="1080" y="2057"/>
                    </a:lnTo>
                    <a:close/>
                    <a:moveTo>
                      <a:pt x="590" y="2057"/>
                    </a:moveTo>
                    <a:cubicBezTo>
                      <a:pt x="955" y="2057"/>
                      <a:pt x="955" y="2057"/>
                      <a:pt x="955" y="2057"/>
                    </a:cubicBezTo>
                    <a:cubicBezTo>
                      <a:pt x="955" y="1398"/>
                      <a:pt x="955" y="1398"/>
                      <a:pt x="955" y="1398"/>
                    </a:cubicBezTo>
                    <a:cubicBezTo>
                      <a:pt x="590" y="1398"/>
                      <a:pt x="590" y="1398"/>
                      <a:pt x="590" y="1398"/>
                    </a:cubicBezTo>
                    <a:lnTo>
                      <a:pt x="590" y="2057"/>
                    </a:lnTo>
                    <a:close/>
                    <a:moveTo>
                      <a:pt x="1887" y="713"/>
                    </a:moveTo>
                    <a:cubicBezTo>
                      <a:pt x="1887" y="773"/>
                      <a:pt x="1887" y="773"/>
                      <a:pt x="1887" y="773"/>
                    </a:cubicBezTo>
                    <a:cubicBezTo>
                      <a:pt x="1887" y="861"/>
                      <a:pt x="1957" y="931"/>
                      <a:pt x="2045" y="931"/>
                    </a:cubicBezTo>
                    <a:cubicBezTo>
                      <a:pt x="2134" y="931"/>
                      <a:pt x="2203" y="861"/>
                      <a:pt x="2203" y="773"/>
                    </a:cubicBezTo>
                    <a:cubicBezTo>
                      <a:pt x="2203" y="713"/>
                      <a:pt x="2203" y="713"/>
                      <a:pt x="2203" y="713"/>
                    </a:cubicBezTo>
                    <a:lnTo>
                      <a:pt x="1887" y="713"/>
                    </a:lnTo>
                    <a:close/>
                    <a:moveTo>
                      <a:pt x="1447" y="713"/>
                    </a:moveTo>
                    <a:cubicBezTo>
                      <a:pt x="1447" y="773"/>
                      <a:pt x="1447" y="773"/>
                      <a:pt x="1447" y="773"/>
                    </a:cubicBezTo>
                    <a:cubicBezTo>
                      <a:pt x="1447" y="861"/>
                      <a:pt x="1516" y="931"/>
                      <a:pt x="1605" y="931"/>
                    </a:cubicBezTo>
                    <a:cubicBezTo>
                      <a:pt x="1693" y="931"/>
                      <a:pt x="1762" y="861"/>
                      <a:pt x="1762" y="773"/>
                    </a:cubicBezTo>
                    <a:cubicBezTo>
                      <a:pt x="1762" y="713"/>
                      <a:pt x="1762" y="713"/>
                      <a:pt x="1762" y="713"/>
                    </a:cubicBezTo>
                    <a:lnTo>
                      <a:pt x="1447" y="713"/>
                    </a:lnTo>
                    <a:close/>
                    <a:moveTo>
                      <a:pt x="1006" y="713"/>
                    </a:moveTo>
                    <a:cubicBezTo>
                      <a:pt x="1006" y="773"/>
                      <a:pt x="1006" y="773"/>
                      <a:pt x="1006" y="773"/>
                    </a:cubicBezTo>
                    <a:cubicBezTo>
                      <a:pt x="1006" y="861"/>
                      <a:pt x="1075" y="931"/>
                      <a:pt x="1164" y="931"/>
                    </a:cubicBezTo>
                    <a:cubicBezTo>
                      <a:pt x="1253" y="931"/>
                      <a:pt x="1322" y="861"/>
                      <a:pt x="1322" y="773"/>
                    </a:cubicBezTo>
                    <a:cubicBezTo>
                      <a:pt x="1322" y="713"/>
                      <a:pt x="1322" y="713"/>
                      <a:pt x="1322" y="713"/>
                    </a:cubicBezTo>
                    <a:lnTo>
                      <a:pt x="1006" y="713"/>
                    </a:lnTo>
                    <a:close/>
                    <a:moveTo>
                      <a:pt x="566" y="713"/>
                    </a:moveTo>
                    <a:cubicBezTo>
                      <a:pt x="566" y="773"/>
                      <a:pt x="566" y="773"/>
                      <a:pt x="566" y="773"/>
                    </a:cubicBezTo>
                    <a:cubicBezTo>
                      <a:pt x="566" y="861"/>
                      <a:pt x="635" y="931"/>
                      <a:pt x="723" y="931"/>
                    </a:cubicBezTo>
                    <a:cubicBezTo>
                      <a:pt x="812" y="931"/>
                      <a:pt x="881" y="861"/>
                      <a:pt x="881" y="773"/>
                    </a:cubicBezTo>
                    <a:cubicBezTo>
                      <a:pt x="881" y="713"/>
                      <a:pt x="881" y="713"/>
                      <a:pt x="881" y="713"/>
                    </a:cubicBezTo>
                    <a:lnTo>
                      <a:pt x="566" y="713"/>
                    </a:lnTo>
                    <a:close/>
                    <a:moveTo>
                      <a:pt x="125" y="713"/>
                    </a:moveTo>
                    <a:cubicBezTo>
                      <a:pt x="125" y="773"/>
                      <a:pt x="125" y="773"/>
                      <a:pt x="125" y="773"/>
                    </a:cubicBezTo>
                    <a:cubicBezTo>
                      <a:pt x="125" y="861"/>
                      <a:pt x="194" y="931"/>
                      <a:pt x="283" y="931"/>
                    </a:cubicBezTo>
                    <a:cubicBezTo>
                      <a:pt x="371" y="931"/>
                      <a:pt x="441" y="861"/>
                      <a:pt x="441" y="773"/>
                    </a:cubicBezTo>
                    <a:cubicBezTo>
                      <a:pt x="441" y="713"/>
                      <a:pt x="441" y="713"/>
                      <a:pt x="441" y="713"/>
                    </a:cubicBezTo>
                    <a:lnTo>
                      <a:pt x="125" y="713"/>
                    </a:lnTo>
                    <a:close/>
                    <a:moveTo>
                      <a:pt x="167" y="588"/>
                    </a:moveTo>
                    <a:cubicBezTo>
                      <a:pt x="2161" y="588"/>
                      <a:pt x="2161" y="588"/>
                      <a:pt x="2161" y="588"/>
                    </a:cubicBezTo>
                    <a:cubicBezTo>
                      <a:pt x="1910" y="125"/>
                      <a:pt x="1910" y="125"/>
                      <a:pt x="1910" y="125"/>
                    </a:cubicBezTo>
                    <a:cubicBezTo>
                      <a:pt x="418" y="125"/>
                      <a:pt x="418" y="125"/>
                      <a:pt x="418" y="125"/>
                    </a:cubicBezTo>
                    <a:lnTo>
                      <a:pt x="167" y="588"/>
                    </a:lnTo>
                    <a:close/>
                    <a:moveTo>
                      <a:pt x="1800" y="1741"/>
                    </a:moveTo>
                    <a:cubicBezTo>
                      <a:pt x="1262" y="1741"/>
                      <a:pt x="1262" y="1741"/>
                      <a:pt x="1262" y="1741"/>
                    </a:cubicBezTo>
                    <a:cubicBezTo>
                      <a:pt x="1227" y="1741"/>
                      <a:pt x="1199" y="1713"/>
                      <a:pt x="1199" y="1679"/>
                    </a:cubicBezTo>
                    <a:cubicBezTo>
                      <a:pt x="1199" y="1336"/>
                      <a:pt x="1199" y="1336"/>
                      <a:pt x="1199" y="1336"/>
                    </a:cubicBezTo>
                    <a:cubicBezTo>
                      <a:pt x="1199" y="1301"/>
                      <a:pt x="1227" y="1273"/>
                      <a:pt x="1262" y="1273"/>
                    </a:cubicBezTo>
                    <a:cubicBezTo>
                      <a:pt x="1800" y="1273"/>
                      <a:pt x="1800" y="1273"/>
                      <a:pt x="1800" y="1273"/>
                    </a:cubicBezTo>
                    <a:cubicBezTo>
                      <a:pt x="1835" y="1273"/>
                      <a:pt x="1863" y="1301"/>
                      <a:pt x="1863" y="1336"/>
                    </a:cubicBezTo>
                    <a:cubicBezTo>
                      <a:pt x="1863" y="1679"/>
                      <a:pt x="1863" y="1679"/>
                      <a:pt x="1863" y="1679"/>
                    </a:cubicBezTo>
                    <a:cubicBezTo>
                      <a:pt x="1863" y="1713"/>
                      <a:pt x="1835" y="1741"/>
                      <a:pt x="1800" y="1741"/>
                    </a:cubicBezTo>
                    <a:close/>
                    <a:moveTo>
                      <a:pt x="1324" y="1616"/>
                    </a:moveTo>
                    <a:cubicBezTo>
                      <a:pt x="1738" y="1616"/>
                      <a:pt x="1738" y="1616"/>
                      <a:pt x="1738" y="1616"/>
                    </a:cubicBezTo>
                    <a:cubicBezTo>
                      <a:pt x="1738" y="1398"/>
                      <a:pt x="1738" y="1398"/>
                      <a:pt x="1738" y="1398"/>
                    </a:cubicBezTo>
                    <a:cubicBezTo>
                      <a:pt x="1324" y="1398"/>
                      <a:pt x="1324" y="1398"/>
                      <a:pt x="1324" y="1398"/>
                    </a:cubicBezTo>
                    <a:lnTo>
                      <a:pt x="1324" y="1616"/>
                    </a:lnTo>
                    <a:close/>
                  </a:path>
                </a:pathLst>
              </a:custGeom>
              <a:solidFill>
                <a:schemeClr val="tx2"/>
              </a:solidFill>
              <a:ln w="3175">
                <a:solidFill>
                  <a:schemeClr val="bg1"/>
                </a:solid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8" name="Rectangle 67">
                <a:extLst>
                  <a:ext uri="{FF2B5EF4-FFF2-40B4-BE49-F238E27FC236}">
                    <a16:creationId xmlns:a16="http://schemas.microsoft.com/office/drawing/2014/main" xmlns="" id="{4EC09F6E-B8CE-4F1C-B99F-6436736CEF23}"/>
                  </a:ext>
                </a:extLst>
              </p:cNvPr>
              <p:cNvSpPr/>
              <p:nvPr/>
            </p:nvSpPr>
            <p:spPr>
              <a:xfrm>
                <a:off x="4744615" y="3299485"/>
                <a:ext cx="870753" cy="175437"/>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dirty="0">
                    <a:solidFill>
                      <a:srgbClr val="353535"/>
                    </a:solidFill>
                  </a:rPr>
                  <a:t>Marketing</a:t>
                </a:r>
              </a:p>
            </p:txBody>
          </p:sp>
        </p:grpSp>
        <p:grpSp>
          <p:nvGrpSpPr>
            <p:cNvPr id="20" name="Group 19">
              <a:extLst>
                <a:ext uri="{FF2B5EF4-FFF2-40B4-BE49-F238E27FC236}">
                  <a16:creationId xmlns:a16="http://schemas.microsoft.com/office/drawing/2014/main" xmlns="" id="{F4BDEC73-9B67-4672-A848-648932610043}"/>
                </a:ext>
              </a:extLst>
            </p:cNvPr>
            <p:cNvGrpSpPr/>
            <p:nvPr/>
          </p:nvGrpSpPr>
          <p:grpSpPr>
            <a:xfrm>
              <a:off x="6965216" y="4067835"/>
              <a:ext cx="684353" cy="560967"/>
              <a:chOff x="5839816" y="4598318"/>
              <a:chExt cx="684450" cy="561047"/>
            </a:xfrm>
          </p:grpSpPr>
          <p:grpSp>
            <p:nvGrpSpPr>
              <p:cNvPr id="51" name="Group 50">
                <a:extLst>
                  <a:ext uri="{FF2B5EF4-FFF2-40B4-BE49-F238E27FC236}">
                    <a16:creationId xmlns:a16="http://schemas.microsoft.com/office/drawing/2014/main" xmlns="" id="{E8AC023B-7CF2-4200-ADF1-59CB7336F382}"/>
                  </a:ext>
                </a:extLst>
              </p:cNvPr>
              <p:cNvGrpSpPr/>
              <p:nvPr/>
            </p:nvGrpSpPr>
            <p:grpSpPr>
              <a:xfrm>
                <a:off x="5931815" y="4598318"/>
                <a:ext cx="555383" cy="345846"/>
                <a:chOff x="6513888" y="5320066"/>
                <a:chExt cx="736566" cy="458667"/>
              </a:xfrm>
              <a:solidFill>
                <a:schemeClr val="tx2"/>
              </a:solidFill>
            </p:grpSpPr>
            <p:sp>
              <p:nvSpPr>
                <p:cNvPr id="53" name="Freeform 15">
                  <a:extLst>
                    <a:ext uri="{FF2B5EF4-FFF2-40B4-BE49-F238E27FC236}">
                      <a16:creationId xmlns:a16="http://schemas.microsoft.com/office/drawing/2014/main" xmlns="" id="{7A538BC8-4B08-4CA4-AAC8-00794DDC0873}"/>
                    </a:ext>
                  </a:extLst>
                </p:cNvPr>
                <p:cNvSpPr>
                  <a:spLocks/>
                </p:cNvSpPr>
                <p:nvPr/>
              </p:nvSpPr>
              <p:spPr bwMode="auto">
                <a:xfrm>
                  <a:off x="6659582" y="5379423"/>
                  <a:ext cx="237428" cy="58008"/>
                </a:xfrm>
                <a:custGeom>
                  <a:avLst/>
                  <a:gdLst>
                    <a:gd name="T0" fmla="*/ 143 w 415"/>
                    <a:gd name="T1" fmla="*/ 102 h 102"/>
                    <a:gd name="T2" fmla="*/ 124 w 415"/>
                    <a:gd name="T3" fmla="*/ 98 h 102"/>
                    <a:gd name="T4" fmla="*/ 12 w 415"/>
                    <a:gd name="T5" fmla="*/ 42 h 102"/>
                    <a:gd name="T6" fmla="*/ 4 w 415"/>
                    <a:gd name="T7" fmla="*/ 18 h 102"/>
                    <a:gd name="T8" fmla="*/ 29 w 415"/>
                    <a:gd name="T9" fmla="*/ 10 h 102"/>
                    <a:gd name="T10" fmla="*/ 140 w 415"/>
                    <a:gd name="T11" fmla="*/ 66 h 102"/>
                    <a:gd name="T12" fmla="*/ 145 w 415"/>
                    <a:gd name="T13" fmla="*/ 66 h 102"/>
                    <a:gd name="T14" fmla="*/ 313 w 415"/>
                    <a:gd name="T15" fmla="*/ 7 h 102"/>
                    <a:gd name="T16" fmla="*/ 365 w 415"/>
                    <a:gd name="T17" fmla="*/ 11 h 102"/>
                    <a:gd name="T18" fmla="*/ 366 w 415"/>
                    <a:gd name="T19" fmla="*/ 11 h 102"/>
                    <a:gd name="T20" fmla="*/ 367 w 415"/>
                    <a:gd name="T21" fmla="*/ 12 h 102"/>
                    <a:gd name="T22" fmla="*/ 403 w 415"/>
                    <a:gd name="T23" fmla="*/ 29 h 102"/>
                    <a:gd name="T24" fmla="*/ 411 w 415"/>
                    <a:gd name="T25" fmla="*/ 54 h 102"/>
                    <a:gd name="T26" fmla="*/ 387 w 415"/>
                    <a:gd name="T27" fmla="*/ 62 h 102"/>
                    <a:gd name="T28" fmla="*/ 352 w 415"/>
                    <a:gd name="T29" fmla="*/ 44 h 102"/>
                    <a:gd name="T30" fmla="*/ 325 w 415"/>
                    <a:gd name="T31" fmla="*/ 41 h 102"/>
                    <a:gd name="T32" fmla="*/ 157 w 415"/>
                    <a:gd name="T33" fmla="*/ 100 h 102"/>
                    <a:gd name="T34" fmla="*/ 143 w 415"/>
                    <a:gd name="T3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5" h="102">
                      <a:moveTo>
                        <a:pt x="143" y="102"/>
                      </a:moveTo>
                      <a:cubicBezTo>
                        <a:pt x="137" y="102"/>
                        <a:pt x="130" y="101"/>
                        <a:pt x="124" y="98"/>
                      </a:cubicBezTo>
                      <a:cubicBezTo>
                        <a:pt x="12" y="42"/>
                        <a:pt x="12" y="42"/>
                        <a:pt x="12" y="42"/>
                      </a:cubicBezTo>
                      <a:cubicBezTo>
                        <a:pt x="4" y="38"/>
                        <a:pt x="0" y="27"/>
                        <a:pt x="4" y="18"/>
                      </a:cubicBezTo>
                      <a:cubicBezTo>
                        <a:pt x="9" y="9"/>
                        <a:pt x="20" y="5"/>
                        <a:pt x="29" y="10"/>
                      </a:cubicBezTo>
                      <a:cubicBezTo>
                        <a:pt x="140" y="66"/>
                        <a:pt x="140" y="66"/>
                        <a:pt x="140" y="66"/>
                      </a:cubicBezTo>
                      <a:cubicBezTo>
                        <a:pt x="142" y="67"/>
                        <a:pt x="144" y="67"/>
                        <a:pt x="145" y="66"/>
                      </a:cubicBezTo>
                      <a:cubicBezTo>
                        <a:pt x="183" y="53"/>
                        <a:pt x="313" y="7"/>
                        <a:pt x="313" y="7"/>
                      </a:cubicBezTo>
                      <a:cubicBezTo>
                        <a:pt x="333" y="0"/>
                        <a:pt x="350" y="5"/>
                        <a:pt x="365" y="11"/>
                      </a:cubicBezTo>
                      <a:cubicBezTo>
                        <a:pt x="365" y="11"/>
                        <a:pt x="366" y="11"/>
                        <a:pt x="366" y="11"/>
                      </a:cubicBezTo>
                      <a:cubicBezTo>
                        <a:pt x="367" y="12"/>
                        <a:pt x="367" y="12"/>
                        <a:pt x="367" y="12"/>
                      </a:cubicBezTo>
                      <a:cubicBezTo>
                        <a:pt x="403" y="29"/>
                        <a:pt x="403" y="29"/>
                        <a:pt x="403" y="29"/>
                      </a:cubicBezTo>
                      <a:cubicBezTo>
                        <a:pt x="412" y="34"/>
                        <a:pt x="415" y="45"/>
                        <a:pt x="411" y="54"/>
                      </a:cubicBezTo>
                      <a:cubicBezTo>
                        <a:pt x="406" y="63"/>
                        <a:pt x="395" y="66"/>
                        <a:pt x="387" y="62"/>
                      </a:cubicBezTo>
                      <a:cubicBezTo>
                        <a:pt x="352" y="44"/>
                        <a:pt x="352" y="44"/>
                        <a:pt x="352" y="44"/>
                      </a:cubicBezTo>
                      <a:cubicBezTo>
                        <a:pt x="341" y="40"/>
                        <a:pt x="333" y="38"/>
                        <a:pt x="325" y="41"/>
                      </a:cubicBezTo>
                      <a:cubicBezTo>
                        <a:pt x="325" y="41"/>
                        <a:pt x="195" y="87"/>
                        <a:pt x="157" y="100"/>
                      </a:cubicBezTo>
                      <a:cubicBezTo>
                        <a:pt x="153" y="102"/>
                        <a:pt x="148" y="102"/>
                        <a:pt x="143" y="102"/>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4" name="Freeform 16">
                  <a:extLst>
                    <a:ext uri="{FF2B5EF4-FFF2-40B4-BE49-F238E27FC236}">
                      <a16:creationId xmlns:a16="http://schemas.microsoft.com/office/drawing/2014/main" xmlns="" id="{1E6F02C3-7CB3-4FFA-B04B-0E49537BF9BE}"/>
                    </a:ext>
                  </a:extLst>
                </p:cNvPr>
                <p:cNvSpPr>
                  <a:spLocks/>
                </p:cNvSpPr>
                <p:nvPr/>
              </p:nvSpPr>
              <p:spPr bwMode="auto">
                <a:xfrm>
                  <a:off x="6604273" y="5570984"/>
                  <a:ext cx="94431" cy="53961"/>
                </a:xfrm>
                <a:custGeom>
                  <a:avLst/>
                  <a:gdLst>
                    <a:gd name="T0" fmla="*/ 144 w 165"/>
                    <a:gd name="T1" fmla="*/ 93 h 93"/>
                    <a:gd name="T2" fmla="*/ 137 w 165"/>
                    <a:gd name="T3" fmla="*/ 92 h 93"/>
                    <a:gd name="T4" fmla="*/ 14 w 165"/>
                    <a:gd name="T5" fmla="*/ 37 h 93"/>
                    <a:gd name="T6" fmla="*/ 4 w 165"/>
                    <a:gd name="T7" fmla="*/ 13 h 93"/>
                    <a:gd name="T8" fmla="*/ 28 w 165"/>
                    <a:gd name="T9" fmla="*/ 4 h 93"/>
                    <a:gd name="T10" fmla="*/ 152 w 165"/>
                    <a:gd name="T11" fmla="*/ 59 h 93"/>
                    <a:gd name="T12" fmla="*/ 161 w 165"/>
                    <a:gd name="T13" fmla="*/ 82 h 93"/>
                    <a:gd name="T14" fmla="*/ 144 w 165"/>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93">
                      <a:moveTo>
                        <a:pt x="144" y="93"/>
                      </a:moveTo>
                      <a:cubicBezTo>
                        <a:pt x="142" y="93"/>
                        <a:pt x="139" y="93"/>
                        <a:pt x="137" y="92"/>
                      </a:cubicBezTo>
                      <a:cubicBezTo>
                        <a:pt x="14" y="37"/>
                        <a:pt x="14" y="37"/>
                        <a:pt x="14" y="37"/>
                      </a:cubicBezTo>
                      <a:cubicBezTo>
                        <a:pt x="4" y="33"/>
                        <a:pt x="0" y="22"/>
                        <a:pt x="4" y="13"/>
                      </a:cubicBezTo>
                      <a:cubicBezTo>
                        <a:pt x="8" y="4"/>
                        <a:pt x="19" y="0"/>
                        <a:pt x="28" y="4"/>
                      </a:cubicBezTo>
                      <a:cubicBezTo>
                        <a:pt x="152" y="59"/>
                        <a:pt x="152" y="59"/>
                        <a:pt x="152" y="59"/>
                      </a:cubicBezTo>
                      <a:cubicBezTo>
                        <a:pt x="161" y="63"/>
                        <a:pt x="165" y="73"/>
                        <a:pt x="161" y="82"/>
                      </a:cubicBezTo>
                      <a:cubicBezTo>
                        <a:pt x="158" y="89"/>
                        <a:pt x="151" y="93"/>
                        <a:pt x="144" y="93"/>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5" name="Freeform 19">
                  <a:extLst>
                    <a:ext uri="{FF2B5EF4-FFF2-40B4-BE49-F238E27FC236}">
                      <a16:creationId xmlns:a16="http://schemas.microsoft.com/office/drawing/2014/main" xmlns="" id="{CB666C10-F64A-4DA3-B49D-EABA67AC6B3F}"/>
                    </a:ext>
                  </a:extLst>
                </p:cNvPr>
                <p:cNvSpPr>
                  <a:spLocks/>
                </p:cNvSpPr>
                <p:nvPr/>
              </p:nvSpPr>
              <p:spPr bwMode="auto">
                <a:xfrm>
                  <a:off x="6759410" y="5379423"/>
                  <a:ext cx="395263" cy="249569"/>
                </a:xfrm>
                <a:custGeom>
                  <a:avLst/>
                  <a:gdLst>
                    <a:gd name="T0" fmla="*/ 519 w 688"/>
                    <a:gd name="T1" fmla="*/ 436 h 436"/>
                    <a:gd name="T2" fmla="*/ 507 w 688"/>
                    <a:gd name="T3" fmla="*/ 432 h 436"/>
                    <a:gd name="T4" fmla="*/ 226 w 688"/>
                    <a:gd name="T5" fmla="*/ 199 h 436"/>
                    <a:gd name="T6" fmla="*/ 219 w 688"/>
                    <a:gd name="T7" fmla="*/ 198 h 436"/>
                    <a:gd name="T8" fmla="*/ 172 w 688"/>
                    <a:gd name="T9" fmla="*/ 216 h 436"/>
                    <a:gd name="T10" fmla="*/ 169 w 688"/>
                    <a:gd name="T11" fmla="*/ 220 h 436"/>
                    <a:gd name="T12" fmla="*/ 147 w 688"/>
                    <a:gd name="T13" fmla="*/ 271 h 436"/>
                    <a:gd name="T14" fmla="*/ 106 w 688"/>
                    <a:gd name="T15" fmla="*/ 312 h 436"/>
                    <a:gd name="T16" fmla="*/ 47 w 688"/>
                    <a:gd name="T17" fmla="*/ 312 h 436"/>
                    <a:gd name="T18" fmla="*/ 7 w 688"/>
                    <a:gd name="T19" fmla="*/ 270 h 436"/>
                    <a:gd name="T20" fmla="*/ 9 w 688"/>
                    <a:gd name="T21" fmla="*/ 212 h 436"/>
                    <a:gd name="T22" fmla="*/ 9 w 688"/>
                    <a:gd name="T23" fmla="*/ 211 h 436"/>
                    <a:gd name="T24" fmla="*/ 24 w 688"/>
                    <a:gd name="T25" fmla="*/ 177 h 436"/>
                    <a:gd name="T26" fmla="*/ 49 w 688"/>
                    <a:gd name="T27" fmla="*/ 121 h 436"/>
                    <a:gd name="T28" fmla="*/ 95 w 688"/>
                    <a:gd name="T29" fmla="*/ 73 h 436"/>
                    <a:gd name="T30" fmla="*/ 246 w 688"/>
                    <a:gd name="T31" fmla="*/ 14 h 436"/>
                    <a:gd name="T32" fmla="*/ 253 w 688"/>
                    <a:gd name="T33" fmla="*/ 11 h 436"/>
                    <a:gd name="T34" fmla="*/ 305 w 688"/>
                    <a:gd name="T35" fmla="*/ 8 h 436"/>
                    <a:gd name="T36" fmla="*/ 305 w 688"/>
                    <a:gd name="T37" fmla="*/ 8 h 436"/>
                    <a:gd name="T38" fmla="*/ 471 w 688"/>
                    <a:gd name="T39" fmla="*/ 75 h 436"/>
                    <a:gd name="T40" fmla="*/ 476 w 688"/>
                    <a:gd name="T41" fmla="*/ 75 h 436"/>
                    <a:gd name="T42" fmla="*/ 583 w 688"/>
                    <a:gd name="T43" fmla="*/ 34 h 436"/>
                    <a:gd name="T44" fmla="*/ 607 w 688"/>
                    <a:gd name="T45" fmla="*/ 44 h 436"/>
                    <a:gd name="T46" fmla="*/ 596 w 688"/>
                    <a:gd name="T47" fmla="*/ 67 h 436"/>
                    <a:gd name="T48" fmla="*/ 489 w 688"/>
                    <a:gd name="T49" fmla="*/ 109 h 436"/>
                    <a:gd name="T50" fmla="*/ 458 w 688"/>
                    <a:gd name="T51" fmla="*/ 109 h 436"/>
                    <a:gd name="T52" fmla="*/ 292 w 688"/>
                    <a:gd name="T53" fmla="*/ 42 h 436"/>
                    <a:gd name="T54" fmla="*/ 266 w 688"/>
                    <a:gd name="T55" fmla="*/ 45 h 436"/>
                    <a:gd name="T56" fmla="*/ 263 w 688"/>
                    <a:gd name="T57" fmla="*/ 46 h 436"/>
                    <a:gd name="T58" fmla="*/ 263 w 688"/>
                    <a:gd name="T59" fmla="*/ 46 h 436"/>
                    <a:gd name="T60" fmla="*/ 260 w 688"/>
                    <a:gd name="T61" fmla="*/ 47 h 436"/>
                    <a:gd name="T62" fmla="*/ 107 w 688"/>
                    <a:gd name="T63" fmla="*/ 107 h 436"/>
                    <a:gd name="T64" fmla="*/ 81 w 688"/>
                    <a:gd name="T65" fmla="*/ 136 h 436"/>
                    <a:gd name="T66" fmla="*/ 57 w 688"/>
                    <a:gd name="T67" fmla="*/ 191 h 436"/>
                    <a:gd name="T68" fmla="*/ 41 w 688"/>
                    <a:gd name="T69" fmla="*/ 227 h 436"/>
                    <a:gd name="T70" fmla="*/ 41 w 688"/>
                    <a:gd name="T71" fmla="*/ 257 h 436"/>
                    <a:gd name="T72" fmla="*/ 41 w 688"/>
                    <a:gd name="T73" fmla="*/ 258 h 436"/>
                    <a:gd name="T74" fmla="*/ 61 w 688"/>
                    <a:gd name="T75" fmla="*/ 279 h 436"/>
                    <a:gd name="T76" fmla="*/ 92 w 688"/>
                    <a:gd name="T77" fmla="*/ 279 h 436"/>
                    <a:gd name="T78" fmla="*/ 114 w 688"/>
                    <a:gd name="T79" fmla="*/ 257 h 436"/>
                    <a:gd name="T80" fmla="*/ 135 w 688"/>
                    <a:gd name="T81" fmla="*/ 206 h 436"/>
                    <a:gd name="T82" fmla="*/ 159 w 688"/>
                    <a:gd name="T83" fmla="*/ 183 h 436"/>
                    <a:gd name="T84" fmla="*/ 206 w 688"/>
                    <a:gd name="T85" fmla="*/ 165 h 436"/>
                    <a:gd name="T86" fmla="*/ 249 w 688"/>
                    <a:gd name="T87" fmla="*/ 172 h 436"/>
                    <a:gd name="T88" fmla="*/ 522 w 688"/>
                    <a:gd name="T89" fmla="*/ 397 h 436"/>
                    <a:gd name="T90" fmla="*/ 660 w 688"/>
                    <a:gd name="T91" fmla="*/ 336 h 436"/>
                    <a:gd name="T92" fmla="*/ 684 w 688"/>
                    <a:gd name="T93" fmla="*/ 345 h 436"/>
                    <a:gd name="T94" fmla="*/ 675 w 688"/>
                    <a:gd name="T95" fmla="*/ 369 h 436"/>
                    <a:gd name="T96" fmla="*/ 526 w 688"/>
                    <a:gd name="T97" fmla="*/ 435 h 436"/>
                    <a:gd name="T98" fmla="*/ 519 w 688"/>
                    <a:gd name="T99"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8" h="436">
                      <a:moveTo>
                        <a:pt x="519" y="436"/>
                      </a:moveTo>
                      <a:cubicBezTo>
                        <a:pt x="515" y="436"/>
                        <a:pt x="510" y="435"/>
                        <a:pt x="507" y="432"/>
                      </a:cubicBezTo>
                      <a:cubicBezTo>
                        <a:pt x="226" y="199"/>
                        <a:pt x="226" y="199"/>
                        <a:pt x="226" y="199"/>
                      </a:cubicBezTo>
                      <a:cubicBezTo>
                        <a:pt x="224" y="198"/>
                        <a:pt x="221" y="197"/>
                        <a:pt x="219" y="198"/>
                      </a:cubicBezTo>
                      <a:cubicBezTo>
                        <a:pt x="172" y="216"/>
                        <a:pt x="172" y="216"/>
                        <a:pt x="172" y="216"/>
                      </a:cubicBezTo>
                      <a:cubicBezTo>
                        <a:pt x="171" y="217"/>
                        <a:pt x="169" y="218"/>
                        <a:pt x="169" y="220"/>
                      </a:cubicBezTo>
                      <a:cubicBezTo>
                        <a:pt x="147" y="271"/>
                        <a:pt x="147" y="271"/>
                        <a:pt x="147" y="271"/>
                      </a:cubicBezTo>
                      <a:cubicBezTo>
                        <a:pt x="139" y="289"/>
                        <a:pt x="124" y="304"/>
                        <a:pt x="106" y="312"/>
                      </a:cubicBezTo>
                      <a:cubicBezTo>
                        <a:pt x="87" y="320"/>
                        <a:pt x="66" y="320"/>
                        <a:pt x="47" y="312"/>
                      </a:cubicBezTo>
                      <a:cubicBezTo>
                        <a:pt x="29" y="305"/>
                        <a:pt x="14" y="289"/>
                        <a:pt x="7" y="270"/>
                      </a:cubicBezTo>
                      <a:cubicBezTo>
                        <a:pt x="0" y="251"/>
                        <a:pt x="0" y="231"/>
                        <a:pt x="9" y="212"/>
                      </a:cubicBezTo>
                      <a:cubicBezTo>
                        <a:pt x="9" y="212"/>
                        <a:pt x="9" y="211"/>
                        <a:pt x="9" y="211"/>
                      </a:cubicBezTo>
                      <a:cubicBezTo>
                        <a:pt x="10" y="209"/>
                        <a:pt x="17" y="192"/>
                        <a:pt x="24" y="177"/>
                      </a:cubicBezTo>
                      <a:cubicBezTo>
                        <a:pt x="34" y="154"/>
                        <a:pt x="45" y="128"/>
                        <a:pt x="49" y="121"/>
                      </a:cubicBezTo>
                      <a:cubicBezTo>
                        <a:pt x="55" y="108"/>
                        <a:pt x="66" y="83"/>
                        <a:pt x="95" y="73"/>
                      </a:cubicBezTo>
                      <a:cubicBezTo>
                        <a:pt x="246" y="14"/>
                        <a:pt x="246" y="14"/>
                        <a:pt x="246" y="14"/>
                      </a:cubicBezTo>
                      <a:cubicBezTo>
                        <a:pt x="248" y="13"/>
                        <a:pt x="251" y="12"/>
                        <a:pt x="253" y="11"/>
                      </a:cubicBezTo>
                      <a:cubicBezTo>
                        <a:pt x="266" y="6"/>
                        <a:pt x="285" y="0"/>
                        <a:pt x="305" y="8"/>
                      </a:cubicBezTo>
                      <a:cubicBezTo>
                        <a:pt x="305" y="8"/>
                        <a:pt x="305" y="8"/>
                        <a:pt x="305" y="8"/>
                      </a:cubicBezTo>
                      <a:cubicBezTo>
                        <a:pt x="471" y="75"/>
                        <a:pt x="471" y="75"/>
                        <a:pt x="471" y="75"/>
                      </a:cubicBezTo>
                      <a:cubicBezTo>
                        <a:pt x="473" y="76"/>
                        <a:pt x="475" y="76"/>
                        <a:pt x="476" y="75"/>
                      </a:cubicBezTo>
                      <a:cubicBezTo>
                        <a:pt x="583" y="34"/>
                        <a:pt x="583" y="34"/>
                        <a:pt x="583" y="34"/>
                      </a:cubicBezTo>
                      <a:cubicBezTo>
                        <a:pt x="592" y="30"/>
                        <a:pt x="603" y="35"/>
                        <a:pt x="607" y="44"/>
                      </a:cubicBezTo>
                      <a:cubicBezTo>
                        <a:pt x="610" y="53"/>
                        <a:pt x="606" y="64"/>
                        <a:pt x="596" y="67"/>
                      </a:cubicBezTo>
                      <a:cubicBezTo>
                        <a:pt x="489" y="109"/>
                        <a:pt x="489" y="109"/>
                        <a:pt x="489" y="109"/>
                      </a:cubicBezTo>
                      <a:cubicBezTo>
                        <a:pt x="479" y="113"/>
                        <a:pt x="468" y="113"/>
                        <a:pt x="458" y="109"/>
                      </a:cubicBezTo>
                      <a:cubicBezTo>
                        <a:pt x="292" y="42"/>
                        <a:pt x="292" y="42"/>
                        <a:pt x="292" y="42"/>
                      </a:cubicBezTo>
                      <a:cubicBezTo>
                        <a:pt x="283" y="39"/>
                        <a:pt x="273" y="42"/>
                        <a:pt x="266" y="45"/>
                      </a:cubicBezTo>
                      <a:cubicBezTo>
                        <a:pt x="265" y="45"/>
                        <a:pt x="264" y="46"/>
                        <a:pt x="263" y="46"/>
                      </a:cubicBezTo>
                      <a:cubicBezTo>
                        <a:pt x="263" y="46"/>
                        <a:pt x="263" y="46"/>
                        <a:pt x="263" y="46"/>
                      </a:cubicBezTo>
                      <a:cubicBezTo>
                        <a:pt x="262" y="47"/>
                        <a:pt x="261" y="47"/>
                        <a:pt x="260" y="47"/>
                      </a:cubicBezTo>
                      <a:cubicBezTo>
                        <a:pt x="107" y="107"/>
                        <a:pt x="107" y="107"/>
                        <a:pt x="107" y="107"/>
                      </a:cubicBezTo>
                      <a:cubicBezTo>
                        <a:pt x="95" y="111"/>
                        <a:pt x="89" y="121"/>
                        <a:pt x="81" y="136"/>
                      </a:cubicBezTo>
                      <a:cubicBezTo>
                        <a:pt x="78" y="143"/>
                        <a:pt x="66" y="170"/>
                        <a:pt x="57" y="191"/>
                      </a:cubicBezTo>
                      <a:cubicBezTo>
                        <a:pt x="46" y="216"/>
                        <a:pt x="43" y="224"/>
                        <a:pt x="41" y="227"/>
                      </a:cubicBezTo>
                      <a:cubicBezTo>
                        <a:pt x="37" y="237"/>
                        <a:pt x="37" y="247"/>
                        <a:pt x="41" y="257"/>
                      </a:cubicBezTo>
                      <a:cubicBezTo>
                        <a:pt x="41" y="257"/>
                        <a:pt x="41" y="258"/>
                        <a:pt x="41" y="258"/>
                      </a:cubicBezTo>
                      <a:cubicBezTo>
                        <a:pt x="44" y="268"/>
                        <a:pt x="51" y="275"/>
                        <a:pt x="61" y="279"/>
                      </a:cubicBezTo>
                      <a:cubicBezTo>
                        <a:pt x="71" y="283"/>
                        <a:pt x="82" y="283"/>
                        <a:pt x="92" y="279"/>
                      </a:cubicBezTo>
                      <a:cubicBezTo>
                        <a:pt x="101" y="275"/>
                        <a:pt x="109" y="267"/>
                        <a:pt x="114" y="257"/>
                      </a:cubicBezTo>
                      <a:cubicBezTo>
                        <a:pt x="135" y="206"/>
                        <a:pt x="135" y="206"/>
                        <a:pt x="135" y="206"/>
                      </a:cubicBezTo>
                      <a:cubicBezTo>
                        <a:pt x="140" y="195"/>
                        <a:pt x="149" y="187"/>
                        <a:pt x="159" y="183"/>
                      </a:cubicBezTo>
                      <a:cubicBezTo>
                        <a:pt x="206" y="165"/>
                        <a:pt x="206" y="165"/>
                        <a:pt x="206" y="165"/>
                      </a:cubicBezTo>
                      <a:cubicBezTo>
                        <a:pt x="220" y="159"/>
                        <a:pt x="237" y="162"/>
                        <a:pt x="249" y="172"/>
                      </a:cubicBezTo>
                      <a:cubicBezTo>
                        <a:pt x="522" y="397"/>
                        <a:pt x="522" y="397"/>
                        <a:pt x="522" y="397"/>
                      </a:cubicBezTo>
                      <a:cubicBezTo>
                        <a:pt x="660" y="336"/>
                        <a:pt x="660" y="336"/>
                        <a:pt x="660" y="336"/>
                      </a:cubicBezTo>
                      <a:cubicBezTo>
                        <a:pt x="669" y="332"/>
                        <a:pt x="680" y="336"/>
                        <a:pt x="684" y="345"/>
                      </a:cubicBezTo>
                      <a:cubicBezTo>
                        <a:pt x="688" y="354"/>
                        <a:pt x="684" y="364"/>
                        <a:pt x="675" y="369"/>
                      </a:cubicBezTo>
                      <a:cubicBezTo>
                        <a:pt x="526" y="435"/>
                        <a:pt x="526" y="435"/>
                        <a:pt x="526" y="435"/>
                      </a:cubicBezTo>
                      <a:cubicBezTo>
                        <a:pt x="524" y="436"/>
                        <a:pt x="521" y="436"/>
                        <a:pt x="519" y="436"/>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6" name="Freeform 20">
                  <a:extLst>
                    <a:ext uri="{FF2B5EF4-FFF2-40B4-BE49-F238E27FC236}">
                      <a16:creationId xmlns:a16="http://schemas.microsoft.com/office/drawing/2014/main" xmlns="" id="{5B5D5C1E-30F5-43A1-8698-8A6928AB5AF6}"/>
                    </a:ext>
                  </a:extLst>
                </p:cNvPr>
                <p:cNvSpPr>
                  <a:spLocks/>
                </p:cNvSpPr>
                <p:nvPr/>
              </p:nvSpPr>
              <p:spPr bwMode="auto">
                <a:xfrm>
                  <a:off x="6910500" y="54050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7" name="Freeform 22">
                  <a:extLst>
                    <a:ext uri="{FF2B5EF4-FFF2-40B4-BE49-F238E27FC236}">
                      <a16:creationId xmlns:a16="http://schemas.microsoft.com/office/drawing/2014/main" xmlns="" id="{7284408D-ED42-4616-8052-8C38157866B6}"/>
                    </a:ext>
                  </a:extLst>
                </p:cNvPr>
                <p:cNvSpPr>
                  <a:spLocks noEditPoints="1"/>
                </p:cNvSpPr>
                <p:nvPr/>
              </p:nvSpPr>
              <p:spPr bwMode="auto">
                <a:xfrm>
                  <a:off x="6673072" y="5588521"/>
                  <a:ext cx="93083" cy="83639"/>
                </a:xfrm>
                <a:custGeom>
                  <a:avLst/>
                  <a:gdLst>
                    <a:gd name="T0" fmla="*/ 153 w 162"/>
                    <a:gd name="T1" fmla="*/ 34 h 146"/>
                    <a:gd name="T2" fmla="*/ 150 w 162"/>
                    <a:gd name="T3" fmla="*/ 30 h 146"/>
                    <a:gd name="T4" fmla="*/ 115 w 162"/>
                    <a:gd name="T5" fmla="*/ 4 h 146"/>
                    <a:gd name="T6" fmla="*/ 73 w 162"/>
                    <a:gd name="T7" fmla="*/ 10 h 146"/>
                    <a:gd name="T8" fmla="*/ 29 w 162"/>
                    <a:gd name="T9" fmla="*/ 36 h 146"/>
                    <a:gd name="T10" fmla="*/ 3 w 162"/>
                    <a:gd name="T11" fmla="*/ 71 h 146"/>
                    <a:gd name="T12" fmla="*/ 9 w 162"/>
                    <a:gd name="T13" fmla="*/ 114 h 146"/>
                    <a:gd name="T14" fmla="*/ 12 w 162"/>
                    <a:gd name="T15" fmla="*/ 118 h 146"/>
                    <a:gd name="T16" fmla="*/ 60 w 162"/>
                    <a:gd name="T17" fmla="*/ 146 h 146"/>
                    <a:gd name="T18" fmla="*/ 88 w 162"/>
                    <a:gd name="T19" fmla="*/ 138 h 146"/>
                    <a:gd name="T20" fmla="*/ 89 w 162"/>
                    <a:gd name="T21" fmla="*/ 138 h 146"/>
                    <a:gd name="T22" fmla="*/ 133 w 162"/>
                    <a:gd name="T23" fmla="*/ 111 h 146"/>
                    <a:gd name="T24" fmla="*/ 159 w 162"/>
                    <a:gd name="T25" fmla="*/ 77 h 146"/>
                    <a:gd name="T26" fmla="*/ 153 w 162"/>
                    <a:gd name="T27" fmla="*/ 34 h 146"/>
                    <a:gd name="T28" fmla="*/ 124 w 162"/>
                    <a:gd name="T29" fmla="*/ 68 h 146"/>
                    <a:gd name="T30" fmla="*/ 115 w 162"/>
                    <a:gd name="T31" fmla="*/ 81 h 146"/>
                    <a:gd name="T32" fmla="*/ 71 w 162"/>
                    <a:gd name="T33" fmla="*/ 107 h 146"/>
                    <a:gd name="T34" fmla="*/ 60 w 162"/>
                    <a:gd name="T35" fmla="*/ 110 h 146"/>
                    <a:gd name="T36" fmla="*/ 43 w 162"/>
                    <a:gd name="T37" fmla="*/ 100 h 146"/>
                    <a:gd name="T38" fmla="*/ 41 w 162"/>
                    <a:gd name="T39" fmla="*/ 96 h 146"/>
                    <a:gd name="T40" fmla="*/ 38 w 162"/>
                    <a:gd name="T41" fmla="*/ 80 h 146"/>
                    <a:gd name="T42" fmla="*/ 48 w 162"/>
                    <a:gd name="T43" fmla="*/ 67 h 146"/>
                    <a:gd name="T44" fmla="*/ 92 w 162"/>
                    <a:gd name="T45" fmla="*/ 41 h 146"/>
                    <a:gd name="T46" fmla="*/ 102 w 162"/>
                    <a:gd name="T47" fmla="*/ 38 h 146"/>
                    <a:gd name="T48" fmla="*/ 106 w 162"/>
                    <a:gd name="T49" fmla="*/ 38 h 146"/>
                    <a:gd name="T50" fmla="*/ 119 w 162"/>
                    <a:gd name="T51" fmla="*/ 48 h 146"/>
                    <a:gd name="T52" fmla="*/ 121 w 162"/>
                    <a:gd name="T53" fmla="*/ 52 h 146"/>
                    <a:gd name="T54" fmla="*/ 124 w 162"/>
                    <a:gd name="T55" fmla="*/ 6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2" h="146">
                      <a:moveTo>
                        <a:pt x="153" y="34"/>
                      </a:moveTo>
                      <a:cubicBezTo>
                        <a:pt x="150" y="30"/>
                        <a:pt x="150" y="30"/>
                        <a:pt x="150" y="30"/>
                      </a:cubicBezTo>
                      <a:cubicBezTo>
                        <a:pt x="142" y="17"/>
                        <a:pt x="130" y="7"/>
                        <a:pt x="115" y="4"/>
                      </a:cubicBezTo>
                      <a:cubicBezTo>
                        <a:pt x="101" y="0"/>
                        <a:pt x="86" y="2"/>
                        <a:pt x="73" y="10"/>
                      </a:cubicBezTo>
                      <a:cubicBezTo>
                        <a:pt x="29" y="36"/>
                        <a:pt x="29" y="36"/>
                        <a:pt x="29" y="36"/>
                      </a:cubicBezTo>
                      <a:cubicBezTo>
                        <a:pt x="16" y="44"/>
                        <a:pt x="7" y="57"/>
                        <a:pt x="3" y="71"/>
                      </a:cubicBezTo>
                      <a:cubicBezTo>
                        <a:pt x="0" y="86"/>
                        <a:pt x="2" y="101"/>
                        <a:pt x="9" y="114"/>
                      </a:cubicBezTo>
                      <a:cubicBezTo>
                        <a:pt x="12" y="118"/>
                        <a:pt x="12" y="118"/>
                        <a:pt x="12" y="118"/>
                      </a:cubicBezTo>
                      <a:cubicBezTo>
                        <a:pt x="22" y="135"/>
                        <a:pt x="41" y="146"/>
                        <a:pt x="60" y="146"/>
                      </a:cubicBezTo>
                      <a:cubicBezTo>
                        <a:pt x="69" y="146"/>
                        <a:pt x="79" y="144"/>
                        <a:pt x="88" y="138"/>
                      </a:cubicBezTo>
                      <a:cubicBezTo>
                        <a:pt x="88" y="138"/>
                        <a:pt x="89" y="138"/>
                        <a:pt x="89" y="138"/>
                      </a:cubicBezTo>
                      <a:cubicBezTo>
                        <a:pt x="133" y="111"/>
                        <a:pt x="133" y="111"/>
                        <a:pt x="133" y="111"/>
                      </a:cubicBezTo>
                      <a:cubicBezTo>
                        <a:pt x="146" y="103"/>
                        <a:pt x="155" y="91"/>
                        <a:pt x="159" y="77"/>
                      </a:cubicBezTo>
                      <a:cubicBezTo>
                        <a:pt x="162" y="62"/>
                        <a:pt x="160" y="47"/>
                        <a:pt x="153" y="34"/>
                      </a:cubicBezTo>
                      <a:close/>
                      <a:moveTo>
                        <a:pt x="124" y="68"/>
                      </a:moveTo>
                      <a:cubicBezTo>
                        <a:pt x="122" y="73"/>
                        <a:pt x="119" y="78"/>
                        <a:pt x="115" y="81"/>
                      </a:cubicBezTo>
                      <a:cubicBezTo>
                        <a:pt x="71" y="107"/>
                        <a:pt x="71" y="107"/>
                        <a:pt x="71" y="107"/>
                      </a:cubicBezTo>
                      <a:cubicBezTo>
                        <a:pt x="67" y="109"/>
                        <a:pt x="63" y="110"/>
                        <a:pt x="60" y="110"/>
                      </a:cubicBezTo>
                      <a:cubicBezTo>
                        <a:pt x="54" y="110"/>
                        <a:pt x="47" y="106"/>
                        <a:pt x="43" y="100"/>
                      </a:cubicBezTo>
                      <a:cubicBezTo>
                        <a:pt x="41" y="96"/>
                        <a:pt x="41" y="96"/>
                        <a:pt x="41" y="96"/>
                      </a:cubicBezTo>
                      <a:cubicBezTo>
                        <a:pt x="38" y="91"/>
                        <a:pt x="37" y="85"/>
                        <a:pt x="38" y="80"/>
                      </a:cubicBezTo>
                      <a:cubicBezTo>
                        <a:pt x="40" y="74"/>
                        <a:pt x="43" y="70"/>
                        <a:pt x="48" y="67"/>
                      </a:cubicBezTo>
                      <a:cubicBezTo>
                        <a:pt x="92" y="41"/>
                        <a:pt x="92" y="41"/>
                        <a:pt x="92" y="41"/>
                      </a:cubicBezTo>
                      <a:cubicBezTo>
                        <a:pt x="95" y="39"/>
                        <a:pt x="98" y="38"/>
                        <a:pt x="102" y="38"/>
                      </a:cubicBezTo>
                      <a:cubicBezTo>
                        <a:pt x="103" y="38"/>
                        <a:pt x="105" y="38"/>
                        <a:pt x="106" y="38"/>
                      </a:cubicBezTo>
                      <a:cubicBezTo>
                        <a:pt x="112" y="40"/>
                        <a:pt x="116" y="43"/>
                        <a:pt x="119" y="48"/>
                      </a:cubicBezTo>
                      <a:cubicBezTo>
                        <a:pt x="121" y="52"/>
                        <a:pt x="121" y="52"/>
                        <a:pt x="121" y="52"/>
                      </a:cubicBezTo>
                      <a:cubicBezTo>
                        <a:pt x="124" y="57"/>
                        <a:pt x="125" y="63"/>
                        <a:pt x="124" y="68"/>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8" name="Freeform 23">
                  <a:extLst>
                    <a:ext uri="{FF2B5EF4-FFF2-40B4-BE49-F238E27FC236}">
                      <a16:creationId xmlns:a16="http://schemas.microsoft.com/office/drawing/2014/main" xmlns="" id="{D6BD47B6-C456-4FD6-B8DA-55954D39F408}"/>
                    </a:ext>
                  </a:extLst>
                </p:cNvPr>
                <p:cNvSpPr>
                  <a:spLocks noEditPoints="1"/>
                </p:cNvSpPr>
                <p:nvPr/>
              </p:nvSpPr>
              <p:spPr bwMode="auto">
                <a:xfrm>
                  <a:off x="6710845" y="5615501"/>
                  <a:ext cx="111969" cy="98479"/>
                </a:xfrm>
                <a:custGeom>
                  <a:avLst/>
                  <a:gdLst>
                    <a:gd name="T0" fmla="*/ 184 w 195"/>
                    <a:gd name="T1" fmla="*/ 42 h 171"/>
                    <a:gd name="T2" fmla="*/ 178 w 195"/>
                    <a:gd name="T3" fmla="*/ 32 h 171"/>
                    <a:gd name="T4" fmla="*/ 140 w 195"/>
                    <a:gd name="T5" fmla="*/ 4 h 171"/>
                    <a:gd name="T6" fmla="*/ 94 w 195"/>
                    <a:gd name="T7" fmla="*/ 10 h 171"/>
                    <a:gd name="T8" fmla="*/ 32 w 195"/>
                    <a:gd name="T9" fmla="*/ 47 h 171"/>
                    <a:gd name="T10" fmla="*/ 4 w 195"/>
                    <a:gd name="T11" fmla="*/ 84 h 171"/>
                    <a:gd name="T12" fmla="*/ 11 w 195"/>
                    <a:gd name="T13" fmla="*/ 130 h 171"/>
                    <a:gd name="T14" fmla="*/ 16 w 195"/>
                    <a:gd name="T15" fmla="*/ 141 h 171"/>
                    <a:gd name="T16" fmla="*/ 17 w 195"/>
                    <a:gd name="T17" fmla="*/ 142 h 171"/>
                    <a:gd name="T18" fmla="*/ 55 w 195"/>
                    <a:gd name="T19" fmla="*/ 169 h 171"/>
                    <a:gd name="T20" fmla="*/ 70 w 195"/>
                    <a:gd name="T21" fmla="*/ 171 h 171"/>
                    <a:gd name="T22" fmla="*/ 101 w 195"/>
                    <a:gd name="T23" fmla="*/ 162 h 171"/>
                    <a:gd name="T24" fmla="*/ 163 w 195"/>
                    <a:gd name="T25" fmla="*/ 126 h 171"/>
                    <a:gd name="T26" fmla="*/ 191 w 195"/>
                    <a:gd name="T27" fmla="*/ 89 h 171"/>
                    <a:gd name="T28" fmla="*/ 184 w 195"/>
                    <a:gd name="T29" fmla="*/ 42 h 171"/>
                    <a:gd name="T30" fmla="*/ 156 w 195"/>
                    <a:gd name="T31" fmla="*/ 79 h 171"/>
                    <a:gd name="T32" fmla="*/ 156 w 195"/>
                    <a:gd name="T33" fmla="*/ 80 h 171"/>
                    <a:gd name="T34" fmla="*/ 145 w 195"/>
                    <a:gd name="T35" fmla="*/ 95 h 171"/>
                    <a:gd name="T36" fmla="*/ 83 w 195"/>
                    <a:gd name="T37" fmla="*/ 131 h 171"/>
                    <a:gd name="T38" fmla="*/ 70 w 195"/>
                    <a:gd name="T39" fmla="*/ 135 h 171"/>
                    <a:gd name="T40" fmla="*/ 63 w 195"/>
                    <a:gd name="T41" fmla="*/ 134 h 171"/>
                    <a:gd name="T42" fmla="*/ 48 w 195"/>
                    <a:gd name="T43" fmla="*/ 123 h 171"/>
                    <a:gd name="T44" fmla="*/ 42 w 195"/>
                    <a:gd name="T45" fmla="*/ 112 h 171"/>
                    <a:gd name="T46" fmla="*/ 41 w 195"/>
                    <a:gd name="T47" fmla="*/ 112 h 171"/>
                    <a:gd name="T48" fmla="*/ 39 w 195"/>
                    <a:gd name="T49" fmla="*/ 93 h 171"/>
                    <a:gd name="T50" fmla="*/ 50 w 195"/>
                    <a:gd name="T51" fmla="*/ 78 h 171"/>
                    <a:gd name="T52" fmla="*/ 113 w 195"/>
                    <a:gd name="T53" fmla="*/ 41 h 171"/>
                    <a:gd name="T54" fmla="*/ 131 w 195"/>
                    <a:gd name="T55" fmla="*/ 39 h 171"/>
                    <a:gd name="T56" fmla="*/ 147 w 195"/>
                    <a:gd name="T57" fmla="*/ 50 h 171"/>
                    <a:gd name="T58" fmla="*/ 153 w 195"/>
                    <a:gd name="T59" fmla="*/ 61 h 171"/>
                    <a:gd name="T60" fmla="*/ 156 w 195"/>
                    <a:gd name="T61" fmla="*/ 7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5" h="171">
                      <a:moveTo>
                        <a:pt x="184" y="42"/>
                      </a:moveTo>
                      <a:cubicBezTo>
                        <a:pt x="178" y="32"/>
                        <a:pt x="178" y="32"/>
                        <a:pt x="178" y="32"/>
                      </a:cubicBezTo>
                      <a:cubicBezTo>
                        <a:pt x="170" y="18"/>
                        <a:pt x="156" y="8"/>
                        <a:pt x="140" y="4"/>
                      </a:cubicBezTo>
                      <a:cubicBezTo>
                        <a:pt x="124" y="0"/>
                        <a:pt x="108" y="2"/>
                        <a:pt x="94" y="10"/>
                      </a:cubicBezTo>
                      <a:cubicBezTo>
                        <a:pt x="32" y="47"/>
                        <a:pt x="32" y="47"/>
                        <a:pt x="32" y="47"/>
                      </a:cubicBezTo>
                      <a:cubicBezTo>
                        <a:pt x="18" y="55"/>
                        <a:pt x="8" y="68"/>
                        <a:pt x="4" y="84"/>
                      </a:cubicBezTo>
                      <a:cubicBezTo>
                        <a:pt x="0" y="100"/>
                        <a:pt x="2" y="117"/>
                        <a:pt x="11" y="130"/>
                      </a:cubicBezTo>
                      <a:cubicBezTo>
                        <a:pt x="16" y="141"/>
                        <a:pt x="16" y="141"/>
                        <a:pt x="16" y="141"/>
                      </a:cubicBezTo>
                      <a:cubicBezTo>
                        <a:pt x="17" y="141"/>
                        <a:pt x="17" y="141"/>
                        <a:pt x="17" y="142"/>
                      </a:cubicBezTo>
                      <a:cubicBezTo>
                        <a:pt x="25" y="155"/>
                        <a:pt x="39" y="165"/>
                        <a:pt x="55" y="169"/>
                      </a:cubicBezTo>
                      <a:cubicBezTo>
                        <a:pt x="60" y="170"/>
                        <a:pt x="65" y="171"/>
                        <a:pt x="70" y="171"/>
                      </a:cubicBezTo>
                      <a:cubicBezTo>
                        <a:pt x="81" y="171"/>
                        <a:pt x="91" y="168"/>
                        <a:pt x="101" y="162"/>
                      </a:cubicBezTo>
                      <a:cubicBezTo>
                        <a:pt x="163" y="126"/>
                        <a:pt x="163" y="126"/>
                        <a:pt x="163" y="126"/>
                      </a:cubicBezTo>
                      <a:cubicBezTo>
                        <a:pt x="177" y="117"/>
                        <a:pt x="187" y="104"/>
                        <a:pt x="191" y="89"/>
                      </a:cubicBezTo>
                      <a:cubicBezTo>
                        <a:pt x="195" y="73"/>
                        <a:pt x="193" y="56"/>
                        <a:pt x="184" y="42"/>
                      </a:cubicBezTo>
                      <a:close/>
                      <a:moveTo>
                        <a:pt x="156" y="79"/>
                      </a:moveTo>
                      <a:cubicBezTo>
                        <a:pt x="156" y="79"/>
                        <a:pt x="156" y="79"/>
                        <a:pt x="156" y="80"/>
                      </a:cubicBezTo>
                      <a:cubicBezTo>
                        <a:pt x="154" y="86"/>
                        <a:pt x="150" y="92"/>
                        <a:pt x="145" y="95"/>
                      </a:cubicBezTo>
                      <a:cubicBezTo>
                        <a:pt x="83" y="131"/>
                        <a:pt x="83" y="131"/>
                        <a:pt x="83" y="131"/>
                      </a:cubicBezTo>
                      <a:cubicBezTo>
                        <a:pt x="79" y="134"/>
                        <a:pt x="74" y="135"/>
                        <a:pt x="70" y="135"/>
                      </a:cubicBezTo>
                      <a:cubicBezTo>
                        <a:pt x="68" y="135"/>
                        <a:pt x="66" y="135"/>
                        <a:pt x="63" y="134"/>
                      </a:cubicBezTo>
                      <a:cubicBezTo>
                        <a:pt x="57" y="132"/>
                        <a:pt x="51" y="129"/>
                        <a:pt x="48" y="123"/>
                      </a:cubicBezTo>
                      <a:cubicBezTo>
                        <a:pt x="42" y="112"/>
                        <a:pt x="42" y="112"/>
                        <a:pt x="42" y="112"/>
                      </a:cubicBezTo>
                      <a:cubicBezTo>
                        <a:pt x="42" y="112"/>
                        <a:pt x="41" y="112"/>
                        <a:pt x="41" y="112"/>
                      </a:cubicBezTo>
                      <a:cubicBezTo>
                        <a:pt x="38" y="106"/>
                        <a:pt x="37" y="100"/>
                        <a:pt x="39" y="93"/>
                      </a:cubicBezTo>
                      <a:cubicBezTo>
                        <a:pt x="40" y="87"/>
                        <a:pt x="44" y="81"/>
                        <a:pt x="50" y="78"/>
                      </a:cubicBezTo>
                      <a:cubicBezTo>
                        <a:pt x="113" y="41"/>
                        <a:pt x="113" y="41"/>
                        <a:pt x="113" y="41"/>
                      </a:cubicBezTo>
                      <a:cubicBezTo>
                        <a:pt x="118" y="38"/>
                        <a:pt x="125" y="37"/>
                        <a:pt x="131" y="39"/>
                      </a:cubicBezTo>
                      <a:cubicBezTo>
                        <a:pt x="138" y="40"/>
                        <a:pt x="144" y="45"/>
                        <a:pt x="147" y="50"/>
                      </a:cubicBezTo>
                      <a:cubicBezTo>
                        <a:pt x="153" y="61"/>
                        <a:pt x="153" y="61"/>
                        <a:pt x="153" y="61"/>
                      </a:cubicBezTo>
                      <a:cubicBezTo>
                        <a:pt x="157" y="67"/>
                        <a:pt x="158" y="73"/>
                        <a:pt x="156" y="79"/>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9" name="Freeform 24">
                  <a:extLst>
                    <a:ext uri="{FF2B5EF4-FFF2-40B4-BE49-F238E27FC236}">
                      <a16:creationId xmlns:a16="http://schemas.microsoft.com/office/drawing/2014/main" xmlns="" id="{B4ACBA26-7546-4678-9783-065086B0965B}"/>
                    </a:ext>
                  </a:extLst>
                </p:cNvPr>
                <p:cNvSpPr>
                  <a:spLocks noEditPoints="1"/>
                </p:cNvSpPr>
                <p:nvPr/>
              </p:nvSpPr>
              <p:spPr bwMode="auto">
                <a:xfrm>
                  <a:off x="6755363" y="5666764"/>
                  <a:ext cx="97129" cy="87687"/>
                </a:xfrm>
                <a:custGeom>
                  <a:avLst/>
                  <a:gdLst>
                    <a:gd name="T0" fmla="*/ 158 w 168"/>
                    <a:gd name="T1" fmla="*/ 39 h 152"/>
                    <a:gd name="T2" fmla="*/ 156 w 168"/>
                    <a:gd name="T3" fmla="*/ 35 h 152"/>
                    <a:gd name="T4" fmla="*/ 155 w 168"/>
                    <a:gd name="T5" fmla="*/ 34 h 152"/>
                    <a:gd name="T6" fmla="*/ 81 w 168"/>
                    <a:gd name="T7" fmla="*/ 15 h 152"/>
                    <a:gd name="T8" fmla="*/ 28 w 168"/>
                    <a:gd name="T9" fmla="*/ 47 h 152"/>
                    <a:gd name="T10" fmla="*/ 3 w 168"/>
                    <a:gd name="T11" fmla="*/ 80 h 152"/>
                    <a:gd name="T12" fmla="*/ 9 w 168"/>
                    <a:gd name="T13" fmla="*/ 121 h 152"/>
                    <a:gd name="T14" fmla="*/ 11 w 168"/>
                    <a:gd name="T15" fmla="*/ 125 h 152"/>
                    <a:gd name="T16" fmla="*/ 45 w 168"/>
                    <a:gd name="T17" fmla="*/ 150 h 152"/>
                    <a:gd name="T18" fmla="*/ 58 w 168"/>
                    <a:gd name="T19" fmla="*/ 152 h 152"/>
                    <a:gd name="T20" fmla="*/ 86 w 168"/>
                    <a:gd name="T21" fmla="*/ 144 h 152"/>
                    <a:gd name="T22" fmla="*/ 139 w 168"/>
                    <a:gd name="T23" fmla="*/ 113 h 152"/>
                    <a:gd name="T24" fmla="*/ 164 w 168"/>
                    <a:gd name="T25" fmla="*/ 80 h 152"/>
                    <a:gd name="T26" fmla="*/ 158 w 168"/>
                    <a:gd name="T27" fmla="*/ 39 h 152"/>
                    <a:gd name="T28" fmla="*/ 129 w 168"/>
                    <a:gd name="T29" fmla="*/ 70 h 152"/>
                    <a:gd name="T30" fmla="*/ 129 w 168"/>
                    <a:gd name="T31" fmla="*/ 71 h 152"/>
                    <a:gd name="T32" fmla="*/ 121 w 168"/>
                    <a:gd name="T33" fmla="*/ 82 h 152"/>
                    <a:gd name="T34" fmla="*/ 68 w 168"/>
                    <a:gd name="T35" fmla="*/ 113 h 152"/>
                    <a:gd name="T36" fmla="*/ 53 w 168"/>
                    <a:gd name="T37" fmla="*/ 115 h 152"/>
                    <a:gd name="T38" fmla="*/ 43 w 168"/>
                    <a:gd name="T39" fmla="*/ 108 h 152"/>
                    <a:gd name="T40" fmla="*/ 40 w 168"/>
                    <a:gd name="T41" fmla="*/ 103 h 152"/>
                    <a:gd name="T42" fmla="*/ 40 w 168"/>
                    <a:gd name="T43" fmla="*/ 103 h 152"/>
                    <a:gd name="T44" fmla="*/ 38 w 168"/>
                    <a:gd name="T45" fmla="*/ 89 h 152"/>
                    <a:gd name="T46" fmla="*/ 46 w 168"/>
                    <a:gd name="T47" fmla="*/ 78 h 152"/>
                    <a:gd name="T48" fmla="*/ 100 w 168"/>
                    <a:gd name="T49" fmla="*/ 46 h 152"/>
                    <a:gd name="T50" fmla="*/ 109 w 168"/>
                    <a:gd name="T51" fmla="*/ 44 h 152"/>
                    <a:gd name="T52" fmla="*/ 124 w 168"/>
                    <a:gd name="T53" fmla="*/ 52 h 152"/>
                    <a:gd name="T54" fmla="*/ 127 w 168"/>
                    <a:gd name="T55" fmla="*/ 56 h 152"/>
                    <a:gd name="T56" fmla="*/ 127 w 168"/>
                    <a:gd name="T57" fmla="*/ 57 h 152"/>
                    <a:gd name="T58" fmla="*/ 129 w 168"/>
                    <a:gd name="T59" fmla="*/ 7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8" h="152">
                      <a:moveTo>
                        <a:pt x="158" y="39"/>
                      </a:moveTo>
                      <a:cubicBezTo>
                        <a:pt x="156" y="35"/>
                        <a:pt x="156" y="35"/>
                        <a:pt x="156" y="35"/>
                      </a:cubicBezTo>
                      <a:cubicBezTo>
                        <a:pt x="156" y="35"/>
                        <a:pt x="156" y="34"/>
                        <a:pt x="155" y="34"/>
                      </a:cubicBezTo>
                      <a:cubicBezTo>
                        <a:pt x="140" y="9"/>
                        <a:pt x="107" y="0"/>
                        <a:pt x="81" y="15"/>
                      </a:cubicBezTo>
                      <a:cubicBezTo>
                        <a:pt x="28" y="47"/>
                        <a:pt x="28" y="47"/>
                        <a:pt x="28" y="47"/>
                      </a:cubicBezTo>
                      <a:cubicBezTo>
                        <a:pt x="16" y="54"/>
                        <a:pt x="7" y="66"/>
                        <a:pt x="3" y="80"/>
                      </a:cubicBezTo>
                      <a:cubicBezTo>
                        <a:pt x="0" y="94"/>
                        <a:pt x="2" y="109"/>
                        <a:pt x="9" y="121"/>
                      </a:cubicBezTo>
                      <a:cubicBezTo>
                        <a:pt x="11" y="125"/>
                        <a:pt x="11" y="125"/>
                        <a:pt x="11" y="125"/>
                      </a:cubicBezTo>
                      <a:cubicBezTo>
                        <a:pt x="19" y="138"/>
                        <a:pt x="30" y="147"/>
                        <a:pt x="45" y="150"/>
                      </a:cubicBezTo>
                      <a:cubicBezTo>
                        <a:pt x="49" y="151"/>
                        <a:pt x="54" y="152"/>
                        <a:pt x="58" y="152"/>
                      </a:cubicBezTo>
                      <a:cubicBezTo>
                        <a:pt x="68" y="152"/>
                        <a:pt x="78" y="149"/>
                        <a:pt x="86" y="144"/>
                      </a:cubicBezTo>
                      <a:cubicBezTo>
                        <a:pt x="139" y="113"/>
                        <a:pt x="139" y="113"/>
                        <a:pt x="139" y="113"/>
                      </a:cubicBezTo>
                      <a:cubicBezTo>
                        <a:pt x="151" y="106"/>
                        <a:pt x="160" y="94"/>
                        <a:pt x="164" y="80"/>
                      </a:cubicBezTo>
                      <a:cubicBezTo>
                        <a:pt x="168" y="66"/>
                        <a:pt x="166" y="51"/>
                        <a:pt x="158" y="39"/>
                      </a:cubicBezTo>
                      <a:close/>
                      <a:moveTo>
                        <a:pt x="129" y="70"/>
                      </a:moveTo>
                      <a:cubicBezTo>
                        <a:pt x="129" y="70"/>
                        <a:pt x="129" y="71"/>
                        <a:pt x="129" y="71"/>
                      </a:cubicBezTo>
                      <a:cubicBezTo>
                        <a:pt x="128" y="76"/>
                        <a:pt x="125" y="79"/>
                        <a:pt x="121" y="82"/>
                      </a:cubicBezTo>
                      <a:cubicBezTo>
                        <a:pt x="68" y="113"/>
                        <a:pt x="68" y="113"/>
                        <a:pt x="68" y="113"/>
                      </a:cubicBezTo>
                      <a:cubicBezTo>
                        <a:pt x="63" y="116"/>
                        <a:pt x="59" y="117"/>
                        <a:pt x="53" y="115"/>
                      </a:cubicBezTo>
                      <a:cubicBezTo>
                        <a:pt x="49" y="114"/>
                        <a:pt x="45" y="111"/>
                        <a:pt x="43" y="108"/>
                      </a:cubicBezTo>
                      <a:cubicBezTo>
                        <a:pt x="40" y="103"/>
                        <a:pt x="40" y="103"/>
                        <a:pt x="40" y="103"/>
                      </a:cubicBezTo>
                      <a:cubicBezTo>
                        <a:pt x="40" y="103"/>
                        <a:pt x="40" y="103"/>
                        <a:pt x="40" y="103"/>
                      </a:cubicBezTo>
                      <a:cubicBezTo>
                        <a:pt x="38" y="99"/>
                        <a:pt x="37" y="94"/>
                        <a:pt x="38" y="89"/>
                      </a:cubicBezTo>
                      <a:cubicBezTo>
                        <a:pt x="39" y="84"/>
                        <a:pt x="42" y="80"/>
                        <a:pt x="46" y="78"/>
                      </a:cubicBezTo>
                      <a:cubicBezTo>
                        <a:pt x="100" y="46"/>
                        <a:pt x="100" y="46"/>
                        <a:pt x="100" y="46"/>
                      </a:cubicBezTo>
                      <a:cubicBezTo>
                        <a:pt x="102" y="45"/>
                        <a:pt x="106" y="44"/>
                        <a:pt x="109" y="44"/>
                      </a:cubicBezTo>
                      <a:cubicBezTo>
                        <a:pt x="115" y="44"/>
                        <a:pt x="121" y="47"/>
                        <a:pt x="124" y="52"/>
                      </a:cubicBezTo>
                      <a:cubicBezTo>
                        <a:pt x="127" y="56"/>
                        <a:pt x="127" y="56"/>
                        <a:pt x="127" y="56"/>
                      </a:cubicBezTo>
                      <a:cubicBezTo>
                        <a:pt x="127" y="57"/>
                        <a:pt x="127" y="57"/>
                        <a:pt x="127" y="57"/>
                      </a:cubicBezTo>
                      <a:cubicBezTo>
                        <a:pt x="130" y="61"/>
                        <a:pt x="130" y="66"/>
                        <a:pt x="129" y="70"/>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0" name="Freeform 25">
                  <a:extLst>
                    <a:ext uri="{FF2B5EF4-FFF2-40B4-BE49-F238E27FC236}">
                      <a16:creationId xmlns:a16="http://schemas.microsoft.com/office/drawing/2014/main" xmlns="" id="{C762CBFA-9BD0-499E-97F2-FBE31BD6DD47}"/>
                    </a:ext>
                  </a:extLst>
                </p:cNvPr>
                <p:cNvSpPr>
                  <a:spLocks noEditPoints="1"/>
                </p:cNvSpPr>
                <p:nvPr/>
              </p:nvSpPr>
              <p:spPr bwMode="auto">
                <a:xfrm>
                  <a:off x="6802578" y="5712631"/>
                  <a:ext cx="66102" cy="60706"/>
                </a:xfrm>
                <a:custGeom>
                  <a:avLst/>
                  <a:gdLst>
                    <a:gd name="T0" fmla="*/ 107 w 115"/>
                    <a:gd name="T1" fmla="*/ 28 h 106"/>
                    <a:gd name="T2" fmla="*/ 107 w 115"/>
                    <a:gd name="T3" fmla="*/ 27 h 106"/>
                    <a:gd name="T4" fmla="*/ 42 w 115"/>
                    <a:gd name="T5" fmla="*/ 13 h 106"/>
                    <a:gd name="T6" fmla="*/ 27 w 115"/>
                    <a:gd name="T7" fmla="*/ 21 h 106"/>
                    <a:gd name="T8" fmla="*/ 27 w 115"/>
                    <a:gd name="T9" fmla="*/ 21 h 106"/>
                    <a:gd name="T10" fmla="*/ 4 w 115"/>
                    <a:gd name="T11" fmla="*/ 49 h 106"/>
                    <a:gd name="T12" fmla="*/ 8 w 115"/>
                    <a:gd name="T13" fmla="*/ 85 h 106"/>
                    <a:gd name="T14" fmla="*/ 38 w 115"/>
                    <a:gd name="T15" fmla="*/ 105 h 106"/>
                    <a:gd name="T16" fmla="*/ 39 w 115"/>
                    <a:gd name="T17" fmla="*/ 105 h 106"/>
                    <a:gd name="T18" fmla="*/ 48 w 115"/>
                    <a:gd name="T19" fmla="*/ 106 h 106"/>
                    <a:gd name="T20" fmla="*/ 74 w 115"/>
                    <a:gd name="T21" fmla="*/ 99 h 106"/>
                    <a:gd name="T22" fmla="*/ 88 w 115"/>
                    <a:gd name="T23" fmla="*/ 91 h 106"/>
                    <a:gd name="T24" fmla="*/ 111 w 115"/>
                    <a:gd name="T25" fmla="*/ 63 h 106"/>
                    <a:gd name="T26" fmla="*/ 107 w 115"/>
                    <a:gd name="T27" fmla="*/ 28 h 106"/>
                    <a:gd name="T28" fmla="*/ 77 w 115"/>
                    <a:gd name="T29" fmla="*/ 52 h 106"/>
                    <a:gd name="T30" fmla="*/ 71 w 115"/>
                    <a:gd name="T31" fmla="*/ 60 h 106"/>
                    <a:gd name="T32" fmla="*/ 70 w 115"/>
                    <a:gd name="T33" fmla="*/ 60 h 106"/>
                    <a:gd name="T34" fmla="*/ 56 w 115"/>
                    <a:gd name="T35" fmla="*/ 68 h 106"/>
                    <a:gd name="T36" fmla="*/ 48 w 115"/>
                    <a:gd name="T37" fmla="*/ 70 h 106"/>
                    <a:gd name="T38" fmla="*/ 45 w 115"/>
                    <a:gd name="T39" fmla="*/ 70 h 106"/>
                    <a:gd name="T40" fmla="*/ 39 w 115"/>
                    <a:gd name="T41" fmla="*/ 66 h 106"/>
                    <a:gd name="T42" fmla="*/ 39 w 115"/>
                    <a:gd name="T43" fmla="*/ 65 h 106"/>
                    <a:gd name="T44" fmla="*/ 38 w 115"/>
                    <a:gd name="T45" fmla="*/ 60 h 106"/>
                    <a:gd name="T46" fmla="*/ 45 w 115"/>
                    <a:gd name="T47" fmla="*/ 52 h 106"/>
                    <a:gd name="T48" fmla="*/ 59 w 115"/>
                    <a:gd name="T49" fmla="*/ 44 h 106"/>
                    <a:gd name="T50" fmla="*/ 76 w 115"/>
                    <a:gd name="T51" fmla="*/ 46 h 106"/>
                    <a:gd name="T52" fmla="*/ 77 w 115"/>
                    <a:gd name="T53"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106">
                      <a:moveTo>
                        <a:pt x="107" y="28"/>
                      </a:moveTo>
                      <a:cubicBezTo>
                        <a:pt x="107" y="27"/>
                        <a:pt x="107" y="27"/>
                        <a:pt x="107" y="27"/>
                      </a:cubicBezTo>
                      <a:cubicBezTo>
                        <a:pt x="94" y="6"/>
                        <a:pt x="65" y="0"/>
                        <a:pt x="42" y="13"/>
                      </a:cubicBezTo>
                      <a:cubicBezTo>
                        <a:pt x="27" y="21"/>
                        <a:pt x="27" y="21"/>
                        <a:pt x="27" y="21"/>
                      </a:cubicBezTo>
                      <a:cubicBezTo>
                        <a:pt x="27" y="21"/>
                        <a:pt x="27" y="21"/>
                        <a:pt x="27" y="21"/>
                      </a:cubicBezTo>
                      <a:cubicBezTo>
                        <a:pt x="16" y="28"/>
                        <a:pt x="8" y="37"/>
                        <a:pt x="4" y="49"/>
                      </a:cubicBezTo>
                      <a:cubicBezTo>
                        <a:pt x="0" y="61"/>
                        <a:pt x="2" y="74"/>
                        <a:pt x="8" y="85"/>
                      </a:cubicBezTo>
                      <a:cubicBezTo>
                        <a:pt x="15" y="95"/>
                        <a:pt x="25" y="103"/>
                        <a:pt x="38" y="105"/>
                      </a:cubicBezTo>
                      <a:cubicBezTo>
                        <a:pt x="39" y="105"/>
                        <a:pt x="39" y="105"/>
                        <a:pt x="39" y="105"/>
                      </a:cubicBezTo>
                      <a:cubicBezTo>
                        <a:pt x="42" y="106"/>
                        <a:pt x="45" y="106"/>
                        <a:pt x="48" y="106"/>
                      </a:cubicBezTo>
                      <a:cubicBezTo>
                        <a:pt x="57" y="106"/>
                        <a:pt x="66" y="104"/>
                        <a:pt x="74" y="99"/>
                      </a:cubicBezTo>
                      <a:cubicBezTo>
                        <a:pt x="88" y="91"/>
                        <a:pt x="88" y="91"/>
                        <a:pt x="88" y="91"/>
                      </a:cubicBezTo>
                      <a:cubicBezTo>
                        <a:pt x="99" y="85"/>
                        <a:pt x="108" y="75"/>
                        <a:pt x="111" y="63"/>
                      </a:cubicBezTo>
                      <a:cubicBezTo>
                        <a:pt x="115" y="51"/>
                        <a:pt x="114" y="39"/>
                        <a:pt x="107" y="28"/>
                      </a:cubicBezTo>
                      <a:close/>
                      <a:moveTo>
                        <a:pt x="77" y="52"/>
                      </a:moveTo>
                      <a:cubicBezTo>
                        <a:pt x="76" y="55"/>
                        <a:pt x="74" y="58"/>
                        <a:pt x="71" y="60"/>
                      </a:cubicBezTo>
                      <a:cubicBezTo>
                        <a:pt x="71" y="60"/>
                        <a:pt x="70" y="60"/>
                        <a:pt x="70" y="60"/>
                      </a:cubicBezTo>
                      <a:cubicBezTo>
                        <a:pt x="56" y="68"/>
                        <a:pt x="56" y="68"/>
                        <a:pt x="56" y="68"/>
                      </a:cubicBezTo>
                      <a:cubicBezTo>
                        <a:pt x="54" y="69"/>
                        <a:pt x="51" y="70"/>
                        <a:pt x="48" y="70"/>
                      </a:cubicBezTo>
                      <a:cubicBezTo>
                        <a:pt x="47" y="70"/>
                        <a:pt x="46" y="70"/>
                        <a:pt x="45" y="70"/>
                      </a:cubicBezTo>
                      <a:cubicBezTo>
                        <a:pt x="42" y="69"/>
                        <a:pt x="40" y="68"/>
                        <a:pt x="39" y="66"/>
                      </a:cubicBezTo>
                      <a:cubicBezTo>
                        <a:pt x="39" y="66"/>
                        <a:pt x="39" y="66"/>
                        <a:pt x="39" y="65"/>
                      </a:cubicBezTo>
                      <a:cubicBezTo>
                        <a:pt x="38" y="64"/>
                        <a:pt x="38" y="62"/>
                        <a:pt x="38" y="60"/>
                      </a:cubicBezTo>
                      <a:cubicBezTo>
                        <a:pt x="39" y="57"/>
                        <a:pt x="42" y="54"/>
                        <a:pt x="45" y="52"/>
                      </a:cubicBezTo>
                      <a:cubicBezTo>
                        <a:pt x="59" y="44"/>
                        <a:pt x="59" y="44"/>
                        <a:pt x="59" y="44"/>
                      </a:cubicBezTo>
                      <a:cubicBezTo>
                        <a:pt x="66" y="40"/>
                        <a:pt x="74" y="42"/>
                        <a:pt x="76" y="46"/>
                      </a:cubicBezTo>
                      <a:cubicBezTo>
                        <a:pt x="78" y="48"/>
                        <a:pt x="78" y="50"/>
                        <a:pt x="77" y="52"/>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1" name="Freeform 26">
                  <a:extLst>
                    <a:ext uri="{FF2B5EF4-FFF2-40B4-BE49-F238E27FC236}">
                      <a16:creationId xmlns:a16="http://schemas.microsoft.com/office/drawing/2014/main" xmlns="" id="{D56AB86F-E33E-4BFC-9DC5-ED0B3B6826AF}"/>
                    </a:ext>
                  </a:extLst>
                </p:cNvPr>
                <p:cNvSpPr>
                  <a:spLocks noEditPoints="1"/>
                </p:cNvSpPr>
                <p:nvPr/>
              </p:nvSpPr>
              <p:spPr bwMode="auto">
                <a:xfrm>
                  <a:off x="6513888" y="5320066"/>
                  <a:ext cx="175373" cy="323765"/>
                </a:xfrm>
                <a:custGeom>
                  <a:avLst/>
                  <a:gdLst>
                    <a:gd name="T0" fmla="*/ 296 w 305"/>
                    <a:gd name="T1" fmla="*/ 53 h 565"/>
                    <a:gd name="T2" fmla="*/ 293 w 305"/>
                    <a:gd name="T3" fmla="*/ 46 h 565"/>
                    <a:gd name="T4" fmla="*/ 262 w 305"/>
                    <a:gd name="T5" fmla="*/ 22 h 565"/>
                    <a:gd name="T6" fmla="*/ 193 w 305"/>
                    <a:gd name="T7" fmla="*/ 4 h 565"/>
                    <a:gd name="T8" fmla="*/ 155 w 305"/>
                    <a:gd name="T9" fmla="*/ 9 h 565"/>
                    <a:gd name="T10" fmla="*/ 148 w 305"/>
                    <a:gd name="T11" fmla="*/ 13 h 565"/>
                    <a:gd name="T12" fmla="*/ 124 w 305"/>
                    <a:gd name="T13" fmla="*/ 43 h 565"/>
                    <a:gd name="T14" fmla="*/ 4 w 305"/>
                    <a:gd name="T15" fmla="*/ 474 h 565"/>
                    <a:gd name="T16" fmla="*/ 9 w 305"/>
                    <a:gd name="T17" fmla="*/ 513 h 565"/>
                    <a:gd name="T18" fmla="*/ 13 w 305"/>
                    <a:gd name="T19" fmla="*/ 519 h 565"/>
                    <a:gd name="T20" fmla="*/ 44 w 305"/>
                    <a:gd name="T21" fmla="*/ 543 h 565"/>
                    <a:gd name="T22" fmla="*/ 117 w 305"/>
                    <a:gd name="T23" fmla="*/ 563 h 565"/>
                    <a:gd name="T24" fmla="*/ 131 w 305"/>
                    <a:gd name="T25" fmla="*/ 565 h 565"/>
                    <a:gd name="T26" fmla="*/ 180 w 305"/>
                    <a:gd name="T27" fmla="*/ 528 h 565"/>
                    <a:gd name="T28" fmla="*/ 301 w 305"/>
                    <a:gd name="T29" fmla="*/ 92 h 565"/>
                    <a:gd name="T30" fmla="*/ 296 w 305"/>
                    <a:gd name="T31" fmla="*/ 53 h 565"/>
                    <a:gd name="T32" fmla="*/ 267 w 305"/>
                    <a:gd name="T33" fmla="*/ 82 h 565"/>
                    <a:gd name="T34" fmla="*/ 145 w 305"/>
                    <a:gd name="T35" fmla="*/ 518 h 565"/>
                    <a:gd name="T36" fmla="*/ 127 w 305"/>
                    <a:gd name="T37" fmla="*/ 529 h 565"/>
                    <a:gd name="T38" fmla="*/ 53 w 305"/>
                    <a:gd name="T39" fmla="*/ 509 h 565"/>
                    <a:gd name="T40" fmla="*/ 44 w 305"/>
                    <a:gd name="T41" fmla="*/ 502 h 565"/>
                    <a:gd name="T42" fmla="*/ 44 w 305"/>
                    <a:gd name="T43" fmla="*/ 502 h 565"/>
                    <a:gd name="T44" fmla="*/ 40 w 305"/>
                    <a:gd name="T45" fmla="*/ 495 h 565"/>
                    <a:gd name="T46" fmla="*/ 39 w 305"/>
                    <a:gd name="T47" fmla="*/ 484 h 565"/>
                    <a:gd name="T48" fmla="*/ 159 w 305"/>
                    <a:gd name="T49" fmla="*/ 53 h 565"/>
                    <a:gd name="T50" fmla="*/ 166 w 305"/>
                    <a:gd name="T51" fmla="*/ 44 h 565"/>
                    <a:gd name="T52" fmla="*/ 173 w 305"/>
                    <a:gd name="T53" fmla="*/ 40 h 565"/>
                    <a:gd name="T54" fmla="*/ 180 w 305"/>
                    <a:gd name="T55" fmla="*/ 38 h 565"/>
                    <a:gd name="T56" fmla="*/ 184 w 305"/>
                    <a:gd name="T57" fmla="*/ 39 h 565"/>
                    <a:gd name="T58" fmla="*/ 252 w 305"/>
                    <a:gd name="T59" fmla="*/ 57 h 565"/>
                    <a:gd name="T60" fmla="*/ 261 w 305"/>
                    <a:gd name="T61" fmla="*/ 64 h 565"/>
                    <a:gd name="T62" fmla="*/ 265 w 305"/>
                    <a:gd name="T63" fmla="*/ 71 h 565"/>
                    <a:gd name="T64" fmla="*/ 267 w 305"/>
                    <a:gd name="T65" fmla="*/ 82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5" h="565">
                      <a:moveTo>
                        <a:pt x="296" y="53"/>
                      </a:moveTo>
                      <a:cubicBezTo>
                        <a:pt x="293" y="46"/>
                        <a:pt x="293" y="46"/>
                        <a:pt x="293" y="46"/>
                      </a:cubicBezTo>
                      <a:cubicBezTo>
                        <a:pt x="286" y="35"/>
                        <a:pt x="275" y="26"/>
                        <a:pt x="262" y="22"/>
                      </a:cubicBezTo>
                      <a:cubicBezTo>
                        <a:pt x="193" y="4"/>
                        <a:pt x="193" y="4"/>
                        <a:pt x="193" y="4"/>
                      </a:cubicBezTo>
                      <a:cubicBezTo>
                        <a:pt x="180" y="0"/>
                        <a:pt x="167" y="2"/>
                        <a:pt x="155" y="9"/>
                      </a:cubicBezTo>
                      <a:cubicBezTo>
                        <a:pt x="148" y="13"/>
                        <a:pt x="148" y="13"/>
                        <a:pt x="148" y="13"/>
                      </a:cubicBezTo>
                      <a:cubicBezTo>
                        <a:pt x="136" y="19"/>
                        <a:pt x="128" y="30"/>
                        <a:pt x="124" y="43"/>
                      </a:cubicBezTo>
                      <a:cubicBezTo>
                        <a:pt x="4" y="474"/>
                        <a:pt x="4" y="474"/>
                        <a:pt x="4" y="474"/>
                      </a:cubicBezTo>
                      <a:cubicBezTo>
                        <a:pt x="0" y="487"/>
                        <a:pt x="2" y="501"/>
                        <a:pt x="9" y="513"/>
                      </a:cubicBezTo>
                      <a:cubicBezTo>
                        <a:pt x="13" y="519"/>
                        <a:pt x="13" y="519"/>
                        <a:pt x="13" y="519"/>
                      </a:cubicBezTo>
                      <a:cubicBezTo>
                        <a:pt x="19" y="531"/>
                        <a:pt x="31" y="540"/>
                        <a:pt x="44" y="543"/>
                      </a:cubicBezTo>
                      <a:cubicBezTo>
                        <a:pt x="117" y="563"/>
                        <a:pt x="117" y="563"/>
                        <a:pt x="117" y="563"/>
                      </a:cubicBezTo>
                      <a:cubicBezTo>
                        <a:pt x="122" y="565"/>
                        <a:pt x="126" y="565"/>
                        <a:pt x="131" y="565"/>
                      </a:cubicBezTo>
                      <a:cubicBezTo>
                        <a:pt x="153" y="565"/>
                        <a:pt x="173" y="550"/>
                        <a:pt x="180" y="528"/>
                      </a:cubicBezTo>
                      <a:cubicBezTo>
                        <a:pt x="301" y="92"/>
                        <a:pt x="301" y="92"/>
                        <a:pt x="301" y="92"/>
                      </a:cubicBezTo>
                      <a:cubicBezTo>
                        <a:pt x="305" y="79"/>
                        <a:pt x="303" y="65"/>
                        <a:pt x="296" y="53"/>
                      </a:cubicBezTo>
                      <a:close/>
                      <a:moveTo>
                        <a:pt x="267" y="82"/>
                      </a:moveTo>
                      <a:cubicBezTo>
                        <a:pt x="145" y="518"/>
                        <a:pt x="145" y="518"/>
                        <a:pt x="145" y="518"/>
                      </a:cubicBezTo>
                      <a:cubicBezTo>
                        <a:pt x="143" y="526"/>
                        <a:pt x="135" y="531"/>
                        <a:pt x="127" y="529"/>
                      </a:cubicBezTo>
                      <a:cubicBezTo>
                        <a:pt x="53" y="509"/>
                        <a:pt x="53" y="509"/>
                        <a:pt x="53" y="509"/>
                      </a:cubicBezTo>
                      <a:cubicBezTo>
                        <a:pt x="49" y="508"/>
                        <a:pt x="46" y="505"/>
                        <a:pt x="44" y="502"/>
                      </a:cubicBezTo>
                      <a:cubicBezTo>
                        <a:pt x="44" y="502"/>
                        <a:pt x="44" y="502"/>
                        <a:pt x="44" y="502"/>
                      </a:cubicBezTo>
                      <a:cubicBezTo>
                        <a:pt x="40" y="495"/>
                        <a:pt x="40" y="495"/>
                        <a:pt x="40" y="495"/>
                      </a:cubicBezTo>
                      <a:cubicBezTo>
                        <a:pt x="38" y="491"/>
                        <a:pt x="38" y="487"/>
                        <a:pt x="39" y="484"/>
                      </a:cubicBezTo>
                      <a:cubicBezTo>
                        <a:pt x="159" y="53"/>
                        <a:pt x="159" y="53"/>
                        <a:pt x="159" y="53"/>
                      </a:cubicBezTo>
                      <a:cubicBezTo>
                        <a:pt x="160" y="49"/>
                        <a:pt x="162" y="46"/>
                        <a:pt x="166" y="44"/>
                      </a:cubicBezTo>
                      <a:cubicBezTo>
                        <a:pt x="173" y="40"/>
                        <a:pt x="173" y="40"/>
                        <a:pt x="173" y="40"/>
                      </a:cubicBezTo>
                      <a:cubicBezTo>
                        <a:pt x="175" y="39"/>
                        <a:pt x="178" y="38"/>
                        <a:pt x="180" y="38"/>
                      </a:cubicBezTo>
                      <a:cubicBezTo>
                        <a:pt x="181" y="38"/>
                        <a:pt x="183" y="38"/>
                        <a:pt x="184" y="39"/>
                      </a:cubicBezTo>
                      <a:cubicBezTo>
                        <a:pt x="252" y="57"/>
                        <a:pt x="252" y="57"/>
                        <a:pt x="252" y="57"/>
                      </a:cubicBezTo>
                      <a:cubicBezTo>
                        <a:pt x="256" y="58"/>
                        <a:pt x="259" y="61"/>
                        <a:pt x="261" y="64"/>
                      </a:cubicBezTo>
                      <a:cubicBezTo>
                        <a:pt x="265" y="71"/>
                        <a:pt x="265" y="71"/>
                        <a:pt x="265" y="71"/>
                      </a:cubicBezTo>
                      <a:cubicBezTo>
                        <a:pt x="267" y="74"/>
                        <a:pt x="268" y="78"/>
                        <a:pt x="267" y="82"/>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2" name="Freeform 27">
                  <a:extLst>
                    <a:ext uri="{FF2B5EF4-FFF2-40B4-BE49-F238E27FC236}">
                      <a16:creationId xmlns:a16="http://schemas.microsoft.com/office/drawing/2014/main" xmlns="" id="{3538423C-709F-44A7-95E0-39C4A258A7B2}"/>
                    </a:ext>
                  </a:extLst>
                </p:cNvPr>
                <p:cNvSpPr>
                  <a:spLocks noEditPoints="1"/>
                </p:cNvSpPr>
                <p:nvPr/>
              </p:nvSpPr>
              <p:spPr bwMode="auto">
                <a:xfrm>
                  <a:off x="7076430" y="5320066"/>
                  <a:ext cx="174024" cy="323765"/>
                </a:xfrm>
                <a:custGeom>
                  <a:avLst/>
                  <a:gdLst>
                    <a:gd name="T0" fmla="*/ 301 w 305"/>
                    <a:gd name="T1" fmla="*/ 474 h 565"/>
                    <a:gd name="T2" fmla="*/ 181 w 305"/>
                    <a:gd name="T3" fmla="*/ 43 h 565"/>
                    <a:gd name="T4" fmla="*/ 157 w 305"/>
                    <a:gd name="T5" fmla="*/ 13 h 565"/>
                    <a:gd name="T6" fmla="*/ 150 w 305"/>
                    <a:gd name="T7" fmla="*/ 9 h 565"/>
                    <a:gd name="T8" fmla="*/ 112 w 305"/>
                    <a:gd name="T9" fmla="*/ 4 h 565"/>
                    <a:gd name="T10" fmla="*/ 43 w 305"/>
                    <a:gd name="T11" fmla="*/ 22 h 565"/>
                    <a:gd name="T12" fmla="*/ 12 w 305"/>
                    <a:gd name="T13" fmla="*/ 46 h 565"/>
                    <a:gd name="T14" fmla="*/ 8 w 305"/>
                    <a:gd name="T15" fmla="*/ 53 h 565"/>
                    <a:gd name="T16" fmla="*/ 4 w 305"/>
                    <a:gd name="T17" fmla="*/ 92 h 565"/>
                    <a:gd name="T18" fmla="*/ 125 w 305"/>
                    <a:gd name="T19" fmla="*/ 528 h 565"/>
                    <a:gd name="T20" fmla="*/ 174 w 305"/>
                    <a:gd name="T21" fmla="*/ 565 h 565"/>
                    <a:gd name="T22" fmla="*/ 188 w 305"/>
                    <a:gd name="T23" fmla="*/ 563 h 565"/>
                    <a:gd name="T24" fmla="*/ 261 w 305"/>
                    <a:gd name="T25" fmla="*/ 543 h 565"/>
                    <a:gd name="T26" fmla="*/ 261 w 305"/>
                    <a:gd name="T27" fmla="*/ 543 h 565"/>
                    <a:gd name="T28" fmla="*/ 292 w 305"/>
                    <a:gd name="T29" fmla="*/ 519 h 565"/>
                    <a:gd name="T30" fmla="*/ 296 w 305"/>
                    <a:gd name="T31" fmla="*/ 513 h 565"/>
                    <a:gd name="T32" fmla="*/ 301 w 305"/>
                    <a:gd name="T33" fmla="*/ 474 h 565"/>
                    <a:gd name="T34" fmla="*/ 265 w 305"/>
                    <a:gd name="T35" fmla="*/ 495 h 565"/>
                    <a:gd name="T36" fmla="*/ 261 w 305"/>
                    <a:gd name="T37" fmla="*/ 502 h 565"/>
                    <a:gd name="T38" fmla="*/ 252 w 305"/>
                    <a:gd name="T39" fmla="*/ 509 h 565"/>
                    <a:gd name="T40" fmla="*/ 252 w 305"/>
                    <a:gd name="T41" fmla="*/ 509 h 565"/>
                    <a:gd name="T42" fmla="*/ 178 w 305"/>
                    <a:gd name="T43" fmla="*/ 529 h 565"/>
                    <a:gd name="T44" fmla="*/ 160 w 305"/>
                    <a:gd name="T45" fmla="*/ 518 h 565"/>
                    <a:gd name="T46" fmla="*/ 38 w 305"/>
                    <a:gd name="T47" fmla="*/ 82 h 565"/>
                    <a:gd name="T48" fmla="*/ 40 w 305"/>
                    <a:gd name="T49" fmla="*/ 71 h 565"/>
                    <a:gd name="T50" fmla="*/ 44 w 305"/>
                    <a:gd name="T51" fmla="*/ 64 h 565"/>
                    <a:gd name="T52" fmla="*/ 53 w 305"/>
                    <a:gd name="T53" fmla="*/ 57 h 565"/>
                    <a:gd name="T54" fmla="*/ 121 w 305"/>
                    <a:gd name="T55" fmla="*/ 39 h 565"/>
                    <a:gd name="T56" fmla="*/ 125 w 305"/>
                    <a:gd name="T57" fmla="*/ 38 h 565"/>
                    <a:gd name="T58" fmla="*/ 132 w 305"/>
                    <a:gd name="T59" fmla="*/ 40 h 565"/>
                    <a:gd name="T60" fmla="*/ 139 w 305"/>
                    <a:gd name="T61" fmla="*/ 44 h 565"/>
                    <a:gd name="T62" fmla="*/ 146 w 305"/>
                    <a:gd name="T63" fmla="*/ 53 h 565"/>
                    <a:gd name="T64" fmla="*/ 266 w 305"/>
                    <a:gd name="T65" fmla="*/ 484 h 565"/>
                    <a:gd name="T66" fmla="*/ 265 w 305"/>
                    <a:gd name="T67" fmla="*/ 49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5" h="565">
                      <a:moveTo>
                        <a:pt x="301" y="474"/>
                      </a:moveTo>
                      <a:cubicBezTo>
                        <a:pt x="181" y="43"/>
                        <a:pt x="181" y="43"/>
                        <a:pt x="181" y="43"/>
                      </a:cubicBezTo>
                      <a:cubicBezTo>
                        <a:pt x="177" y="30"/>
                        <a:pt x="169" y="19"/>
                        <a:pt x="157" y="13"/>
                      </a:cubicBezTo>
                      <a:cubicBezTo>
                        <a:pt x="150" y="9"/>
                        <a:pt x="150" y="9"/>
                        <a:pt x="150" y="9"/>
                      </a:cubicBezTo>
                      <a:cubicBezTo>
                        <a:pt x="138" y="2"/>
                        <a:pt x="125" y="0"/>
                        <a:pt x="112" y="4"/>
                      </a:cubicBezTo>
                      <a:cubicBezTo>
                        <a:pt x="43" y="22"/>
                        <a:pt x="43" y="22"/>
                        <a:pt x="43" y="22"/>
                      </a:cubicBezTo>
                      <a:cubicBezTo>
                        <a:pt x="30" y="26"/>
                        <a:pt x="19" y="35"/>
                        <a:pt x="12" y="46"/>
                      </a:cubicBezTo>
                      <a:cubicBezTo>
                        <a:pt x="8" y="53"/>
                        <a:pt x="8" y="53"/>
                        <a:pt x="8" y="53"/>
                      </a:cubicBezTo>
                      <a:cubicBezTo>
                        <a:pt x="2" y="65"/>
                        <a:pt x="0" y="79"/>
                        <a:pt x="4" y="92"/>
                      </a:cubicBezTo>
                      <a:cubicBezTo>
                        <a:pt x="125" y="528"/>
                        <a:pt x="125" y="528"/>
                        <a:pt x="125" y="528"/>
                      </a:cubicBezTo>
                      <a:cubicBezTo>
                        <a:pt x="132" y="550"/>
                        <a:pt x="152" y="565"/>
                        <a:pt x="174" y="565"/>
                      </a:cubicBezTo>
                      <a:cubicBezTo>
                        <a:pt x="179" y="565"/>
                        <a:pt x="183" y="565"/>
                        <a:pt x="188" y="563"/>
                      </a:cubicBezTo>
                      <a:cubicBezTo>
                        <a:pt x="261" y="543"/>
                        <a:pt x="261" y="543"/>
                        <a:pt x="261" y="543"/>
                      </a:cubicBezTo>
                      <a:cubicBezTo>
                        <a:pt x="261" y="543"/>
                        <a:pt x="261" y="543"/>
                        <a:pt x="261" y="543"/>
                      </a:cubicBezTo>
                      <a:cubicBezTo>
                        <a:pt x="274" y="540"/>
                        <a:pt x="286" y="531"/>
                        <a:pt x="292" y="519"/>
                      </a:cubicBezTo>
                      <a:cubicBezTo>
                        <a:pt x="296" y="513"/>
                        <a:pt x="296" y="513"/>
                        <a:pt x="296" y="513"/>
                      </a:cubicBezTo>
                      <a:cubicBezTo>
                        <a:pt x="303" y="501"/>
                        <a:pt x="305" y="487"/>
                        <a:pt x="301" y="474"/>
                      </a:cubicBezTo>
                      <a:close/>
                      <a:moveTo>
                        <a:pt x="265" y="495"/>
                      </a:moveTo>
                      <a:cubicBezTo>
                        <a:pt x="261" y="502"/>
                        <a:pt x="261" y="502"/>
                        <a:pt x="261" y="502"/>
                      </a:cubicBezTo>
                      <a:cubicBezTo>
                        <a:pt x="259" y="505"/>
                        <a:pt x="256" y="508"/>
                        <a:pt x="252" y="509"/>
                      </a:cubicBezTo>
                      <a:cubicBezTo>
                        <a:pt x="252" y="509"/>
                        <a:pt x="252" y="509"/>
                        <a:pt x="252" y="509"/>
                      </a:cubicBezTo>
                      <a:cubicBezTo>
                        <a:pt x="178" y="529"/>
                        <a:pt x="178" y="529"/>
                        <a:pt x="178" y="529"/>
                      </a:cubicBezTo>
                      <a:cubicBezTo>
                        <a:pt x="170" y="531"/>
                        <a:pt x="162" y="526"/>
                        <a:pt x="160" y="518"/>
                      </a:cubicBezTo>
                      <a:cubicBezTo>
                        <a:pt x="38" y="82"/>
                        <a:pt x="38" y="82"/>
                        <a:pt x="38" y="82"/>
                      </a:cubicBezTo>
                      <a:cubicBezTo>
                        <a:pt x="37" y="78"/>
                        <a:pt x="38" y="74"/>
                        <a:pt x="40" y="71"/>
                      </a:cubicBezTo>
                      <a:cubicBezTo>
                        <a:pt x="44" y="64"/>
                        <a:pt x="44" y="64"/>
                        <a:pt x="44" y="64"/>
                      </a:cubicBezTo>
                      <a:cubicBezTo>
                        <a:pt x="46" y="61"/>
                        <a:pt x="49" y="58"/>
                        <a:pt x="53" y="57"/>
                      </a:cubicBezTo>
                      <a:cubicBezTo>
                        <a:pt x="121" y="39"/>
                        <a:pt x="121" y="39"/>
                        <a:pt x="121" y="39"/>
                      </a:cubicBezTo>
                      <a:cubicBezTo>
                        <a:pt x="122" y="38"/>
                        <a:pt x="124" y="38"/>
                        <a:pt x="125" y="38"/>
                      </a:cubicBezTo>
                      <a:cubicBezTo>
                        <a:pt x="127" y="38"/>
                        <a:pt x="130" y="39"/>
                        <a:pt x="132" y="40"/>
                      </a:cubicBezTo>
                      <a:cubicBezTo>
                        <a:pt x="139" y="44"/>
                        <a:pt x="139" y="44"/>
                        <a:pt x="139" y="44"/>
                      </a:cubicBezTo>
                      <a:cubicBezTo>
                        <a:pt x="143" y="46"/>
                        <a:pt x="145" y="49"/>
                        <a:pt x="146" y="53"/>
                      </a:cubicBezTo>
                      <a:cubicBezTo>
                        <a:pt x="266" y="484"/>
                        <a:pt x="266" y="484"/>
                        <a:pt x="266" y="484"/>
                      </a:cubicBezTo>
                      <a:cubicBezTo>
                        <a:pt x="267" y="487"/>
                        <a:pt x="267" y="491"/>
                        <a:pt x="265" y="495"/>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3" name="Freeform 28">
                  <a:extLst>
                    <a:ext uri="{FF2B5EF4-FFF2-40B4-BE49-F238E27FC236}">
                      <a16:creationId xmlns:a16="http://schemas.microsoft.com/office/drawing/2014/main" xmlns="" id="{8058A619-C3F3-45E4-97AC-1962479DFBB6}"/>
                    </a:ext>
                  </a:extLst>
                </p:cNvPr>
                <p:cNvSpPr>
                  <a:spLocks/>
                </p:cNvSpPr>
                <p:nvPr/>
              </p:nvSpPr>
              <p:spPr bwMode="auto">
                <a:xfrm>
                  <a:off x="6898359" y="5562890"/>
                  <a:ext cx="190212" cy="116016"/>
                </a:xfrm>
                <a:custGeom>
                  <a:avLst/>
                  <a:gdLst>
                    <a:gd name="T0" fmla="*/ 241 w 333"/>
                    <a:gd name="T1" fmla="*/ 202 h 202"/>
                    <a:gd name="T2" fmla="*/ 178 w 333"/>
                    <a:gd name="T3" fmla="*/ 179 h 202"/>
                    <a:gd name="T4" fmla="*/ 8 w 333"/>
                    <a:gd name="T5" fmla="*/ 34 h 202"/>
                    <a:gd name="T6" fmla="*/ 6 w 333"/>
                    <a:gd name="T7" fmla="*/ 9 h 202"/>
                    <a:gd name="T8" fmla="*/ 32 w 333"/>
                    <a:gd name="T9" fmla="*/ 7 h 202"/>
                    <a:gd name="T10" fmla="*/ 201 w 333"/>
                    <a:gd name="T11" fmla="*/ 152 h 202"/>
                    <a:gd name="T12" fmla="*/ 246 w 333"/>
                    <a:gd name="T13" fmla="*/ 166 h 202"/>
                    <a:gd name="T14" fmla="*/ 288 w 333"/>
                    <a:gd name="T15" fmla="*/ 145 h 202"/>
                    <a:gd name="T16" fmla="*/ 291 w 333"/>
                    <a:gd name="T17" fmla="*/ 134 h 202"/>
                    <a:gd name="T18" fmla="*/ 286 w 333"/>
                    <a:gd name="T19" fmla="*/ 124 h 202"/>
                    <a:gd name="T20" fmla="*/ 268 w 333"/>
                    <a:gd name="T21" fmla="*/ 109 h 202"/>
                    <a:gd name="T22" fmla="*/ 266 w 333"/>
                    <a:gd name="T23" fmla="*/ 84 h 202"/>
                    <a:gd name="T24" fmla="*/ 291 w 333"/>
                    <a:gd name="T25" fmla="*/ 82 h 202"/>
                    <a:gd name="T26" fmla="*/ 309 w 333"/>
                    <a:gd name="T27" fmla="*/ 96 h 202"/>
                    <a:gd name="T28" fmla="*/ 315 w 333"/>
                    <a:gd name="T29" fmla="*/ 168 h 202"/>
                    <a:gd name="T30" fmla="*/ 249 w 333"/>
                    <a:gd name="T31" fmla="*/ 202 h 202"/>
                    <a:gd name="T32" fmla="*/ 241 w 333"/>
                    <a:gd name="T33"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3" h="202">
                      <a:moveTo>
                        <a:pt x="241" y="202"/>
                      </a:moveTo>
                      <a:cubicBezTo>
                        <a:pt x="218" y="202"/>
                        <a:pt x="196" y="194"/>
                        <a:pt x="178" y="179"/>
                      </a:cubicBezTo>
                      <a:cubicBezTo>
                        <a:pt x="8" y="34"/>
                        <a:pt x="8" y="34"/>
                        <a:pt x="8" y="34"/>
                      </a:cubicBezTo>
                      <a:cubicBezTo>
                        <a:pt x="1" y="27"/>
                        <a:pt x="0" y="16"/>
                        <a:pt x="6" y="9"/>
                      </a:cubicBezTo>
                      <a:cubicBezTo>
                        <a:pt x="13" y="1"/>
                        <a:pt x="24" y="0"/>
                        <a:pt x="32" y="7"/>
                      </a:cubicBezTo>
                      <a:cubicBezTo>
                        <a:pt x="201" y="152"/>
                        <a:pt x="201" y="152"/>
                        <a:pt x="201" y="152"/>
                      </a:cubicBezTo>
                      <a:cubicBezTo>
                        <a:pt x="214" y="162"/>
                        <a:pt x="230" y="167"/>
                        <a:pt x="246" y="166"/>
                      </a:cubicBezTo>
                      <a:cubicBezTo>
                        <a:pt x="262" y="165"/>
                        <a:pt x="277" y="157"/>
                        <a:pt x="288" y="145"/>
                      </a:cubicBezTo>
                      <a:cubicBezTo>
                        <a:pt x="290" y="142"/>
                        <a:pt x="292" y="138"/>
                        <a:pt x="291" y="134"/>
                      </a:cubicBezTo>
                      <a:cubicBezTo>
                        <a:pt x="291" y="130"/>
                        <a:pt x="289" y="127"/>
                        <a:pt x="286" y="124"/>
                      </a:cubicBezTo>
                      <a:cubicBezTo>
                        <a:pt x="268" y="109"/>
                        <a:pt x="268" y="109"/>
                        <a:pt x="268" y="109"/>
                      </a:cubicBezTo>
                      <a:cubicBezTo>
                        <a:pt x="261" y="103"/>
                        <a:pt x="260" y="92"/>
                        <a:pt x="266" y="84"/>
                      </a:cubicBezTo>
                      <a:cubicBezTo>
                        <a:pt x="272" y="76"/>
                        <a:pt x="284" y="75"/>
                        <a:pt x="291" y="82"/>
                      </a:cubicBezTo>
                      <a:cubicBezTo>
                        <a:pt x="309" y="96"/>
                        <a:pt x="309" y="96"/>
                        <a:pt x="309" y="96"/>
                      </a:cubicBezTo>
                      <a:cubicBezTo>
                        <a:pt x="331" y="115"/>
                        <a:pt x="333" y="147"/>
                        <a:pt x="315" y="168"/>
                      </a:cubicBezTo>
                      <a:cubicBezTo>
                        <a:pt x="298" y="188"/>
                        <a:pt x="275" y="200"/>
                        <a:pt x="249" y="202"/>
                      </a:cubicBezTo>
                      <a:cubicBezTo>
                        <a:pt x="246" y="202"/>
                        <a:pt x="244" y="202"/>
                        <a:pt x="241" y="202"/>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4" name="Freeform 29">
                  <a:extLst>
                    <a:ext uri="{FF2B5EF4-FFF2-40B4-BE49-F238E27FC236}">
                      <a16:creationId xmlns:a16="http://schemas.microsoft.com/office/drawing/2014/main" xmlns="" id="{39070B80-D119-4A75-93DB-DD8F45B92EB2}"/>
                    </a:ext>
                  </a:extLst>
                </p:cNvPr>
                <p:cNvSpPr>
                  <a:spLocks/>
                </p:cNvSpPr>
                <p:nvPr/>
              </p:nvSpPr>
              <p:spPr bwMode="auto">
                <a:xfrm>
                  <a:off x="6879473" y="5548050"/>
                  <a:ext cx="157836" cy="175373"/>
                </a:xfrm>
                <a:custGeom>
                  <a:avLst/>
                  <a:gdLst>
                    <a:gd name="T0" fmla="*/ 199 w 275"/>
                    <a:gd name="T1" fmla="*/ 306 h 306"/>
                    <a:gd name="T2" fmla="*/ 155 w 275"/>
                    <a:gd name="T3" fmla="*/ 290 h 306"/>
                    <a:gd name="T4" fmla="*/ 139 w 275"/>
                    <a:gd name="T5" fmla="*/ 276 h 306"/>
                    <a:gd name="T6" fmla="*/ 137 w 275"/>
                    <a:gd name="T7" fmla="*/ 251 h 306"/>
                    <a:gd name="T8" fmla="*/ 163 w 275"/>
                    <a:gd name="T9" fmla="*/ 249 h 306"/>
                    <a:gd name="T10" fmla="*/ 179 w 275"/>
                    <a:gd name="T11" fmla="*/ 262 h 306"/>
                    <a:gd name="T12" fmla="*/ 202 w 275"/>
                    <a:gd name="T13" fmla="*/ 270 h 306"/>
                    <a:gd name="T14" fmla="*/ 223 w 275"/>
                    <a:gd name="T15" fmla="*/ 259 h 306"/>
                    <a:gd name="T16" fmla="*/ 231 w 275"/>
                    <a:gd name="T17" fmla="*/ 236 h 306"/>
                    <a:gd name="T18" fmla="*/ 220 w 275"/>
                    <a:gd name="T19" fmla="*/ 214 h 306"/>
                    <a:gd name="T20" fmla="*/ 8 w 275"/>
                    <a:gd name="T21" fmla="*/ 34 h 306"/>
                    <a:gd name="T22" fmla="*/ 6 w 275"/>
                    <a:gd name="T23" fmla="*/ 8 h 306"/>
                    <a:gd name="T24" fmla="*/ 32 w 275"/>
                    <a:gd name="T25" fmla="*/ 6 h 306"/>
                    <a:gd name="T26" fmla="*/ 243 w 275"/>
                    <a:gd name="T27" fmla="*/ 187 h 306"/>
                    <a:gd name="T28" fmla="*/ 251 w 275"/>
                    <a:gd name="T29" fmla="*/ 282 h 306"/>
                    <a:gd name="T30" fmla="*/ 205 w 275"/>
                    <a:gd name="T31" fmla="*/ 306 h 306"/>
                    <a:gd name="T32" fmla="*/ 199 w 275"/>
                    <a:gd name="T33"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306">
                      <a:moveTo>
                        <a:pt x="199" y="306"/>
                      </a:moveTo>
                      <a:cubicBezTo>
                        <a:pt x="183" y="306"/>
                        <a:pt x="168" y="300"/>
                        <a:pt x="155" y="290"/>
                      </a:cubicBezTo>
                      <a:cubicBezTo>
                        <a:pt x="139" y="276"/>
                        <a:pt x="139" y="276"/>
                        <a:pt x="139" y="276"/>
                      </a:cubicBezTo>
                      <a:cubicBezTo>
                        <a:pt x="132" y="270"/>
                        <a:pt x="131" y="258"/>
                        <a:pt x="137" y="251"/>
                      </a:cubicBezTo>
                      <a:cubicBezTo>
                        <a:pt x="144" y="243"/>
                        <a:pt x="155" y="242"/>
                        <a:pt x="163" y="249"/>
                      </a:cubicBezTo>
                      <a:cubicBezTo>
                        <a:pt x="179" y="262"/>
                        <a:pt x="179" y="262"/>
                        <a:pt x="179" y="262"/>
                      </a:cubicBezTo>
                      <a:cubicBezTo>
                        <a:pt x="185" y="268"/>
                        <a:pt x="193" y="270"/>
                        <a:pt x="202" y="270"/>
                      </a:cubicBezTo>
                      <a:cubicBezTo>
                        <a:pt x="210" y="269"/>
                        <a:pt x="218" y="265"/>
                        <a:pt x="223" y="259"/>
                      </a:cubicBezTo>
                      <a:cubicBezTo>
                        <a:pt x="229" y="252"/>
                        <a:pt x="231" y="244"/>
                        <a:pt x="231" y="236"/>
                      </a:cubicBezTo>
                      <a:cubicBezTo>
                        <a:pt x="230" y="227"/>
                        <a:pt x="226" y="220"/>
                        <a:pt x="220" y="214"/>
                      </a:cubicBezTo>
                      <a:cubicBezTo>
                        <a:pt x="8" y="34"/>
                        <a:pt x="8" y="34"/>
                        <a:pt x="8" y="34"/>
                      </a:cubicBezTo>
                      <a:cubicBezTo>
                        <a:pt x="1" y="27"/>
                        <a:pt x="0" y="16"/>
                        <a:pt x="6" y="8"/>
                      </a:cubicBezTo>
                      <a:cubicBezTo>
                        <a:pt x="13" y="1"/>
                        <a:pt x="24" y="0"/>
                        <a:pt x="32" y="6"/>
                      </a:cubicBezTo>
                      <a:cubicBezTo>
                        <a:pt x="243" y="187"/>
                        <a:pt x="243" y="187"/>
                        <a:pt x="243" y="187"/>
                      </a:cubicBezTo>
                      <a:cubicBezTo>
                        <a:pt x="271" y="211"/>
                        <a:pt x="275" y="254"/>
                        <a:pt x="251" y="282"/>
                      </a:cubicBezTo>
                      <a:cubicBezTo>
                        <a:pt x="239" y="296"/>
                        <a:pt x="223" y="304"/>
                        <a:pt x="205" y="306"/>
                      </a:cubicBezTo>
                      <a:cubicBezTo>
                        <a:pt x="203" y="306"/>
                        <a:pt x="201" y="306"/>
                        <a:pt x="199" y="306"/>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5" name="Freeform 30">
                  <a:extLst>
                    <a:ext uri="{FF2B5EF4-FFF2-40B4-BE49-F238E27FC236}">
                      <a16:creationId xmlns:a16="http://schemas.microsoft.com/office/drawing/2014/main" xmlns="" id="{80CD667F-00B1-4B33-B683-4909EC28A0B3}"/>
                    </a:ext>
                  </a:extLst>
                </p:cNvPr>
                <p:cNvSpPr>
                  <a:spLocks/>
                </p:cNvSpPr>
                <p:nvPr/>
              </p:nvSpPr>
              <p:spPr bwMode="auto">
                <a:xfrm>
                  <a:off x="6851143" y="5603360"/>
                  <a:ext cx="132204" cy="151090"/>
                </a:xfrm>
                <a:custGeom>
                  <a:avLst/>
                  <a:gdLst>
                    <a:gd name="T0" fmla="*/ 151 w 231"/>
                    <a:gd name="T1" fmla="*/ 265 h 265"/>
                    <a:gd name="T2" fmla="*/ 104 w 231"/>
                    <a:gd name="T3" fmla="*/ 248 h 265"/>
                    <a:gd name="T4" fmla="*/ 9 w 231"/>
                    <a:gd name="T5" fmla="*/ 166 h 265"/>
                    <a:gd name="T6" fmla="*/ 7 w 231"/>
                    <a:gd name="T7" fmla="*/ 141 h 265"/>
                    <a:gd name="T8" fmla="*/ 32 w 231"/>
                    <a:gd name="T9" fmla="*/ 139 h 265"/>
                    <a:gd name="T10" fmla="*/ 128 w 231"/>
                    <a:gd name="T11" fmla="*/ 221 h 265"/>
                    <a:gd name="T12" fmla="*/ 178 w 231"/>
                    <a:gd name="T13" fmla="*/ 217 h 265"/>
                    <a:gd name="T14" fmla="*/ 174 w 231"/>
                    <a:gd name="T15" fmla="*/ 167 h 265"/>
                    <a:gd name="T16" fmla="*/ 18 w 231"/>
                    <a:gd name="T17" fmla="*/ 34 h 265"/>
                    <a:gd name="T18" fmla="*/ 16 w 231"/>
                    <a:gd name="T19" fmla="*/ 8 h 265"/>
                    <a:gd name="T20" fmla="*/ 42 w 231"/>
                    <a:gd name="T21" fmla="*/ 6 h 265"/>
                    <a:gd name="T22" fmla="*/ 197 w 231"/>
                    <a:gd name="T23" fmla="*/ 139 h 265"/>
                    <a:gd name="T24" fmla="*/ 205 w 231"/>
                    <a:gd name="T25" fmla="*/ 240 h 265"/>
                    <a:gd name="T26" fmla="*/ 151 w 231"/>
                    <a:gd name="T2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1" h="265">
                      <a:moveTo>
                        <a:pt x="151" y="265"/>
                      </a:moveTo>
                      <a:cubicBezTo>
                        <a:pt x="134" y="265"/>
                        <a:pt x="118" y="259"/>
                        <a:pt x="104" y="248"/>
                      </a:cubicBezTo>
                      <a:cubicBezTo>
                        <a:pt x="9" y="166"/>
                        <a:pt x="9" y="166"/>
                        <a:pt x="9" y="166"/>
                      </a:cubicBezTo>
                      <a:cubicBezTo>
                        <a:pt x="1" y="160"/>
                        <a:pt x="0" y="149"/>
                        <a:pt x="7" y="141"/>
                      </a:cubicBezTo>
                      <a:cubicBezTo>
                        <a:pt x="13" y="133"/>
                        <a:pt x="24" y="133"/>
                        <a:pt x="32" y="139"/>
                      </a:cubicBezTo>
                      <a:cubicBezTo>
                        <a:pt x="128" y="221"/>
                        <a:pt x="128" y="221"/>
                        <a:pt x="128" y="221"/>
                      </a:cubicBezTo>
                      <a:cubicBezTo>
                        <a:pt x="142" y="233"/>
                        <a:pt x="165" y="232"/>
                        <a:pt x="178" y="217"/>
                      </a:cubicBezTo>
                      <a:cubicBezTo>
                        <a:pt x="190" y="202"/>
                        <a:pt x="189" y="179"/>
                        <a:pt x="174" y="167"/>
                      </a:cubicBezTo>
                      <a:cubicBezTo>
                        <a:pt x="18" y="34"/>
                        <a:pt x="18" y="34"/>
                        <a:pt x="18" y="34"/>
                      </a:cubicBezTo>
                      <a:cubicBezTo>
                        <a:pt x="11" y="27"/>
                        <a:pt x="10" y="16"/>
                        <a:pt x="16" y="8"/>
                      </a:cubicBezTo>
                      <a:cubicBezTo>
                        <a:pt x="23" y="1"/>
                        <a:pt x="34" y="0"/>
                        <a:pt x="42" y="6"/>
                      </a:cubicBezTo>
                      <a:cubicBezTo>
                        <a:pt x="197" y="139"/>
                        <a:pt x="197" y="139"/>
                        <a:pt x="197" y="139"/>
                      </a:cubicBezTo>
                      <a:cubicBezTo>
                        <a:pt x="227" y="165"/>
                        <a:pt x="231" y="210"/>
                        <a:pt x="205" y="240"/>
                      </a:cubicBezTo>
                      <a:cubicBezTo>
                        <a:pt x="191" y="257"/>
                        <a:pt x="171" y="265"/>
                        <a:pt x="151" y="265"/>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66" name="Freeform 31">
                  <a:extLst>
                    <a:ext uri="{FF2B5EF4-FFF2-40B4-BE49-F238E27FC236}">
                      <a16:creationId xmlns:a16="http://schemas.microsoft.com/office/drawing/2014/main" xmlns="" id="{4FD9782C-017D-49D8-984B-E6FEEF4571D3}"/>
                    </a:ext>
                  </a:extLst>
                </p:cNvPr>
                <p:cNvSpPr>
                  <a:spLocks/>
                </p:cNvSpPr>
                <p:nvPr/>
              </p:nvSpPr>
              <p:spPr bwMode="auto">
                <a:xfrm>
                  <a:off x="6845747" y="5713980"/>
                  <a:ext cx="78243" cy="64753"/>
                </a:xfrm>
                <a:custGeom>
                  <a:avLst/>
                  <a:gdLst>
                    <a:gd name="T0" fmla="*/ 65 w 136"/>
                    <a:gd name="T1" fmla="*/ 112 h 112"/>
                    <a:gd name="T2" fmla="*/ 33 w 136"/>
                    <a:gd name="T3" fmla="*/ 99 h 112"/>
                    <a:gd name="T4" fmla="*/ 9 w 136"/>
                    <a:gd name="T5" fmla="*/ 79 h 112"/>
                    <a:gd name="T6" fmla="*/ 7 w 136"/>
                    <a:gd name="T7" fmla="*/ 54 h 112"/>
                    <a:gd name="T8" fmla="*/ 32 w 136"/>
                    <a:gd name="T9" fmla="*/ 52 h 112"/>
                    <a:gd name="T10" fmla="*/ 56 w 136"/>
                    <a:gd name="T11" fmla="*/ 72 h 112"/>
                    <a:gd name="T12" fmla="*/ 67 w 136"/>
                    <a:gd name="T13" fmla="*/ 75 h 112"/>
                    <a:gd name="T14" fmla="*/ 77 w 136"/>
                    <a:gd name="T15" fmla="*/ 70 h 112"/>
                    <a:gd name="T16" fmla="*/ 90 w 136"/>
                    <a:gd name="T17" fmla="*/ 55 h 112"/>
                    <a:gd name="T18" fmla="*/ 94 w 136"/>
                    <a:gd name="T19" fmla="*/ 44 h 112"/>
                    <a:gd name="T20" fmla="*/ 89 w 136"/>
                    <a:gd name="T21" fmla="*/ 34 h 112"/>
                    <a:gd name="T22" fmla="*/ 87 w 136"/>
                    <a:gd name="T23" fmla="*/ 8 h 112"/>
                    <a:gd name="T24" fmla="*/ 112 w 136"/>
                    <a:gd name="T25" fmla="*/ 6 h 112"/>
                    <a:gd name="T26" fmla="*/ 118 w 136"/>
                    <a:gd name="T27" fmla="*/ 78 h 112"/>
                    <a:gd name="T28" fmla="*/ 104 w 136"/>
                    <a:gd name="T29" fmla="*/ 94 h 112"/>
                    <a:gd name="T30" fmla="*/ 70 w 136"/>
                    <a:gd name="T31" fmla="*/ 111 h 112"/>
                    <a:gd name="T32" fmla="*/ 65 w 136"/>
                    <a:gd name="T33"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2">
                      <a:moveTo>
                        <a:pt x="65" y="112"/>
                      </a:moveTo>
                      <a:cubicBezTo>
                        <a:pt x="53" y="112"/>
                        <a:pt x="42" y="107"/>
                        <a:pt x="33" y="99"/>
                      </a:cubicBezTo>
                      <a:cubicBezTo>
                        <a:pt x="9" y="79"/>
                        <a:pt x="9" y="79"/>
                        <a:pt x="9" y="79"/>
                      </a:cubicBezTo>
                      <a:cubicBezTo>
                        <a:pt x="1" y="73"/>
                        <a:pt x="0" y="61"/>
                        <a:pt x="7" y="54"/>
                      </a:cubicBezTo>
                      <a:cubicBezTo>
                        <a:pt x="13" y="46"/>
                        <a:pt x="25" y="45"/>
                        <a:pt x="32" y="52"/>
                      </a:cubicBezTo>
                      <a:cubicBezTo>
                        <a:pt x="56" y="72"/>
                        <a:pt x="56" y="72"/>
                        <a:pt x="56" y="72"/>
                      </a:cubicBezTo>
                      <a:cubicBezTo>
                        <a:pt x="59" y="75"/>
                        <a:pt x="63" y="76"/>
                        <a:pt x="67" y="75"/>
                      </a:cubicBezTo>
                      <a:cubicBezTo>
                        <a:pt x="71" y="75"/>
                        <a:pt x="74" y="73"/>
                        <a:pt x="77" y="70"/>
                      </a:cubicBezTo>
                      <a:cubicBezTo>
                        <a:pt x="90" y="55"/>
                        <a:pt x="90" y="55"/>
                        <a:pt x="90" y="55"/>
                      </a:cubicBezTo>
                      <a:cubicBezTo>
                        <a:pt x="93" y="52"/>
                        <a:pt x="94" y="48"/>
                        <a:pt x="94" y="44"/>
                      </a:cubicBezTo>
                      <a:cubicBezTo>
                        <a:pt x="93" y="40"/>
                        <a:pt x="92" y="36"/>
                        <a:pt x="89" y="34"/>
                      </a:cubicBezTo>
                      <a:cubicBezTo>
                        <a:pt x="81" y="27"/>
                        <a:pt x="80" y="16"/>
                        <a:pt x="87" y="8"/>
                      </a:cubicBezTo>
                      <a:cubicBezTo>
                        <a:pt x="93" y="1"/>
                        <a:pt x="104" y="0"/>
                        <a:pt x="112" y="6"/>
                      </a:cubicBezTo>
                      <a:cubicBezTo>
                        <a:pt x="133" y="25"/>
                        <a:pt x="136" y="57"/>
                        <a:pt x="118" y="78"/>
                      </a:cubicBezTo>
                      <a:cubicBezTo>
                        <a:pt x="104" y="94"/>
                        <a:pt x="104" y="94"/>
                        <a:pt x="104" y="94"/>
                      </a:cubicBezTo>
                      <a:cubicBezTo>
                        <a:pt x="95" y="104"/>
                        <a:pt x="83" y="110"/>
                        <a:pt x="70" y="111"/>
                      </a:cubicBezTo>
                      <a:cubicBezTo>
                        <a:pt x="68" y="111"/>
                        <a:pt x="67" y="112"/>
                        <a:pt x="65" y="112"/>
                      </a:cubicBezTo>
                      <a:close/>
                    </a:path>
                  </a:pathLst>
                </a:custGeom>
                <a:grp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grpSp>
          <p:sp>
            <p:nvSpPr>
              <p:cNvPr id="52" name="Rectangle 51">
                <a:extLst>
                  <a:ext uri="{FF2B5EF4-FFF2-40B4-BE49-F238E27FC236}">
                    <a16:creationId xmlns:a16="http://schemas.microsoft.com/office/drawing/2014/main" xmlns="" id="{809E30D9-A6A2-44C0-A2AA-D93BA9F15BD2}"/>
                  </a:ext>
                </a:extLst>
              </p:cNvPr>
              <p:cNvSpPr/>
              <p:nvPr/>
            </p:nvSpPr>
            <p:spPr>
              <a:xfrm>
                <a:off x="5839816" y="4980782"/>
                <a:ext cx="684450" cy="178583"/>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dirty="0">
                    <a:solidFill>
                      <a:srgbClr val="353535"/>
                    </a:solidFill>
                  </a:rPr>
                  <a:t>Vendite</a:t>
                </a:r>
              </a:p>
            </p:txBody>
          </p:sp>
        </p:grpSp>
        <p:grpSp>
          <p:nvGrpSpPr>
            <p:cNvPr id="21" name="Group 20">
              <a:extLst>
                <a:ext uri="{FF2B5EF4-FFF2-40B4-BE49-F238E27FC236}">
                  <a16:creationId xmlns:a16="http://schemas.microsoft.com/office/drawing/2014/main" xmlns="" id="{0EC96443-A9C5-41EF-93F7-219241255B52}"/>
                </a:ext>
              </a:extLst>
            </p:cNvPr>
            <p:cNvGrpSpPr/>
            <p:nvPr/>
          </p:nvGrpSpPr>
          <p:grpSpPr>
            <a:xfrm>
              <a:off x="5859571" y="4758013"/>
              <a:ext cx="719529" cy="550501"/>
              <a:chOff x="4896427" y="4143049"/>
              <a:chExt cx="719631" cy="550580"/>
            </a:xfrm>
          </p:grpSpPr>
          <p:sp>
            <p:nvSpPr>
              <p:cNvPr id="49" name="Freeform 12">
                <a:extLst>
                  <a:ext uri="{FF2B5EF4-FFF2-40B4-BE49-F238E27FC236}">
                    <a16:creationId xmlns:a16="http://schemas.microsoft.com/office/drawing/2014/main" xmlns="" id="{74CDF701-1473-40B0-89A8-654825A767A6}"/>
                  </a:ext>
                </a:extLst>
              </p:cNvPr>
              <p:cNvSpPr>
                <a:spLocks noEditPoints="1"/>
              </p:cNvSpPr>
              <p:nvPr/>
            </p:nvSpPr>
            <p:spPr bwMode="auto">
              <a:xfrm>
                <a:off x="5039653" y="4143049"/>
                <a:ext cx="404257" cy="378434"/>
              </a:xfrm>
              <a:custGeom>
                <a:avLst/>
                <a:gdLst>
                  <a:gd name="T0" fmla="*/ 1548 w 2065"/>
                  <a:gd name="T1" fmla="*/ 808 h 1934"/>
                  <a:gd name="T2" fmla="*/ 1668 w 2065"/>
                  <a:gd name="T3" fmla="*/ 819 h 1934"/>
                  <a:gd name="T4" fmla="*/ 2024 w 2065"/>
                  <a:gd name="T5" fmla="*/ 667 h 1934"/>
                  <a:gd name="T6" fmla="*/ 1968 w 2065"/>
                  <a:gd name="T7" fmla="*/ 284 h 1934"/>
                  <a:gd name="T8" fmla="*/ 1569 w 2065"/>
                  <a:gd name="T9" fmla="*/ 370 h 1934"/>
                  <a:gd name="T10" fmla="*/ 1715 w 2065"/>
                  <a:gd name="T11" fmla="*/ 33 h 1934"/>
                  <a:gd name="T12" fmla="*/ 1415 w 2065"/>
                  <a:gd name="T13" fmla="*/ 81 h 1934"/>
                  <a:gd name="T14" fmla="*/ 1281 w 2065"/>
                  <a:gd name="T15" fmla="*/ 556 h 1934"/>
                  <a:gd name="T16" fmla="*/ 800 w 2065"/>
                  <a:gd name="T17" fmla="*/ 368 h 1934"/>
                  <a:gd name="T18" fmla="*/ 957 w 2065"/>
                  <a:gd name="T19" fmla="*/ 118 h 1934"/>
                  <a:gd name="T20" fmla="*/ 671 w 2065"/>
                  <a:gd name="T21" fmla="*/ 0 h 1934"/>
                  <a:gd name="T22" fmla="*/ 0 w 2065"/>
                  <a:gd name="T23" fmla="*/ 500 h 1934"/>
                  <a:gd name="T24" fmla="*/ 536 w 2065"/>
                  <a:gd name="T25" fmla="*/ 628 h 1934"/>
                  <a:gd name="T26" fmla="*/ 667 w 2065"/>
                  <a:gd name="T27" fmla="*/ 1159 h 1934"/>
                  <a:gd name="T28" fmla="*/ 547 w 2065"/>
                  <a:gd name="T29" fmla="*/ 1151 h 1934"/>
                  <a:gd name="T30" fmla="*/ 191 w 2065"/>
                  <a:gd name="T31" fmla="*/ 1302 h 1934"/>
                  <a:gd name="T32" fmla="*/ 245 w 2065"/>
                  <a:gd name="T33" fmla="*/ 1683 h 1934"/>
                  <a:gd name="T34" fmla="*/ 643 w 2065"/>
                  <a:gd name="T35" fmla="*/ 1597 h 1934"/>
                  <a:gd name="T36" fmla="*/ 495 w 2065"/>
                  <a:gd name="T37" fmla="*/ 1934 h 1934"/>
                  <a:gd name="T38" fmla="*/ 796 w 2065"/>
                  <a:gd name="T39" fmla="*/ 1883 h 1934"/>
                  <a:gd name="T40" fmla="*/ 930 w 2065"/>
                  <a:gd name="T41" fmla="*/ 1409 h 1934"/>
                  <a:gd name="T42" fmla="*/ 1716 w 2065"/>
                  <a:gd name="T43" fmla="*/ 1812 h 1934"/>
                  <a:gd name="T44" fmla="*/ 1975 w 2065"/>
                  <a:gd name="T45" fmla="*/ 1812 h 1934"/>
                  <a:gd name="T46" fmla="*/ 1975 w 2065"/>
                  <a:gd name="T47" fmla="*/ 1553 h 1934"/>
                  <a:gd name="T48" fmla="*/ 538 w 2065"/>
                  <a:gd name="T49" fmla="*/ 524 h 1934"/>
                  <a:gd name="T50" fmla="*/ 105 w 2065"/>
                  <a:gd name="T51" fmla="*/ 500 h 1934"/>
                  <a:gd name="T52" fmla="*/ 671 w 2065"/>
                  <a:gd name="T53" fmla="*/ 75 h 1934"/>
                  <a:gd name="T54" fmla="*/ 897 w 2065"/>
                  <a:gd name="T55" fmla="*/ 166 h 1934"/>
                  <a:gd name="T56" fmla="*/ 1077 w 2065"/>
                  <a:gd name="T57" fmla="*/ 752 h 1934"/>
                  <a:gd name="T58" fmla="*/ 538 w 2065"/>
                  <a:gd name="T59" fmla="*/ 524 h 1934"/>
                  <a:gd name="T60" fmla="*/ 859 w 2065"/>
                  <a:gd name="T61" fmla="*/ 1386 h 1934"/>
                  <a:gd name="T62" fmla="*/ 759 w 2065"/>
                  <a:gd name="T63" fmla="*/ 1822 h 1934"/>
                  <a:gd name="T64" fmla="*/ 486 w 2065"/>
                  <a:gd name="T65" fmla="*/ 1862 h 1934"/>
                  <a:gd name="T66" fmla="*/ 489 w 2065"/>
                  <a:gd name="T67" fmla="*/ 1337 h 1934"/>
                  <a:gd name="T68" fmla="*/ 264 w 2065"/>
                  <a:gd name="T69" fmla="*/ 1338 h 1934"/>
                  <a:gd name="T70" fmla="*/ 552 w 2065"/>
                  <a:gd name="T71" fmla="*/ 1224 h 1934"/>
                  <a:gd name="T72" fmla="*/ 696 w 2065"/>
                  <a:gd name="T73" fmla="*/ 1236 h 1934"/>
                  <a:gd name="T74" fmla="*/ 1114 w 2065"/>
                  <a:gd name="T75" fmla="*/ 821 h 1934"/>
                  <a:gd name="T76" fmla="*/ 1347 w 2065"/>
                  <a:gd name="T77" fmla="*/ 460 h 1934"/>
                  <a:gd name="T78" fmla="*/ 1462 w 2065"/>
                  <a:gd name="T79" fmla="*/ 140 h 1934"/>
                  <a:gd name="T80" fmla="*/ 1463 w 2065"/>
                  <a:gd name="T81" fmla="*/ 370 h 1934"/>
                  <a:gd name="T82" fmla="*/ 1990 w 2065"/>
                  <a:gd name="T83" fmla="*/ 368 h 1934"/>
                  <a:gd name="T84" fmla="*/ 1945 w 2065"/>
                  <a:gd name="T85" fmla="*/ 638 h 1934"/>
                  <a:gd name="T86" fmla="*/ 1626 w 2065"/>
                  <a:gd name="T87" fmla="*/ 744 h 1934"/>
                  <a:gd name="T88" fmla="*/ 1104 w 2065"/>
                  <a:gd name="T89" fmla="*/ 1144 h 1934"/>
                  <a:gd name="T90" fmla="*/ 1848 w 2065"/>
                  <a:gd name="T91" fmla="*/ 1792 h 1934"/>
                  <a:gd name="T92" fmla="*/ 1770 w 2065"/>
                  <a:gd name="T93" fmla="*/ 1761 h 1934"/>
                  <a:gd name="T94" fmla="*/ 1339 w 2065"/>
                  <a:gd name="T95" fmla="*/ 1014 h 1934"/>
                  <a:gd name="T96" fmla="*/ 1959 w 2065"/>
                  <a:gd name="T97" fmla="*/ 1683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65" h="1934">
                    <a:moveTo>
                      <a:pt x="1393" y="963"/>
                    </a:moveTo>
                    <a:cubicBezTo>
                      <a:pt x="1548" y="808"/>
                      <a:pt x="1548" y="808"/>
                      <a:pt x="1548" y="808"/>
                    </a:cubicBezTo>
                    <a:cubicBezTo>
                      <a:pt x="1620" y="817"/>
                      <a:pt x="1620" y="817"/>
                      <a:pt x="1620" y="817"/>
                    </a:cubicBezTo>
                    <a:cubicBezTo>
                      <a:pt x="1636" y="818"/>
                      <a:pt x="1652" y="819"/>
                      <a:pt x="1668" y="819"/>
                    </a:cubicBezTo>
                    <a:cubicBezTo>
                      <a:pt x="1798" y="819"/>
                      <a:pt x="1921" y="768"/>
                      <a:pt x="2015" y="676"/>
                    </a:cubicBezTo>
                    <a:cubicBezTo>
                      <a:pt x="2024" y="667"/>
                      <a:pt x="2024" y="667"/>
                      <a:pt x="2024" y="667"/>
                    </a:cubicBezTo>
                    <a:cubicBezTo>
                      <a:pt x="2065" y="381"/>
                      <a:pt x="2065" y="381"/>
                      <a:pt x="2065" y="381"/>
                    </a:cubicBezTo>
                    <a:cubicBezTo>
                      <a:pt x="1968" y="284"/>
                      <a:pt x="1968" y="284"/>
                      <a:pt x="1968" y="284"/>
                    </a:cubicBezTo>
                    <a:cubicBezTo>
                      <a:pt x="1726" y="527"/>
                      <a:pt x="1726" y="527"/>
                      <a:pt x="1726" y="527"/>
                    </a:cubicBezTo>
                    <a:cubicBezTo>
                      <a:pt x="1569" y="370"/>
                      <a:pt x="1569" y="370"/>
                      <a:pt x="1569" y="370"/>
                    </a:cubicBezTo>
                    <a:cubicBezTo>
                      <a:pt x="1811" y="128"/>
                      <a:pt x="1811" y="128"/>
                      <a:pt x="1811" y="128"/>
                    </a:cubicBezTo>
                    <a:cubicBezTo>
                      <a:pt x="1715" y="33"/>
                      <a:pt x="1715" y="33"/>
                      <a:pt x="1715" y="33"/>
                    </a:cubicBezTo>
                    <a:cubicBezTo>
                      <a:pt x="1426" y="70"/>
                      <a:pt x="1426" y="70"/>
                      <a:pt x="1426" y="70"/>
                    </a:cubicBezTo>
                    <a:cubicBezTo>
                      <a:pt x="1415" y="81"/>
                      <a:pt x="1415" y="81"/>
                      <a:pt x="1415" y="81"/>
                    </a:cubicBezTo>
                    <a:cubicBezTo>
                      <a:pt x="1312" y="183"/>
                      <a:pt x="1261" y="325"/>
                      <a:pt x="1272" y="469"/>
                    </a:cubicBezTo>
                    <a:cubicBezTo>
                      <a:pt x="1281" y="556"/>
                      <a:pt x="1281" y="556"/>
                      <a:pt x="1281" y="556"/>
                    </a:cubicBezTo>
                    <a:cubicBezTo>
                      <a:pt x="1133" y="703"/>
                      <a:pt x="1133" y="703"/>
                      <a:pt x="1133" y="703"/>
                    </a:cubicBezTo>
                    <a:cubicBezTo>
                      <a:pt x="800" y="368"/>
                      <a:pt x="800" y="368"/>
                      <a:pt x="800" y="368"/>
                    </a:cubicBezTo>
                    <a:cubicBezTo>
                      <a:pt x="1006" y="167"/>
                      <a:pt x="1006" y="167"/>
                      <a:pt x="1006" y="167"/>
                    </a:cubicBezTo>
                    <a:cubicBezTo>
                      <a:pt x="957" y="118"/>
                      <a:pt x="957" y="118"/>
                      <a:pt x="957" y="118"/>
                    </a:cubicBezTo>
                    <a:cubicBezTo>
                      <a:pt x="880" y="41"/>
                      <a:pt x="782" y="0"/>
                      <a:pt x="673" y="0"/>
                    </a:cubicBezTo>
                    <a:cubicBezTo>
                      <a:pt x="671" y="0"/>
                      <a:pt x="671" y="0"/>
                      <a:pt x="671" y="0"/>
                    </a:cubicBezTo>
                    <a:cubicBezTo>
                      <a:pt x="565" y="0"/>
                      <a:pt x="462" y="42"/>
                      <a:pt x="389" y="116"/>
                    </a:cubicBezTo>
                    <a:cubicBezTo>
                      <a:pt x="0" y="500"/>
                      <a:pt x="0" y="500"/>
                      <a:pt x="0" y="500"/>
                    </a:cubicBezTo>
                    <a:cubicBezTo>
                      <a:pt x="330" y="831"/>
                      <a:pt x="330" y="831"/>
                      <a:pt x="330" y="831"/>
                    </a:cubicBezTo>
                    <a:cubicBezTo>
                      <a:pt x="536" y="628"/>
                      <a:pt x="536" y="628"/>
                      <a:pt x="536" y="628"/>
                    </a:cubicBezTo>
                    <a:cubicBezTo>
                      <a:pt x="869" y="960"/>
                      <a:pt x="869" y="960"/>
                      <a:pt x="869" y="960"/>
                    </a:cubicBezTo>
                    <a:cubicBezTo>
                      <a:pt x="667" y="1159"/>
                      <a:pt x="667" y="1159"/>
                      <a:pt x="667" y="1159"/>
                    </a:cubicBezTo>
                    <a:cubicBezTo>
                      <a:pt x="595" y="1153"/>
                      <a:pt x="595" y="1153"/>
                      <a:pt x="595" y="1153"/>
                    </a:cubicBezTo>
                    <a:cubicBezTo>
                      <a:pt x="579" y="1152"/>
                      <a:pt x="563" y="1151"/>
                      <a:pt x="547" y="1151"/>
                    </a:cubicBezTo>
                    <a:cubicBezTo>
                      <a:pt x="417" y="1151"/>
                      <a:pt x="294" y="1201"/>
                      <a:pt x="200" y="1293"/>
                    </a:cubicBezTo>
                    <a:cubicBezTo>
                      <a:pt x="191" y="1302"/>
                      <a:pt x="191" y="1302"/>
                      <a:pt x="191" y="1302"/>
                    </a:cubicBezTo>
                    <a:cubicBezTo>
                      <a:pt x="148" y="1586"/>
                      <a:pt x="148" y="1586"/>
                      <a:pt x="148" y="1586"/>
                    </a:cubicBezTo>
                    <a:cubicBezTo>
                      <a:pt x="245" y="1683"/>
                      <a:pt x="245" y="1683"/>
                      <a:pt x="245" y="1683"/>
                    </a:cubicBezTo>
                    <a:cubicBezTo>
                      <a:pt x="487" y="1440"/>
                      <a:pt x="487" y="1440"/>
                      <a:pt x="487" y="1440"/>
                    </a:cubicBezTo>
                    <a:cubicBezTo>
                      <a:pt x="643" y="1597"/>
                      <a:pt x="643" y="1597"/>
                      <a:pt x="643" y="1597"/>
                    </a:cubicBezTo>
                    <a:cubicBezTo>
                      <a:pt x="401" y="1839"/>
                      <a:pt x="401" y="1839"/>
                      <a:pt x="401" y="1839"/>
                    </a:cubicBezTo>
                    <a:cubicBezTo>
                      <a:pt x="495" y="1934"/>
                      <a:pt x="495" y="1934"/>
                      <a:pt x="495" y="1934"/>
                    </a:cubicBezTo>
                    <a:cubicBezTo>
                      <a:pt x="784" y="1895"/>
                      <a:pt x="784" y="1895"/>
                      <a:pt x="784" y="1895"/>
                    </a:cubicBezTo>
                    <a:cubicBezTo>
                      <a:pt x="796" y="1883"/>
                      <a:pt x="796" y="1883"/>
                      <a:pt x="796" y="1883"/>
                    </a:cubicBezTo>
                    <a:cubicBezTo>
                      <a:pt x="898" y="1781"/>
                      <a:pt x="950" y="1640"/>
                      <a:pt x="938" y="1496"/>
                    </a:cubicBezTo>
                    <a:cubicBezTo>
                      <a:pt x="930" y="1409"/>
                      <a:pt x="930" y="1409"/>
                      <a:pt x="930" y="1409"/>
                    </a:cubicBezTo>
                    <a:cubicBezTo>
                      <a:pt x="1124" y="1218"/>
                      <a:pt x="1124" y="1218"/>
                      <a:pt x="1124" y="1218"/>
                    </a:cubicBezTo>
                    <a:cubicBezTo>
                      <a:pt x="1716" y="1812"/>
                      <a:pt x="1716" y="1812"/>
                      <a:pt x="1716" y="1812"/>
                    </a:cubicBezTo>
                    <a:cubicBezTo>
                      <a:pt x="1751" y="1848"/>
                      <a:pt x="1796" y="1867"/>
                      <a:pt x="1846" y="1867"/>
                    </a:cubicBezTo>
                    <a:cubicBezTo>
                      <a:pt x="1895" y="1867"/>
                      <a:pt x="1940" y="1848"/>
                      <a:pt x="1975" y="1812"/>
                    </a:cubicBezTo>
                    <a:cubicBezTo>
                      <a:pt x="2010" y="1778"/>
                      <a:pt x="2029" y="1732"/>
                      <a:pt x="2029" y="1683"/>
                    </a:cubicBezTo>
                    <a:cubicBezTo>
                      <a:pt x="2029" y="1633"/>
                      <a:pt x="2010" y="1587"/>
                      <a:pt x="1975" y="1553"/>
                    </a:cubicBezTo>
                    <a:lnTo>
                      <a:pt x="1393" y="963"/>
                    </a:lnTo>
                    <a:close/>
                    <a:moveTo>
                      <a:pt x="538" y="524"/>
                    </a:moveTo>
                    <a:cubicBezTo>
                      <a:pt x="333" y="727"/>
                      <a:pt x="333" y="727"/>
                      <a:pt x="333" y="727"/>
                    </a:cubicBezTo>
                    <a:cubicBezTo>
                      <a:pt x="105" y="500"/>
                      <a:pt x="105" y="500"/>
                      <a:pt x="105" y="500"/>
                    </a:cubicBezTo>
                    <a:cubicBezTo>
                      <a:pt x="441" y="170"/>
                      <a:pt x="441" y="170"/>
                      <a:pt x="441" y="170"/>
                    </a:cubicBezTo>
                    <a:cubicBezTo>
                      <a:pt x="502" y="108"/>
                      <a:pt x="584" y="75"/>
                      <a:pt x="671" y="75"/>
                    </a:cubicBezTo>
                    <a:cubicBezTo>
                      <a:pt x="746" y="75"/>
                      <a:pt x="818" y="100"/>
                      <a:pt x="877" y="149"/>
                    </a:cubicBezTo>
                    <a:cubicBezTo>
                      <a:pt x="897" y="166"/>
                      <a:pt x="897" y="166"/>
                      <a:pt x="897" y="166"/>
                    </a:cubicBezTo>
                    <a:cubicBezTo>
                      <a:pt x="692" y="368"/>
                      <a:pt x="692" y="368"/>
                      <a:pt x="692" y="368"/>
                    </a:cubicBezTo>
                    <a:cubicBezTo>
                      <a:pt x="1077" y="752"/>
                      <a:pt x="1077" y="752"/>
                      <a:pt x="1077" y="752"/>
                    </a:cubicBezTo>
                    <a:cubicBezTo>
                      <a:pt x="920" y="909"/>
                      <a:pt x="920" y="909"/>
                      <a:pt x="920" y="909"/>
                    </a:cubicBezTo>
                    <a:lnTo>
                      <a:pt x="538" y="524"/>
                    </a:lnTo>
                    <a:close/>
                    <a:moveTo>
                      <a:pt x="1104" y="1144"/>
                    </a:moveTo>
                    <a:cubicBezTo>
                      <a:pt x="859" y="1386"/>
                      <a:pt x="859" y="1386"/>
                      <a:pt x="859" y="1386"/>
                    </a:cubicBezTo>
                    <a:cubicBezTo>
                      <a:pt x="868" y="1507"/>
                      <a:pt x="868" y="1507"/>
                      <a:pt x="868" y="1507"/>
                    </a:cubicBezTo>
                    <a:cubicBezTo>
                      <a:pt x="879" y="1624"/>
                      <a:pt x="839" y="1739"/>
                      <a:pt x="759" y="1822"/>
                    </a:cubicBezTo>
                    <a:cubicBezTo>
                      <a:pt x="753" y="1828"/>
                      <a:pt x="753" y="1828"/>
                      <a:pt x="753" y="1828"/>
                    </a:cubicBezTo>
                    <a:cubicBezTo>
                      <a:pt x="486" y="1862"/>
                      <a:pt x="486" y="1862"/>
                      <a:pt x="486" y="1862"/>
                    </a:cubicBezTo>
                    <a:cubicBezTo>
                      <a:pt x="749" y="1599"/>
                      <a:pt x="749" y="1599"/>
                      <a:pt x="749" y="1599"/>
                    </a:cubicBezTo>
                    <a:cubicBezTo>
                      <a:pt x="489" y="1337"/>
                      <a:pt x="489" y="1337"/>
                      <a:pt x="489" y="1337"/>
                    </a:cubicBezTo>
                    <a:cubicBezTo>
                      <a:pt x="225" y="1601"/>
                      <a:pt x="225" y="1601"/>
                      <a:pt x="225" y="1601"/>
                    </a:cubicBezTo>
                    <a:cubicBezTo>
                      <a:pt x="264" y="1338"/>
                      <a:pt x="264" y="1338"/>
                      <a:pt x="264" y="1338"/>
                    </a:cubicBezTo>
                    <a:cubicBezTo>
                      <a:pt x="270" y="1332"/>
                      <a:pt x="270" y="1332"/>
                      <a:pt x="270" y="1332"/>
                    </a:cubicBezTo>
                    <a:cubicBezTo>
                      <a:pt x="347" y="1262"/>
                      <a:pt x="447" y="1224"/>
                      <a:pt x="552" y="1224"/>
                    </a:cubicBezTo>
                    <a:cubicBezTo>
                      <a:pt x="565" y="1224"/>
                      <a:pt x="577" y="1224"/>
                      <a:pt x="589" y="1225"/>
                    </a:cubicBezTo>
                    <a:cubicBezTo>
                      <a:pt x="696" y="1236"/>
                      <a:pt x="696" y="1236"/>
                      <a:pt x="696" y="1236"/>
                    </a:cubicBezTo>
                    <a:cubicBezTo>
                      <a:pt x="991" y="943"/>
                      <a:pt x="991" y="943"/>
                      <a:pt x="991" y="943"/>
                    </a:cubicBezTo>
                    <a:cubicBezTo>
                      <a:pt x="1114" y="821"/>
                      <a:pt x="1114" y="821"/>
                      <a:pt x="1114" y="821"/>
                    </a:cubicBezTo>
                    <a:cubicBezTo>
                      <a:pt x="1356" y="581"/>
                      <a:pt x="1356" y="581"/>
                      <a:pt x="1356" y="581"/>
                    </a:cubicBezTo>
                    <a:cubicBezTo>
                      <a:pt x="1347" y="460"/>
                      <a:pt x="1347" y="460"/>
                      <a:pt x="1347" y="460"/>
                    </a:cubicBezTo>
                    <a:cubicBezTo>
                      <a:pt x="1336" y="343"/>
                      <a:pt x="1376" y="228"/>
                      <a:pt x="1456" y="146"/>
                    </a:cubicBezTo>
                    <a:cubicBezTo>
                      <a:pt x="1462" y="140"/>
                      <a:pt x="1462" y="140"/>
                      <a:pt x="1462" y="140"/>
                    </a:cubicBezTo>
                    <a:cubicBezTo>
                      <a:pt x="1729" y="105"/>
                      <a:pt x="1729" y="105"/>
                      <a:pt x="1729" y="105"/>
                    </a:cubicBezTo>
                    <a:cubicBezTo>
                      <a:pt x="1463" y="370"/>
                      <a:pt x="1463" y="370"/>
                      <a:pt x="1463" y="370"/>
                    </a:cubicBezTo>
                    <a:cubicBezTo>
                      <a:pt x="1726" y="633"/>
                      <a:pt x="1726" y="633"/>
                      <a:pt x="1726" y="633"/>
                    </a:cubicBezTo>
                    <a:cubicBezTo>
                      <a:pt x="1990" y="368"/>
                      <a:pt x="1990" y="368"/>
                      <a:pt x="1990" y="368"/>
                    </a:cubicBezTo>
                    <a:cubicBezTo>
                      <a:pt x="1951" y="632"/>
                      <a:pt x="1951" y="632"/>
                      <a:pt x="1951" y="632"/>
                    </a:cubicBezTo>
                    <a:cubicBezTo>
                      <a:pt x="1945" y="638"/>
                      <a:pt x="1945" y="638"/>
                      <a:pt x="1945" y="638"/>
                    </a:cubicBezTo>
                    <a:cubicBezTo>
                      <a:pt x="1868" y="708"/>
                      <a:pt x="1768" y="746"/>
                      <a:pt x="1663" y="746"/>
                    </a:cubicBezTo>
                    <a:cubicBezTo>
                      <a:pt x="1650" y="746"/>
                      <a:pt x="1638" y="745"/>
                      <a:pt x="1626" y="744"/>
                    </a:cubicBezTo>
                    <a:cubicBezTo>
                      <a:pt x="1519" y="733"/>
                      <a:pt x="1519" y="733"/>
                      <a:pt x="1519" y="733"/>
                    </a:cubicBezTo>
                    <a:lnTo>
                      <a:pt x="1104" y="1144"/>
                    </a:lnTo>
                    <a:close/>
                    <a:moveTo>
                      <a:pt x="1926" y="1761"/>
                    </a:moveTo>
                    <a:cubicBezTo>
                      <a:pt x="1905" y="1782"/>
                      <a:pt x="1879" y="1792"/>
                      <a:pt x="1848" y="1792"/>
                    </a:cubicBezTo>
                    <a:cubicBezTo>
                      <a:pt x="1822" y="1792"/>
                      <a:pt x="1794" y="1781"/>
                      <a:pt x="1771" y="1762"/>
                    </a:cubicBezTo>
                    <a:cubicBezTo>
                      <a:pt x="1770" y="1761"/>
                      <a:pt x="1770" y="1761"/>
                      <a:pt x="1770" y="1761"/>
                    </a:cubicBezTo>
                    <a:cubicBezTo>
                      <a:pt x="1183" y="1171"/>
                      <a:pt x="1183" y="1171"/>
                      <a:pt x="1183" y="1171"/>
                    </a:cubicBezTo>
                    <a:cubicBezTo>
                      <a:pt x="1339" y="1014"/>
                      <a:pt x="1339" y="1014"/>
                      <a:pt x="1339" y="1014"/>
                    </a:cubicBezTo>
                    <a:cubicBezTo>
                      <a:pt x="1926" y="1604"/>
                      <a:pt x="1926" y="1604"/>
                      <a:pt x="1926" y="1604"/>
                    </a:cubicBezTo>
                    <a:cubicBezTo>
                      <a:pt x="1947" y="1625"/>
                      <a:pt x="1959" y="1653"/>
                      <a:pt x="1959" y="1683"/>
                    </a:cubicBezTo>
                    <a:cubicBezTo>
                      <a:pt x="1959" y="1712"/>
                      <a:pt x="1947" y="1740"/>
                      <a:pt x="1926" y="1761"/>
                    </a:cubicBezTo>
                    <a:close/>
                  </a:path>
                </a:pathLst>
              </a:custGeom>
              <a:solidFill>
                <a:schemeClr val="tx2"/>
              </a:solidFill>
              <a:ln>
                <a:noFill/>
              </a:ln>
            </p:spPr>
            <p:txBody>
              <a:bodyPr vert="horz" wrap="square" lIns="87867" tIns="43934" rIns="87867" bIns="43934" numCol="1" anchor="t" anchorCtr="0" compatLnSpc="1">
                <a:prstTxWarp prst="textNoShape">
                  <a:avLst/>
                </a:prstTxWarp>
              </a:bodyPr>
              <a:lstStyle/>
              <a:p>
                <a:pPr algn="ctr" defTabSz="896181">
                  <a:defRPr/>
                </a:pPr>
                <a:endParaRPr lang="it-IT" sz="2800" b="1">
                  <a:solidFill>
                    <a:srgbClr val="353535"/>
                  </a:solidFill>
                </a:endParaRPr>
              </a:p>
            </p:txBody>
          </p:sp>
          <p:sp>
            <p:nvSpPr>
              <p:cNvPr id="50" name="Rectangle 49">
                <a:extLst>
                  <a:ext uri="{FF2B5EF4-FFF2-40B4-BE49-F238E27FC236}">
                    <a16:creationId xmlns:a16="http://schemas.microsoft.com/office/drawing/2014/main" xmlns="" id="{B2FD9D86-5789-4639-ACB8-A289FA260F5C}"/>
                  </a:ext>
                </a:extLst>
              </p:cNvPr>
              <p:cNvSpPr/>
              <p:nvPr/>
            </p:nvSpPr>
            <p:spPr>
              <a:xfrm>
                <a:off x="4896427" y="4582261"/>
                <a:ext cx="719631" cy="111368"/>
              </a:xfrm>
              <a:prstGeom prst="rect">
                <a:avLst/>
              </a:prstGeom>
              <a:noFill/>
              <a:ln w="25400" cap="flat" cmpd="sng" algn="ctr">
                <a:noFill/>
                <a:prstDash val="solid"/>
              </a:ln>
              <a:effectLst/>
            </p:spPr>
            <p:txBody>
              <a:bodyPr rot="0" spcFirstLastPara="0" vertOverflow="overflow" horzOverflow="overflow" vert="horz" wrap="square" lIns="87867" tIns="87867" rIns="87867" bIns="87867" numCol="1" spcCol="0" rtlCol="0" fromWordArt="0" anchor="ctr" anchorCtr="0" forceAA="0" compatLnSpc="1">
                <a:prstTxWarp prst="textNoShape">
                  <a:avLst/>
                </a:prstTxWarp>
                <a:noAutofit/>
              </a:bodyPr>
              <a:lstStyle/>
              <a:p>
                <a:pPr algn="ctr" defTabSz="878559">
                  <a:defRPr/>
                </a:pPr>
                <a:r>
                  <a:rPr lang="it-IT" sz="1100" b="1" kern="0" dirty="0">
                    <a:solidFill>
                      <a:srgbClr val="353535"/>
                    </a:solidFill>
                  </a:rPr>
                  <a:t>Servizi</a:t>
                </a:r>
              </a:p>
            </p:txBody>
          </p:sp>
        </p:grpSp>
        <p:grpSp>
          <p:nvGrpSpPr>
            <p:cNvPr id="22" name="Group 21">
              <a:extLst>
                <a:ext uri="{FF2B5EF4-FFF2-40B4-BE49-F238E27FC236}">
                  <a16:creationId xmlns:a16="http://schemas.microsoft.com/office/drawing/2014/main" xmlns="" id="{9405542D-BFAF-4EBC-B4A8-9116C58FC09C}"/>
                </a:ext>
              </a:extLst>
            </p:cNvPr>
            <p:cNvGrpSpPr/>
            <p:nvPr/>
          </p:nvGrpSpPr>
          <p:grpSpPr>
            <a:xfrm>
              <a:off x="5419436" y="3309489"/>
              <a:ext cx="313381" cy="192850"/>
              <a:chOff x="5391150" y="3265170"/>
              <a:chExt cx="445770" cy="285750"/>
            </a:xfrm>
          </p:grpSpPr>
          <p:sp>
            <p:nvSpPr>
              <p:cNvPr id="47" name="Freeform: Shape 46">
                <a:extLst>
                  <a:ext uri="{FF2B5EF4-FFF2-40B4-BE49-F238E27FC236}">
                    <a16:creationId xmlns:a16="http://schemas.microsoft.com/office/drawing/2014/main" xmlns="" id="{F65F8F01-ED95-455F-9E57-14E6940299BD}"/>
                  </a:ext>
                </a:extLst>
              </p:cNvPr>
              <p:cNvSpPr/>
              <p:nvPr/>
            </p:nvSpPr>
            <p:spPr bwMode="auto">
              <a:xfrm>
                <a:off x="5406390" y="326517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sp>
            <p:nvSpPr>
              <p:cNvPr id="48" name="Freeform: Shape 47">
                <a:extLst>
                  <a:ext uri="{FF2B5EF4-FFF2-40B4-BE49-F238E27FC236}">
                    <a16:creationId xmlns:a16="http://schemas.microsoft.com/office/drawing/2014/main" xmlns="" id="{93FA63D4-D855-4601-A592-7F81260C34DD}"/>
                  </a:ext>
                </a:extLst>
              </p:cNvPr>
              <p:cNvSpPr/>
              <p:nvPr/>
            </p:nvSpPr>
            <p:spPr bwMode="auto">
              <a:xfrm flipH="1" flipV="1">
                <a:off x="5391150" y="329565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grpSp>
        <p:grpSp>
          <p:nvGrpSpPr>
            <p:cNvPr id="23" name="Group 22">
              <a:extLst>
                <a:ext uri="{FF2B5EF4-FFF2-40B4-BE49-F238E27FC236}">
                  <a16:creationId xmlns:a16="http://schemas.microsoft.com/office/drawing/2014/main" xmlns="" id="{739BF94D-624D-4E99-8234-98E9B1346C19}"/>
                </a:ext>
              </a:extLst>
            </p:cNvPr>
            <p:cNvGrpSpPr/>
            <p:nvPr/>
          </p:nvGrpSpPr>
          <p:grpSpPr>
            <a:xfrm rot="3581051">
              <a:off x="6058190" y="2938297"/>
              <a:ext cx="325699" cy="200430"/>
              <a:chOff x="5391150" y="3265170"/>
              <a:chExt cx="445770" cy="285750"/>
            </a:xfrm>
          </p:grpSpPr>
          <p:sp>
            <p:nvSpPr>
              <p:cNvPr id="45" name="Freeform: Shape 44">
                <a:extLst>
                  <a:ext uri="{FF2B5EF4-FFF2-40B4-BE49-F238E27FC236}">
                    <a16:creationId xmlns:a16="http://schemas.microsoft.com/office/drawing/2014/main" xmlns="" id="{B5C6D16E-02E4-4041-B8B4-C2D996734605}"/>
                  </a:ext>
                </a:extLst>
              </p:cNvPr>
              <p:cNvSpPr/>
              <p:nvPr/>
            </p:nvSpPr>
            <p:spPr bwMode="auto">
              <a:xfrm>
                <a:off x="5406390" y="326517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sp>
            <p:nvSpPr>
              <p:cNvPr id="46" name="Freeform: Shape 45">
                <a:extLst>
                  <a:ext uri="{FF2B5EF4-FFF2-40B4-BE49-F238E27FC236}">
                    <a16:creationId xmlns:a16="http://schemas.microsoft.com/office/drawing/2014/main" xmlns="" id="{B3294004-00ED-4C9D-8E32-C1A62E95E338}"/>
                  </a:ext>
                </a:extLst>
              </p:cNvPr>
              <p:cNvSpPr/>
              <p:nvPr/>
            </p:nvSpPr>
            <p:spPr bwMode="auto">
              <a:xfrm flipH="1" flipV="1">
                <a:off x="5391150" y="329565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grpSp>
        <p:grpSp>
          <p:nvGrpSpPr>
            <p:cNvPr id="24" name="Group 23">
              <a:extLst>
                <a:ext uri="{FF2B5EF4-FFF2-40B4-BE49-F238E27FC236}">
                  <a16:creationId xmlns:a16="http://schemas.microsoft.com/office/drawing/2014/main" xmlns="" id="{9DA8A4F5-9747-419E-B18D-E2070F50624D}"/>
                </a:ext>
              </a:extLst>
            </p:cNvPr>
            <p:cNvGrpSpPr/>
            <p:nvPr/>
          </p:nvGrpSpPr>
          <p:grpSpPr>
            <a:xfrm rot="3581051">
              <a:off x="6033142" y="4363315"/>
              <a:ext cx="370148" cy="227783"/>
              <a:chOff x="5391150" y="3265170"/>
              <a:chExt cx="445770" cy="285750"/>
            </a:xfrm>
          </p:grpSpPr>
          <p:sp>
            <p:nvSpPr>
              <p:cNvPr id="43" name="Freeform: Shape 42">
                <a:extLst>
                  <a:ext uri="{FF2B5EF4-FFF2-40B4-BE49-F238E27FC236}">
                    <a16:creationId xmlns:a16="http://schemas.microsoft.com/office/drawing/2014/main" xmlns="" id="{2968362E-DE84-40D9-B1BC-638557F14AB9}"/>
                  </a:ext>
                </a:extLst>
              </p:cNvPr>
              <p:cNvSpPr/>
              <p:nvPr/>
            </p:nvSpPr>
            <p:spPr bwMode="auto">
              <a:xfrm>
                <a:off x="5406390" y="326517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sp>
            <p:nvSpPr>
              <p:cNvPr id="44" name="Freeform: Shape 43">
                <a:extLst>
                  <a:ext uri="{FF2B5EF4-FFF2-40B4-BE49-F238E27FC236}">
                    <a16:creationId xmlns:a16="http://schemas.microsoft.com/office/drawing/2014/main" xmlns="" id="{2CCCE26E-7785-4ED5-9F8E-07E42721BF32}"/>
                  </a:ext>
                </a:extLst>
              </p:cNvPr>
              <p:cNvSpPr/>
              <p:nvPr/>
            </p:nvSpPr>
            <p:spPr bwMode="auto">
              <a:xfrm flipH="1" flipV="1">
                <a:off x="5391150" y="329565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grpSp>
        <p:grpSp>
          <p:nvGrpSpPr>
            <p:cNvPr id="25" name="Group 24">
              <a:extLst>
                <a:ext uri="{FF2B5EF4-FFF2-40B4-BE49-F238E27FC236}">
                  <a16:creationId xmlns:a16="http://schemas.microsoft.com/office/drawing/2014/main" xmlns="" id="{6DC037AA-0815-4060-B1D5-5C3DC5673265}"/>
                </a:ext>
              </a:extLst>
            </p:cNvPr>
            <p:cNvGrpSpPr/>
            <p:nvPr/>
          </p:nvGrpSpPr>
          <p:grpSpPr>
            <a:xfrm rot="18183302">
              <a:off x="5445716" y="3987868"/>
              <a:ext cx="330229" cy="203217"/>
              <a:chOff x="5391150" y="3265170"/>
              <a:chExt cx="445770" cy="285750"/>
            </a:xfrm>
          </p:grpSpPr>
          <p:sp>
            <p:nvSpPr>
              <p:cNvPr id="41" name="Freeform: Shape 40">
                <a:extLst>
                  <a:ext uri="{FF2B5EF4-FFF2-40B4-BE49-F238E27FC236}">
                    <a16:creationId xmlns:a16="http://schemas.microsoft.com/office/drawing/2014/main" xmlns="" id="{7687D00C-F7C3-42C2-9EF8-57DBFBD8B862}"/>
                  </a:ext>
                </a:extLst>
              </p:cNvPr>
              <p:cNvSpPr/>
              <p:nvPr/>
            </p:nvSpPr>
            <p:spPr bwMode="auto">
              <a:xfrm>
                <a:off x="5406390" y="326517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sp>
            <p:nvSpPr>
              <p:cNvPr id="42" name="Freeform: Shape 41">
                <a:extLst>
                  <a:ext uri="{FF2B5EF4-FFF2-40B4-BE49-F238E27FC236}">
                    <a16:creationId xmlns:a16="http://schemas.microsoft.com/office/drawing/2014/main" xmlns="" id="{BC49FFFA-C017-48DB-967E-C82939654921}"/>
                  </a:ext>
                </a:extLst>
              </p:cNvPr>
              <p:cNvSpPr/>
              <p:nvPr/>
            </p:nvSpPr>
            <p:spPr bwMode="auto">
              <a:xfrm flipH="1" flipV="1">
                <a:off x="5391150" y="329565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grpSp>
        <p:grpSp>
          <p:nvGrpSpPr>
            <p:cNvPr id="26" name="Group 25">
              <a:extLst>
                <a:ext uri="{FF2B5EF4-FFF2-40B4-BE49-F238E27FC236}">
                  <a16:creationId xmlns:a16="http://schemas.microsoft.com/office/drawing/2014/main" xmlns="" id="{B98B0394-D5A0-458C-9851-94B84E10F406}"/>
                </a:ext>
              </a:extLst>
            </p:cNvPr>
            <p:cNvGrpSpPr/>
            <p:nvPr/>
          </p:nvGrpSpPr>
          <p:grpSpPr>
            <a:xfrm flipH="1">
              <a:off x="6639598" y="3286174"/>
              <a:ext cx="351270" cy="216166"/>
              <a:chOff x="5391150" y="3265170"/>
              <a:chExt cx="445770" cy="285750"/>
            </a:xfrm>
          </p:grpSpPr>
          <p:sp>
            <p:nvSpPr>
              <p:cNvPr id="39" name="Freeform: Shape 38">
                <a:extLst>
                  <a:ext uri="{FF2B5EF4-FFF2-40B4-BE49-F238E27FC236}">
                    <a16:creationId xmlns:a16="http://schemas.microsoft.com/office/drawing/2014/main" xmlns="" id="{432DB80C-C31D-4F0D-BFD7-1E4DB66E089C}"/>
                  </a:ext>
                </a:extLst>
              </p:cNvPr>
              <p:cNvSpPr/>
              <p:nvPr/>
            </p:nvSpPr>
            <p:spPr bwMode="auto">
              <a:xfrm>
                <a:off x="5406390" y="326517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sp>
            <p:nvSpPr>
              <p:cNvPr id="40" name="Freeform: Shape 39">
                <a:extLst>
                  <a:ext uri="{FF2B5EF4-FFF2-40B4-BE49-F238E27FC236}">
                    <a16:creationId xmlns:a16="http://schemas.microsoft.com/office/drawing/2014/main" xmlns="" id="{79D16796-600E-465E-AB45-51A88192B549}"/>
                  </a:ext>
                </a:extLst>
              </p:cNvPr>
              <p:cNvSpPr/>
              <p:nvPr/>
            </p:nvSpPr>
            <p:spPr bwMode="auto">
              <a:xfrm flipH="1" flipV="1">
                <a:off x="5391150" y="329565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grpSp>
        <p:grpSp>
          <p:nvGrpSpPr>
            <p:cNvPr id="27" name="Group 26">
              <a:extLst>
                <a:ext uri="{FF2B5EF4-FFF2-40B4-BE49-F238E27FC236}">
                  <a16:creationId xmlns:a16="http://schemas.microsoft.com/office/drawing/2014/main" xmlns="" id="{55A200C3-AFBA-4EB4-9C2F-C12F82448C08}"/>
                </a:ext>
              </a:extLst>
            </p:cNvPr>
            <p:cNvGrpSpPr/>
            <p:nvPr/>
          </p:nvGrpSpPr>
          <p:grpSpPr>
            <a:xfrm rot="3416698" flipH="1">
              <a:off x="6723701" y="4006816"/>
              <a:ext cx="296330" cy="182357"/>
              <a:chOff x="5391150" y="3265170"/>
              <a:chExt cx="445770" cy="285750"/>
            </a:xfrm>
          </p:grpSpPr>
          <p:sp>
            <p:nvSpPr>
              <p:cNvPr id="37" name="Freeform: Shape 36">
                <a:extLst>
                  <a:ext uri="{FF2B5EF4-FFF2-40B4-BE49-F238E27FC236}">
                    <a16:creationId xmlns:a16="http://schemas.microsoft.com/office/drawing/2014/main" xmlns="" id="{6823BA8D-0E7E-4A58-8863-A0CB190C06D2}"/>
                  </a:ext>
                </a:extLst>
              </p:cNvPr>
              <p:cNvSpPr/>
              <p:nvPr/>
            </p:nvSpPr>
            <p:spPr bwMode="auto">
              <a:xfrm>
                <a:off x="5406390" y="326517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sp>
            <p:nvSpPr>
              <p:cNvPr id="38" name="Freeform: Shape 37">
                <a:extLst>
                  <a:ext uri="{FF2B5EF4-FFF2-40B4-BE49-F238E27FC236}">
                    <a16:creationId xmlns:a16="http://schemas.microsoft.com/office/drawing/2014/main" xmlns="" id="{D21EE7B7-5A80-4056-949F-4F6E448CF368}"/>
                  </a:ext>
                </a:extLst>
              </p:cNvPr>
              <p:cNvSpPr/>
              <p:nvPr/>
            </p:nvSpPr>
            <p:spPr bwMode="auto">
              <a:xfrm flipH="1" flipV="1">
                <a:off x="5391150" y="3295650"/>
                <a:ext cx="430530" cy="255270"/>
              </a:xfrm>
              <a:custGeom>
                <a:avLst/>
                <a:gdLst>
                  <a:gd name="connsiteX0" fmla="*/ 0 w 430530"/>
                  <a:gd name="connsiteY0" fmla="*/ 0 h 255270"/>
                  <a:gd name="connsiteX1" fmla="*/ 430530 w 430530"/>
                  <a:gd name="connsiteY1" fmla="*/ 255270 h 255270"/>
                  <a:gd name="connsiteX2" fmla="*/ 392430 w 430530"/>
                  <a:gd name="connsiteY2" fmla="*/ 186690 h 255270"/>
                </a:gdLst>
                <a:ahLst/>
                <a:cxnLst>
                  <a:cxn ang="0">
                    <a:pos x="connsiteX0" y="connsiteY0"/>
                  </a:cxn>
                  <a:cxn ang="0">
                    <a:pos x="connsiteX1" y="connsiteY1"/>
                  </a:cxn>
                  <a:cxn ang="0">
                    <a:pos x="connsiteX2" y="connsiteY2"/>
                  </a:cxn>
                </a:cxnLst>
                <a:rect l="l" t="t" r="r" b="b"/>
                <a:pathLst>
                  <a:path w="430530" h="255270">
                    <a:moveTo>
                      <a:pt x="0" y="0"/>
                    </a:moveTo>
                    <a:lnTo>
                      <a:pt x="430530" y="255270"/>
                    </a:lnTo>
                    <a:lnTo>
                      <a:pt x="392430" y="186690"/>
                    </a:lnTo>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4225">
                  <a:defRPr/>
                </a:pPr>
                <a:endParaRPr lang="it-IT" sz="3200" b="1">
                  <a:solidFill>
                    <a:srgbClr val="FFFFFF"/>
                  </a:solidFill>
                </a:endParaRPr>
              </a:p>
            </p:txBody>
          </p:sp>
        </p:grpSp>
        <p:grpSp>
          <p:nvGrpSpPr>
            <p:cNvPr id="28" name="Group 27">
              <a:extLst>
                <a:ext uri="{FF2B5EF4-FFF2-40B4-BE49-F238E27FC236}">
                  <a16:creationId xmlns:a16="http://schemas.microsoft.com/office/drawing/2014/main" xmlns="" id="{09F3DF5E-066D-41FA-9F82-B8A84D3CC23B}"/>
                </a:ext>
              </a:extLst>
            </p:cNvPr>
            <p:cNvGrpSpPr/>
            <p:nvPr/>
          </p:nvGrpSpPr>
          <p:grpSpPr>
            <a:xfrm>
              <a:off x="5872208" y="3303595"/>
              <a:ext cx="889592" cy="733144"/>
              <a:chOff x="5872208" y="3303595"/>
              <a:chExt cx="889592" cy="733144"/>
            </a:xfrm>
          </p:grpSpPr>
          <p:grpSp>
            <p:nvGrpSpPr>
              <p:cNvPr id="29" name="Group 5">
                <a:extLst>
                  <a:ext uri="{FF2B5EF4-FFF2-40B4-BE49-F238E27FC236}">
                    <a16:creationId xmlns:a16="http://schemas.microsoft.com/office/drawing/2014/main" xmlns="" id="{7C0A3231-ABE9-458C-ACC3-335E74984EE2}"/>
                  </a:ext>
                </a:extLst>
              </p:cNvPr>
              <p:cNvGrpSpPr>
                <a:grpSpLocks noChangeAspect="1"/>
              </p:cNvGrpSpPr>
              <p:nvPr/>
            </p:nvGrpSpPr>
            <p:grpSpPr bwMode="auto">
              <a:xfrm>
                <a:off x="5872208" y="3303595"/>
                <a:ext cx="650095" cy="668411"/>
                <a:chOff x="5287" y="1866"/>
                <a:chExt cx="284" cy="292"/>
              </a:xfrm>
              <a:solidFill>
                <a:schemeClr val="tx2"/>
              </a:solidFill>
            </p:grpSpPr>
            <p:sp>
              <p:nvSpPr>
                <p:cNvPr id="33" name="Freeform 6">
                  <a:extLst>
                    <a:ext uri="{FF2B5EF4-FFF2-40B4-BE49-F238E27FC236}">
                      <a16:creationId xmlns:a16="http://schemas.microsoft.com/office/drawing/2014/main" xmlns="" id="{2A825B95-B2DC-4F3A-99E1-F3F1CD82ECCB}"/>
                    </a:ext>
                  </a:extLst>
                </p:cNvPr>
                <p:cNvSpPr>
                  <a:spLocks/>
                </p:cNvSpPr>
                <p:nvPr/>
              </p:nvSpPr>
              <p:spPr bwMode="auto">
                <a:xfrm>
                  <a:off x="5466" y="2040"/>
                  <a:ext cx="1" cy="1"/>
                </a:xfrm>
                <a:custGeom>
                  <a:avLst/>
                  <a:gdLst>
                    <a:gd name="T0" fmla="*/ 10 w 20"/>
                    <a:gd name="T1" fmla="*/ 2 h 8"/>
                    <a:gd name="T2" fmla="*/ 10 w 20"/>
                    <a:gd name="T3" fmla="*/ 2 h 8"/>
                    <a:gd name="T4" fmla="*/ 10 w 20"/>
                    <a:gd name="T5" fmla="*/ 2 h 8"/>
                  </a:gdLst>
                  <a:ahLst/>
                  <a:cxnLst>
                    <a:cxn ang="0">
                      <a:pos x="T0" y="T1"/>
                    </a:cxn>
                    <a:cxn ang="0">
                      <a:pos x="T2" y="T3"/>
                    </a:cxn>
                    <a:cxn ang="0">
                      <a:pos x="T4" y="T5"/>
                    </a:cxn>
                  </a:cxnLst>
                  <a:rect l="0" t="0" r="r" b="b"/>
                  <a:pathLst>
                    <a:path w="20" h="8">
                      <a:moveTo>
                        <a:pt x="10" y="2"/>
                      </a:moveTo>
                      <a:lnTo>
                        <a:pt x="10" y="2"/>
                      </a:lnTo>
                      <a:cubicBezTo>
                        <a:pt x="0" y="0"/>
                        <a:pt x="20" y="8"/>
                        <a:pt x="10" y="2"/>
                      </a:cubicBezTo>
                      <a:close/>
                    </a:path>
                  </a:pathLst>
                </a:custGeom>
                <a:grpFill/>
                <a:ln w="0">
                  <a:noFill/>
                  <a:prstDash val="solid"/>
                  <a:round/>
                  <a:headEnd/>
                  <a:tailEnd/>
                </a:ln>
              </p:spPr>
              <p:txBody>
                <a:bodyPr vert="horz" wrap="square" lIns="89630" tIns="44814" rIns="89630" bIns="44814" numCol="1" anchor="t" anchorCtr="0" compatLnSpc="1">
                  <a:prstTxWarp prst="textNoShape">
                    <a:avLst/>
                  </a:prstTxWarp>
                </a:bodyPr>
                <a:lstStyle/>
                <a:p>
                  <a:pPr algn="ctr" defTabSz="914192">
                    <a:defRPr/>
                  </a:pPr>
                  <a:endParaRPr lang="it-IT" sz="2800" b="1">
                    <a:solidFill>
                      <a:srgbClr val="353535"/>
                    </a:solidFill>
                  </a:endParaRPr>
                </a:p>
              </p:txBody>
            </p:sp>
            <p:sp>
              <p:nvSpPr>
                <p:cNvPr id="34" name="Freeform 7">
                  <a:extLst>
                    <a:ext uri="{FF2B5EF4-FFF2-40B4-BE49-F238E27FC236}">
                      <a16:creationId xmlns:a16="http://schemas.microsoft.com/office/drawing/2014/main" xmlns="" id="{4340245B-4098-4CD0-A23E-6BB65EBB5D40}"/>
                    </a:ext>
                  </a:extLst>
                </p:cNvPr>
                <p:cNvSpPr>
                  <a:spLocks/>
                </p:cNvSpPr>
                <p:nvPr/>
              </p:nvSpPr>
              <p:spPr bwMode="auto">
                <a:xfrm>
                  <a:off x="5391" y="2040"/>
                  <a:ext cx="1" cy="0"/>
                </a:xfrm>
                <a:custGeom>
                  <a:avLst/>
                  <a:gdLst>
                    <a:gd name="T0" fmla="*/ 10 w 20"/>
                    <a:gd name="T1" fmla="*/ 2 h 6"/>
                    <a:gd name="T2" fmla="*/ 10 w 20"/>
                    <a:gd name="T3" fmla="*/ 2 h 6"/>
                    <a:gd name="T4" fmla="*/ 10 w 20"/>
                    <a:gd name="T5" fmla="*/ 2 h 6"/>
                  </a:gdLst>
                  <a:ahLst/>
                  <a:cxnLst>
                    <a:cxn ang="0">
                      <a:pos x="T0" y="T1"/>
                    </a:cxn>
                    <a:cxn ang="0">
                      <a:pos x="T2" y="T3"/>
                    </a:cxn>
                    <a:cxn ang="0">
                      <a:pos x="T4" y="T5"/>
                    </a:cxn>
                  </a:cxnLst>
                  <a:rect l="0" t="0" r="r" b="b"/>
                  <a:pathLst>
                    <a:path w="20" h="6">
                      <a:moveTo>
                        <a:pt x="10" y="2"/>
                      </a:moveTo>
                      <a:lnTo>
                        <a:pt x="10" y="2"/>
                      </a:lnTo>
                      <a:cubicBezTo>
                        <a:pt x="0" y="6"/>
                        <a:pt x="20" y="0"/>
                        <a:pt x="10" y="2"/>
                      </a:cubicBezTo>
                      <a:close/>
                    </a:path>
                  </a:pathLst>
                </a:custGeom>
                <a:grpFill/>
                <a:ln w="0">
                  <a:noFill/>
                  <a:prstDash val="solid"/>
                  <a:round/>
                  <a:headEnd/>
                  <a:tailEnd/>
                </a:ln>
              </p:spPr>
              <p:txBody>
                <a:bodyPr vert="horz" wrap="square" lIns="89630" tIns="44814" rIns="89630" bIns="44814" numCol="1" anchor="t" anchorCtr="0" compatLnSpc="1">
                  <a:prstTxWarp prst="textNoShape">
                    <a:avLst/>
                  </a:prstTxWarp>
                </a:bodyPr>
                <a:lstStyle/>
                <a:p>
                  <a:pPr algn="ctr" defTabSz="914192">
                    <a:defRPr/>
                  </a:pPr>
                  <a:endParaRPr lang="it-IT" sz="2800" b="1">
                    <a:solidFill>
                      <a:srgbClr val="353535"/>
                    </a:solidFill>
                  </a:endParaRPr>
                </a:p>
              </p:txBody>
            </p:sp>
            <p:sp>
              <p:nvSpPr>
                <p:cNvPr id="35" name="Freeform 8">
                  <a:extLst>
                    <a:ext uri="{FF2B5EF4-FFF2-40B4-BE49-F238E27FC236}">
                      <a16:creationId xmlns:a16="http://schemas.microsoft.com/office/drawing/2014/main" xmlns="" id="{7A59A719-0E66-417F-8818-BFFD165C0F20}"/>
                    </a:ext>
                  </a:extLst>
                </p:cNvPr>
                <p:cNvSpPr>
                  <a:spLocks noEditPoints="1"/>
                </p:cNvSpPr>
                <p:nvPr/>
              </p:nvSpPr>
              <p:spPr bwMode="auto">
                <a:xfrm>
                  <a:off x="5287" y="2032"/>
                  <a:ext cx="284" cy="126"/>
                </a:xfrm>
                <a:custGeom>
                  <a:avLst/>
                  <a:gdLst>
                    <a:gd name="T0" fmla="*/ 4396 w 4576"/>
                    <a:gd name="T1" fmla="*/ 1825 h 2008"/>
                    <a:gd name="T2" fmla="*/ 4396 w 4576"/>
                    <a:gd name="T3" fmla="*/ 1825 h 2008"/>
                    <a:gd name="T4" fmla="*/ 4286 w 4576"/>
                    <a:gd name="T5" fmla="*/ 1858 h 2008"/>
                    <a:gd name="T6" fmla="*/ 290 w 4576"/>
                    <a:gd name="T7" fmla="*/ 1858 h 2008"/>
                    <a:gd name="T8" fmla="*/ 179 w 4576"/>
                    <a:gd name="T9" fmla="*/ 1825 h 2008"/>
                    <a:gd name="T10" fmla="*/ 160 w 4576"/>
                    <a:gd name="T11" fmla="*/ 1714 h 2008"/>
                    <a:gd name="T12" fmla="*/ 336 w 4576"/>
                    <a:gd name="T13" fmla="*/ 629 h 2008"/>
                    <a:gd name="T14" fmla="*/ 529 w 4576"/>
                    <a:gd name="T15" fmla="*/ 375 h 2008"/>
                    <a:gd name="T16" fmla="*/ 1314 w 4576"/>
                    <a:gd name="T17" fmla="*/ 171 h 2008"/>
                    <a:gd name="T18" fmla="*/ 1900 w 4576"/>
                    <a:gd name="T19" fmla="*/ 1499 h 2008"/>
                    <a:gd name="T20" fmla="*/ 1977 w 4576"/>
                    <a:gd name="T21" fmla="*/ 1543 h 2008"/>
                    <a:gd name="T22" fmla="*/ 2043 w 4576"/>
                    <a:gd name="T23" fmla="*/ 1483 h 2008"/>
                    <a:gd name="T24" fmla="*/ 2175 w 4576"/>
                    <a:gd name="T25" fmla="*/ 813 h 2008"/>
                    <a:gd name="T26" fmla="*/ 2400 w 4576"/>
                    <a:gd name="T27" fmla="*/ 813 h 2008"/>
                    <a:gd name="T28" fmla="*/ 2532 w 4576"/>
                    <a:gd name="T29" fmla="*/ 1483 h 2008"/>
                    <a:gd name="T30" fmla="*/ 2598 w 4576"/>
                    <a:gd name="T31" fmla="*/ 1543 h 2008"/>
                    <a:gd name="T32" fmla="*/ 2675 w 4576"/>
                    <a:gd name="T33" fmla="*/ 1499 h 2008"/>
                    <a:gd name="T34" fmla="*/ 3261 w 4576"/>
                    <a:gd name="T35" fmla="*/ 171 h 2008"/>
                    <a:gd name="T36" fmla="*/ 4046 w 4576"/>
                    <a:gd name="T37" fmla="*/ 375 h 2008"/>
                    <a:gd name="T38" fmla="*/ 4240 w 4576"/>
                    <a:gd name="T39" fmla="*/ 632 h 2008"/>
                    <a:gd name="T40" fmla="*/ 4414 w 4576"/>
                    <a:gd name="T41" fmla="*/ 1712 h 2008"/>
                    <a:gd name="T42" fmla="*/ 4396 w 4576"/>
                    <a:gd name="T43" fmla="*/ 1825 h 2008"/>
                    <a:gd name="T44" fmla="*/ 2030 w 4576"/>
                    <a:gd name="T45" fmla="*/ 404 h 2008"/>
                    <a:gd name="T46" fmla="*/ 2030 w 4576"/>
                    <a:gd name="T47" fmla="*/ 404 h 2008"/>
                    <a:gd name="T48" fmla="*/ 2144 w 4576"/>
                    <a:gd name="T49" fmla="*/ 290 h 2008"/>
                    <a:gd name="T50" fmla="*/ 2431 w 4576"/>
                    <a:gd name="T51" fmla="*/ 290 h 2008"/>
                    <a:gd name="T52" fmla="*/ 2544 w 4576"/>
                    <a:gd name="T53" fmla="*/ 404 h 2008"/>
                    <a:gd name="T54" fmla="*/ 2415 w 4576"/>
                    <a:gd name="T55" fmla="*/ 662 h 2008"/>
                    <a:gd name="T56" fmla="*/ 2160 w 4576"/>
                    <a:gd name="T57" fmla="*/ 662 h 2008"/>
                    <a:gd name="T58" fmla="*/ 2030 w 4576"/>
                    <a:gd name="T59" fmla="*/ 404 h 2008"/>
                    <a:gd name="T60" fmla="*/ 4389 w 4576"/>
                    <a:gd name="T61" fmla="*/ 611 h 2008"/>
                    <a:gd name="T62" fmla="*/ 4389 w 4576"/>
                    <a:gd name="T63" fmla="*/ 611 h 2008"/>
                    <a:gd name="T64" fmla="*/ 4097 w 4576"/>
                    <a:gd name="T65" fmla="*/ 233 h 2008"/>
                    <a:gd name="T66" fmla="*/ 4088 w 4576"/>
                    <a:gd name="T67" fmla="*/ 230 h 2008"/>
                    <a:gd name="T68" fmla="*/ 3236 w 4576"/>
                    <a:gd name="T69" fmla="*/ 9 h 2008"/>
                    <a:gd name="T70" fmla="*/ 3149 w 4576"/>
                    <a:gd name="T71" fmla="*/ 52 h 2008"/>
                    <a:gd name="T72" fmla="*/ 2634 w 4576"/>
                    <a:gd name="T73" fmla="*/ 1219 h 2008"/>
                    <a:gd name="T74" fmla="*/ 2541 w 4576"/>
                    <a:gd name="T75" fmla="*/ 749 h 2008"/>
                    <a:gd name="T76" fmla="*/ 2704 w 4576"/>
                    <a:gd name="T77" fmla="*/ 423 h 2008"/>
                    <a:gd name="T78" fmla="*/ 2690 w 4576"/>
                    <a:gd name="T79" fmla="*/ 336 h 2008"/>
                    <a:gd name="T80" fmla="*/ 2515 w 4576"/>
                    <a:gd name="T81" fmla="*/ 161 h 2008"/>
                    <a:gd name="T82" fmla="*/ 2462 w 4576"/>
                    <a:gd name="T83" fmla="*/ 139 h 2008"/>
                    <a:gd name="T84" fmla="*/ 2113 w 4576"/>
                    <a:gd name="T85" fmla="*/ 139 h 2008"/>
                    <a:gd name="T86" fmla="*/ 2060 w 4576"/>
                    <a:gd name="T87" fmla="*/ 161 h 2008"/>
                    <a:gd name="T88" fmla="*/ 1885 w 4576"/>
                    <a:gd name="T89" fmla="*/ 336 h 2008"/>
                    <a:gd name="T90" fmla="*/ 1871 w 4576"/>
                    <a:gd name="T91" fmla="*/ 423 h 2008"/>
                    <a:gd name="T92" fmla="*/ 2034 w 4576"/>
                    <a:gd name="T93" fmla="*/ 749 h 2008"/>
                    <a:gd name="T94" fmla="*/ 1941 w 4576"/>
                    <a:gd name="T95" fmla="*/ 1219 h 2008"/>
                    <a:gd name="T96" fmla="*/ 1427 w 4576"/>
                    <a:gd name="T97" fmla="*/ 52 h 2008"/>
                    <a:gd name="T98" fmla="*/ 1339 w 4576"/>
                    <a:gd name="T99" fmla="*/ 9 h 2008"/>
                    <a:gd name="T100" fmla="*/ 487 w 4576"/>
                    <a:gd name="T101" fmla="*/ 230 h 2008"/>
                    <a:gd name="T102" fmla="*/ 478 w 4576"/>
                    <a:gd name="T103" fmla="*/ 233 h 2008"/>
                    <a:gd name="T104" fmla="*/ 186 w 4576"/>
                    <a:gd name="T105" fmla="*/ 608 h 2008"/>
                    <a:gd name="T106" fmla="*/ 11 w 4576"/>
                    <a:gd name="T107" fmla="*/ 1693 h 2008"/>
                    <a:gd name="T108" fmla="*/ 66 w 4576"/>
                    <a:gd name="T109" fmla="*/ 1925 h 2008"/>
                    <a:gd name="T110" fmla="*/ 290 w 4576"/>
                    <a:gd name="T111" fmla="*/ 2008 h 2008"/>
                    <a:gd name="T112" fmla="*/ 4286 w 4576"/>
                    <a:gd name="T113" fmla="*/ 2008 h 2008"/>
                    <a:gd name="T114" fmla="*/ 4509 w 4576"/>
                    <a:gd name="T115" fmla="*/ 1925 h 2008"/>
                    <a:gd name="T116" fmla="*/ 4564 w 4576"/>
                    <a:gd name="T117" fmla="*/ 1690 h 2008"/>
                    <a:gd name="T118" fmla="*/ 4389 w 4576"/>
                    <a:gd name="T119" fmla="*/ 611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76" h="2008">
                      <a:moveTo>
                        <a:pt x="4396" y="1825"/>
                      </a:moveTo>
                      <a:lnTo>
                        <a:pt x="4396" y="1825"/>
                      </a:lnTo>
                      <a:cubicBezTo>
                        <a:pt x="4372" y="1852"/>
                        <a:pt x="4323" y="1858"/>
                        <a:pt x="4286" y="1858"/>
                      </a:cubicBezTo>
                      <a:lnTo>
                        <a:pt x="290" y="1858"/>
                      </a:lnTo>
                      <a:cubicBezTo>
                        <a:pt x="252" y="1858"/>
                        <a:pt x="203" y="1852"/>
                        <a:pt x="179" y="1825"/>
                      </a:cubicBezTo>
                      <a:cubicBezTo>
                        <a:pt x="156" y="1798"/>
                        <a:pt x="156" y="1749"/>
                        <a:pt x="160" y="1714"/>
                      </a:cubicBezTo>
                      <a:lnTo>
                        <a:pt x="336" y="629"/>
                      </a:lnTo>
                      <a:cubicBezTo>
                        <a:pt x="354" y="479"/>
                        <a:pt x="391" y="430"/>
                        <a:pt x="529" y="375"/>
                      </a:cubicBezTo>
                      <a:lnTo>
                        <a:pt x="1314" y="171"/>
                      </a:lnTo>
                      <a:lnTo>
                        <a:pt x="1900" y="1499"/>
                      </a:lnTo>
                      <a:cubicBezTo>
                        <a:pt x="1913" y="1529"/>
                        <a:pt x="1944" y="1546"/>
                        <a:pt x="1977" y="1543"/>
                      </a:cubicBezTo>
                      <a:cubicBezTo>
                        <a:pt x="2010" y="1539"/>
                        <a:pt x="2036" y="1515"/>
                        <a:pt x="2043" y="1483"/>
                      </a:cubicBezTo>
                      <a:lnTo>
                        <a:pt x="2175" y="813"/>
                      </a:lnTo>
                      <a:lnTo>
                        <a:pt x="2400" y="813"/>
                      </a:lnTo>
                      <a:lnTo>
                        <a:pt x="2532" y="1483"/>
                      </a:lnTo>
                      <a:cubicBezTo>
                        <a:pt x="2539" y="1515"/>
                        <a:pt x="2565" y="1539"/>
                        <a:pt x="2598" y="1543"/>
                      </a:cubicBezTo>
                      <a:cubicBezTo>
                        <a:pt x="2630" y="1546"/>
                        <a:pt x="2662" y="1529"/>
                        <a:pt x="2675" y="1499"/>
                      </a:cubicBezTo>
                      <a:lnTo>
                        <a:pt x="3261" y="171"/>
                      </a:lnTo>
                      <a:lnTo>
                        <a:pt x="4046" y="375"/>
                      </a:lnTo>
                      <a:cubicBezTo>
                        <a:pt x="4184" y="430"/>
                        <a:pt x="4221" y="479"/>
                        <a:pt x="4240" y="632"/>
                      </a:cubicBezTo>
                      <a:lnTo>
                        <a:pt x="4414" y="1712"/>
                      </a:lnTo>
                      <a:cubicBezTo>
                        <a:pt x="4419" y="1749"/>
                        <a:pt x="4419" y="1798"/>
                        <a:pt x="4396" y="1825"/>
                      </a:cubicBezTo>
                      <a:close/>
                      <a:moveTo>
                        <a:pt x="2030" y="404"/>
                      </a:moveTo>
                      <a:lnTo>
                        <a:pt x="2030" y="404"/>
                      </a:lnTo>
                      <a:lnTo>
                        <a:pt x="2144" y="290"/>
                      </a:lnTo>
                      <a:lnTo>
                        <a:pt x="2431" y="290"/>
                      </a:lnTo>
                      <a:lnTo>
                        <a:pt x="2544" y="404"/>
                      </a:lnTo>
                      <a:lnTo>
                        <a:pt x="2415" y="662"/>
                      </a:lnTo>
                      <a:lnTo>
                        <a:pt x="2160" y="662"/>
                      </a:lnTo>
                      <a:lnTo>
                        <a:pt x="2030" y="404"/>
                      </a:lnTo>
                      <a:close/>
                      <a:moveTo>
                        <a:pt x="4389" y="611"/>
                      </a:moveTo>
                      <a:lnTo>
                        <a:pt x="4389" y="611"/>
                      </a:lnTo>
                      <a:cubicBezTo>
                        <a:pt x="4364" y="405"/>
                        <a:pt x="4290" y="309"/>
                        <a:pt x="4097" y="233"/>
                      </a:cubicBezTo>
                      <a:cubicBezTo>
                        <a:pt x="4094" y="232"/>
                        <a:pt x="4091" y="231"/>
                        <a:pt x="4088" y="230"/>
                      </a:cubicBezTo>
                      <a:lnTo>
                        <a:pt x="3236" y="9"/>
                      </a:lnTo>
                      <a:cubicBezTo>
                        <a:pt x="3201" y="0"/>
                        <a:pt x="3163" y="18"/>
                        <a:pt x="3149" y="52"/>
                      </a:cubicBezTo>
                      <a:lnTo>
                        <a:pt x="2634" y="1219"/>
                      </a:lnTo>
                      <a:lnTo>
                        <a:pt x="2541" y="749"/>
                      </a:lnTo>
                      <a:lnTo>
                        <a:pt x="2704" y="423"/>
                      </a:lnTo>
                      <a:cubicBezTo>
                        <a:pt x="2718" y="394"/>
                        <a:pt x="2713" y="359"/>
                        <a:pt x="2690" y="336"/>
                      </a:cubicBezTo>
                      <a:lnTo>
                        <a:pt x="2515" y="161"/>
                      </a:lnTo>
                      <a:cubicBezTo>
                        <a:pt x="2501" y="147"/>
                        <a:pt x="2482" y="139"/>
                        <a:pt x="2462" y="139"/>
                      </a:cubicBezTo>
                      <a:lnTo>
                        <a:pt x="2113" y="139"/>
                      </a:lnTo>
                      <a:cubicBezTo>
                        <a:pt x="2093" y="139"/>
                        <a:pt x="2074" y="147"/>
                        <a:pt x="2060" y="161"/>
                      </a:cubicBezTo>
                      <a:lnTo>
                        <a:pt x="1885" y="336"/>
                      </a:lnTo>
                      <a:cubicBezTo>
                        <a:pt x="1863" y="359"/>
                        <a:pt x="1857" y="394"/>
                        <a:pt x="1871" y="423"/>
                      </a:cubicBezTo>
                      <a:lnTo>
                        <a:pt x="2034" y="749"/>
                      </a:lnTo>
                      <a:lnTo>
                        <a:pt x="1941" y="1219"/>
                      </a:lnTo>
                      <a:lnTo>
                        <a:pt x="1427" y="52"/>
                      </a:lnTo>
                      <a:cubicBezTo>
                        <a:pt x="1412" y="18"/>
                        <a:pt x="1374" y="0"/>
                        <a:pt x="1339" y="9"/>
                      </a:cubicBezTo>
                      <a:lnTo>
                        <a:pt x="487" y="230"/>
                      </a:lnTo>
                      <a:cubicBezTo>
                        <a:pt x="484" y="231"/>
                        <a:pt x="481" y="232"/>
                        <a:pt x="478" y="233"/>
                      </a:cubicBezTo>
                      <a:cubicBezTo>
                        <a:pt x="285" y="310"/>
                        <a:pt x="212" y="405"/>
                        <a:pt x="186" y="608"/>
                      </a:cubicBezTo>
                      <a:lnTo>
                        <a:pt x="11" y="1693"/>
                      </a:lnTo>
                      <a:cubicBezTo>
                        <a:pt x="0" y="1792"/>
                        <a:pt x="17" y="1870"/>
                        <a:pt x="66" y="1925"/>
                      </a:cubicBezTo>
                      <a:cubicBezTo>
                        <a:pt x="115" y="1980"/>
                        <a:pt x="190" y="2008"/>
                        <a:pt x="290" y="2008"/>
                      </a:cubicBezTo>
                      <a:lnTo>
                        <a:pt x="4286" y="2008"/>
                      </a:lnTo>
                      <a:cubicBezTo>
                        <a:pt x="4385" y="2008"/>
                        <a:pt x="4460" y="1980"/>
                        <a:pt x="4509" y="1925"/>
                      </a:cubicBezTo>
                      <a:cubicBezTo>
                        <a:pt x="4558" y="1870"/>
                        <a:pt x="4576" y="1792"/>
                        <a:pt x="4564" y="1690"/>
                      </a:cubicBezTo>
                      <a:lnTo>
                        <a:pt x="4389" y="611"/>
                      </a:lnTo>
                      <a:close/>
                    </a:path>
                  </a:pathLst>
                </a:custGeom>
                <a:grpFill/>
                <a:ln w="0">
                  <a:noFill/>
                  <a:prstDash val="solid"/>
                  <a:round/>
                  <a:headEnd/>
                  <a:tailEnd/>
                </a:ln>
              </p:spPr>
              <p:txBody>
                <a:bodyPr vert="horz" wrap="square" lIns="89630" tIns="44814" rIns="89630" bIns="44814" numCol="1" anchor="t" anchorCtr="0" compatLnSpc="1">
                  <a:prstTxWarp prst="textNoShape">
                    <a:avLst/>
                  </a:prstTxWarp>
                </a:bodyPr>
                <a:lstStyle/>
                <a:p>
                  <a:pPr algn="ctr" defTabSz="914192">
                    <a:defRPr/>
                  </a:pPr>
                  <a:endParaRPr lang="it-IT" sz="2800" b="1">
                    <a:solidFill>
                      <a:srgbClr val="353535"/>
                    </a:solidFill>
                  </a:endParaRPr>
                </a:p>
              </p:txBody>
            </p:sp>
            <p:sp>
              <p:nvSpPr>
                <p:cNvPr id="36" name="Freeform 9">
                  <a:extLst>
                    <a:ext uri="{FF2B5EF4-FFF2-40B4-BE49-F238E27FC236}">
                      <a16:creationId xmlns:a16="http://schemas.microsoft.com/office/drawing/2014/main" xmlns="" id="{9AE7B013-4C81-49B0-9887-F1688FB1B48D}"/>
                    </a:ext>
                  </a:extLst>
                </p:cNvPr>
                <p:cNvSpPr>
                  <a:spLocks noEditPoints="1"/>
                </p:cNvSpPr>
                <p:nvPr/>
              </p:nvSpPr>
              <p:spPr bwMode="auto">
                <a:xfrm>
                  <a:off x="5356" y="1866"/>
                  <a:ext cx="145" cy="163"/>
                </a:xfrm>
                <a:custGeom>
                  <a:avLst/>
                  <a:gdLst>
                    <a:gd name="T0" fmla="*/ 177 w 2336"/>
                    <a:gd name="T1" fmla="*/ 1356 h 2615"/>
                    <a:gd name="T2" fmla="*/ 177 w 2336"/>
                    <a:gd name="T3" fmla="*/ 1356 h 2615"/>
                    <a:gd name="T4" fmla="*/ 249 w 2336"/>
                    <a:gd name="T5" fmla="*/ 1296 h 2615"/>
                    <a:gd name="T6" fmla="*/ 262 w 2336"/>
                    <a:gd name="T7" fmla="*/ 1297 h 2615"/>
                    <a:gd name="T8" fmla="*/ 352 w 2336"/>
                    <a:gd name="T9" fmla="*/ 1303 h 2615"/>
                    <a:gd name="T10" fmla="*/ 342 w 2336"/>
                    <a:gd name="T11" fmla="*/ 1214 h 2615"/>
                    <a:gd name="T12" fmla="*/ 338 w 2336"/>
                    <a:gd name="T13" fmla="*/ 1150 h 2615"/>
                    <a:gd name="T14" fmla="*/ 579 w 2336"/>
                    <a:gd name="T15" fmla="*/ 1167 h 2615"/>
                    <a:gd name="T16" fmla="*/ 1464 w 2336"/>
                    <a:gd name="T17" fmla="*/ 752 h 2615"/>
                    <a:gd name="T18" fmla="*/ 1998 w 2336"/>
                    <a:gd name="T19" fmla="*/ 1136 h 2615"/>
                    <a:gd name="T20" fmla="*/ 1993 w 2336"/>
                    <a:gd name="T21" fmla="*/ 1214 h 2615"/>
                    <a:gd name="T22" fmla="*/ 1983 w 2336"/>
                    <a:gd name="T23" fmla="*/ 1303 h 2615"/>
                    <a:gd name="T24" fmla="*/ 2073 w 2336"/>
                    <a:gd name="T25" fmla="*/ 1297 h 2615"/>
                    <a:gd name="T26" fmla="*/ 2159 w 2336"/>
                    <a:gd name="T27" fmla="*/ 1357 h 2615"/>
                    <a:gd name="T28" fmla="*/ 1918 w 2336"/>
                    <a:gd name="T29" fmla="*/ 1736 h 2615"/>
                    <a:gd name="T30" fmla="*/ 1882 w 2336"/>
                    <a:gd name="T31" fmla="*/ 1748 h 2615"/>
                    <a:gd name="T32" fmla="*/ 1870 w 2336"/>
                    <a:gd name="T33" fmla="*/ 1785 h 2615"/>
                    <a:gd name="T34" fmla="*/ 1167 w 2336"/>
                    <a:gd name="T35" fmla="*/ 2465 h 2615"/>
                    <a:gd name="T36" fmla="*/ 465 w 2336"/>
                    <a:gd name="T37" fmla="*/ 1785 h 2615"/>
                    <a:gd name="T38" fmla="*/ 453 w 2336"/>
                    <a:gd name="T39" fmla="*/ 1748 h 2615"/>
                    <a:gd name="T40" fmla="*/ 416 w 2336"/>
                    <a:gd name="T41" fmla="*/ 1736 h 2615"/>
                    <a:gd name="T42" fmla="*/ 177 w 2336"/>
                    <a:gd name="T43" fmla="*/ 1356 h 2615"/>
                    <a:gd name="T44" fmla="*/ 531 w 2336"/>
                    <a:gd name="T45" fmla="*/ 387 h 2615"/>
                    <a:gd name="T46" fmla="*/ 531 w 2336"/>
                    <a:gd name="T47" fmla="*/ 387 h 2615"/>
                    <a:gd name="T48" fmla="*/ 1168 w 2336"/>
                    <a:gd name="T49" fmla="*/ 150 h 2615"/>
                    <a:gd name="T50" fmla="*/ 1804 w 2336"/>
                    <a:gd name="T51" fmla="*/ 387 h 2615"/>
                    <a:gd name="T52" fmla="*/ 2002 w 2336"/>
                    <a:gd name="T53" fmla="*/ 986 h 2615"/>
                    <a:gd name="T54" fmla="*/ 1560 w 2336"/>
                    <a:gd name="T55" fmla="*/ 547 h 2615"/>
                    <a:gd name="T56" fmla="*/ 1492 w 2336"/>
                    <a:gd name="T57" fmla="*/ 486 h 2615"/>
                    <a:gd name="T58" fmla="*/ 1415 w 2336"/>
                    <a:gd name="T59" fmla="*/ 536 h 2615"/>
                    <a:gd name="T60" fmla="*/ 333 w 2336"/>
                    <a:gd name="T61" fmla="*/ 996 h 2615"/>
                    <a:gd name="T62" fmla="*/ 531 w 2336"/>
                    <a:gd name="T63" fmla="*/ 387 h 2615"/>
                    <a:gd name="T64" fmla="*/ 333 w 2336"/>
                    <a:gd name="T65" fmla="*/ 1865 h 2615"/>
                    <a:gd name="T66" fmla="*/ 333 w 2336"/>
                    <a:gd name="T67" fmla="*/ 1865 h 2615"/>
                    <a:gd name="T68" fmla="*/ 1167 w 2336"/>
                    <a:gd name="T69" fmla="*/ 2615 h 2615"/>
                    <a:gd name="T70" fmla="*/ 2002 w 2336"/>
                    <a:gd name="T71" fmla="*/ 1865 h 2615"/>
                    <a:gd name="T72" fmla="*/ 2308 w 2336"/>
                    <a:gd name="T73" fmla="*/ 1333 h 2615"/>
                    <a:gd name="T74" fmla="*/ 2149 w 2336"/>
                    <a:gd name="T75" fmla="*/ 1153 h 2615"/>
                    <a:gd name="T76" fmla="*/ 1916 w 2336"/>
                    <a:gd name="T77" fmla="*/ 286 h 2615"/>
                    <a:gd name="T78" fmla="*/ 1167 w 2336"/>
                    <a:gd name="T79" fmla="*/ 0 h 2615"/>
                    <a:gd name="T80" fmla="*/ 419 w 2336"/>
                    <a:gd name="T81" fmla="*/ 286 h 2615"/>
                    <a:gd name="T82" fmla="*/ 185 w 2336"/>
                    <a:gd name="T83" fmla="*/ 1153 h 2615"/>
                    <a:gd name="T84" fmla="*/ 28 w 2336"/>
                    <a:gd name="T85" fmla="*/ 1333 h 2615"/>
                    <a:gd name="T86" fmla="*/ 333 w 2336"/>
                    <a:gd name="T87" fmla="*/ 1865 h 2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36" h="2615">
                      <a:moveTo>
                        <a:pt x="177" y="1356"/>
                      </a:moveTo>
                      <a:lnTo>
                        <a:pt x="177" y="1356"/>
                      </a:lnTo>
                      <a:cubicBezTo>
                        <a:pt x="184" y="1313"/>
                        <a:pt x="204" y="1296"/>
                        <a:pt x="249" y="1296"/>
                      </a:cubicBezTo>
                      <a:cubicBezTo>
                        <a:pt x="253" y="1296"/>
                        <a:pt x="258" y="1297"/>
                        <a:pt x="262" y="1297"/>
                      </a:cubicBezTo>
                      <a:lnTo>
                        <a:pt x="352" y="1303"/>
                      </a:lnTo>
                      <a:lnTo>
                        <a:pt x="342" y="1214"/>
                      </a:lnTo>
                      <a:cubicBezTo>
                        <a:pt x="340" y="1192"/>
                        <a:pt x="339" y="1171"/>
                        <a:pt x="338" y="1150"/>
                      </a:cubicBezTo>
                      <a:cubicBezTo>
                        <a:pt x="423" y="1162"/>
                        <a:pt x="504" y="1167"/>
                        <a:pt x="579" y="1167"/>
                      </a:cubicBezTo>
                      <a:cubicBezTo>
                        <a:pt x="1077" y="1167"/>
                        <a:pt x="1341" y="923"/>
                        <a:pt x="1464" y="752"/>
                      </a:cubicBezTo>
                      <a:cubicBezTo>
                        <a:pt x="1595" y="1064"/>
                        <a:pt x="1865" y="1125"/>
                        <a:pt x="1998" y="1136"/>
                      </a:cubicBezTo>
                      <a:cubicBezTo>
                        <a:pt x="1996" y="1161"/>
                        <a:pt x="1995" y="1187"/>
                        <a:pt x="1993" y="1214"/>
                      </a:cubicBezTo>
                      <a:lnTo>
                        <a:pt x="1983" y="1303"/>
                      </a:lnTo>
                      <a:lnTo>
                        <a:pt x="2073" y="1297"/>
                      </a:lnTo>
                      <a:cubicBezTo>
                        <a:pt x="2127" y="1293"/>
                        <a:pt x="2151" y="1309"/>
                        <a:pt x="2159" y="1357"/>
                      </a:cubicBezTo>
                      <a:cubicBezTo>
                        <a:pt x="2178" y="1479"/>
                        <a:pt x="2063" y="1689"/>
                        <a:pt x="1918" y="1736"/>
                      </a:cubicBezTo>
                      <a:lnTo>
                        <a:pt x="1882" y="1748"/>
                      </a:lnTo>
                      <a:lnTo>
                        <a:pt x="1870" y="1785"/>
                      </a:lnTo>
                      <a:cubicBezTo>
                        <a:pt x="1652" y="2465"/>
                        <a:pt x="1312" y="2465"/>
                        <a:pt x="1167" y="2465"/>
                      </a:cubicBezTo>
                      <a:cubicBezTo>
                        <a:pt x="1022" y="2465"/>
                        <a:pt x="683" y="2465"/>
                        <a:pt x="465" y="1785"/>
                      </a:cubicBezTo>
                      <a:lnTo>
                        <a:pt x="453" y="1748"/>
                      </a:lnTo>
                      <a:lnTo>
                        <a:pt x="416" y="1736"/>
                      </a:lnTo>
                      <a:cubicBezTo>
                        <a:pt x="272" y="1689"/>
                        <a:pt x="157" y="1479"/>
                        <a:pt x="177" y="1356"/>
                      </a:cubicBezTo>
                      <a:close/>
                      <a:moveTo>
                        <a:pt x="531" y="387"/>
                      </a:moveTo>
                      <a:lnTo>
                        <a:pt x="531" y="387"/>
                      </a:lnTo>
                      <a:cubicBezTo>
                        <a:pt x="673" y="230"/>
                        <a:pt x="887" y="150"/>
                        <a:pt x="1168" y="150"/>
                      </a:cubicBezTo>
                      <a:cubicBezTo>
                        <a:pt x="1448" y="150"/>
                        <a:pt x="1662" y="230"/>
                        <a:pt x="1804" y="387"/>
                      </a:cubicBezTo>
                      <a:cubicBezTo>
                        <a:pt x="1930" y="527"/>
                        <a:pt x="1996" y="732"/>
                        <a:pt x="2002" y="986"/>
                      </a:cubicBezTo>
                      <a:cubicBezTo>
                        <a:pt x="1885" y="976"/>
                        <a:pt x="1630" y="912"/>
                        <a:pt x="1560" y="547"/>
                      </a:cubicBezTo>
                      <a:cubicBezTo>
                        <a:pt x="1554" y="513"/>
                        <a:pt x="1526" y="488"/>
                        <a:pt x="1492" y="486"/>
                      </a:cubicBezTo>
                      <a:cubicBezTo>
                        <a:pt x="1459" y="483"/>
                        <a:pt x="1427" y="504"/>
                        <a:pt x="1415" y="536"/>
                      </a:cubicBezTo>
                      <a:cubicBezTo>
                        <a:pt x="1406" y="560"/>
                        <a:pt x="1191" y="1129"/>
                        <a:pt x="333" y="996"/>
                      </a:cubicBezTo>
                      <a:cubicBezTo>
                        <a:pt x="337" y="737"/>
                        <a:pt x="403" y="529"/>
                        <a:pt x="531" y="387"/>
                      </a:cubicBezTo>
                      <a:close/>
                      <a:moveTo>
                        <a:pt x="333" y="1865"/>
                      </a:moveTo>
                      <a:lnTo>
                        <a:pt x="333" y="1865"/>
                      </a:lnTo>
                      <a:cubicBezTo>
                        <a:pt x="559" y="2537"/>
                        <a:pt x="916" y="2615"/>
                        <a:pt x="1167" y="2615"/>
                      </a:cubicBezTo>
                      <a:cubicBezTo>
                        <a:pt x="1418" y="2615"/>
                        <a:pt x="1776" y="2537"/>
                        <a:pt x="2002" y="1865"/>
                      </a:cubicBezTo>
                      <a:cubicBezTo>
                        <a:pt x="2207" y="1774"/>
                        <a:pt x="2336" y="1510"/>
                        <a:pt x="2308" y="1333"/>
                      </a:cubicBezTo>
                      <a:cubicBezTo>
                        <a:pt x="2293" y="1237"/>
                        <a:pt x="2235" y="1173"/>
                        <a:pt x="2149" y="1153"/>
                      </a:cubicBezTo>
                      <a:cubicBezTo>
                        <a:pt x="2176" y="779"/>
                        <a:pt x="2097" y="488"/>
                        <a:pt x="1916" y="286"/>
                      </a:cubicBezTo>
                      <a:cubicBezTo>
                        <a:pt x="1745" y="96"/>
                        <a:pt x="1493" y="0"/>
                        <a:pt x="1167" y="0"/>
                      </a:cubicBezTo>
                      <a:cubicBezTo>
                        <a:pt x="842" y="0"/>
                        <a:pt x="590" y="96"/>
                        <a:pt x="419" y="286"/>
                      </a:cubicBezTo>
                      <a:cubicBezTo>
                        <a:pt x="237" y="488"/>
                        <a:pt x="159" y="779"/>
                        <a:pt x="185" y="1153"/>
                      </a:cubicBezTo>
                      <a:cubicBezTo>
                        <a:pt x="100" y="1174"/>
                        <a:pt x="43" y="1238"/>
                        <a:pt x="28" y="1333"/>
                      </a:cubicBezTo>
                      <a:cubicBezTo>
                        <a:pt x="0" y="1509"/>
                        <a:pt x="128" y="1774"/>
                        <a:pt x="333" y="1865"/>
                      </a:cubicBezTo>
                      <a:close/>
                    </a:path>
                  </a:pathLst>
                </a:custGeom>
                <a:grpFill/>
                <a:ln w="0">
                  <a:noFill/>
                  <a:prstDash val="solid"/>
                  <a:round/>
                  <a:headEnd/>
                  <a:tailEnd/>
                </a:ln>
              </p:spPr>
              <p:txBody>
                <a:bodyPr vert="horz" wrap="square" lIns="89630" tIns="44814" rIns="89630" bIns="44814" numCol="1" anchor="t" anchorCtr="0" compatLnSpc="1">
                  <a:prstTxWarp prst="textNoShape">
                    <a:avLst/>
                  </a:prstTxWarp>
                </a:bodyPr>
                <a:lstStyle/>
                <a:p>
                  <a:pPr algn="ctr" defTabSz="914192">
                    <a:defRPr/>
                  </a:pPr>
                  <a:endParaRPr lang="it-IT" sz="2800" b="1">
                    <a:solidFill>
                      <a:srgbClr val="353535"/>
                    </a:solidFill>
                  </a:endParaRPr>
                </a:p>
              </p:txBody>
            </p:sp>
          </p:grpSp>
          <p:grpSp>
            <p:nvGrpSpPr>
              <p:cNvPr id="30" name="Group 29">
                <a:extLst>
                  <a:ext uri="{FF2B5EF4-FFF2-40B4-BE49-F238E27FC236}">
                    <a16:creationId xmlns:a16="http://schemas.microsoft.com/office/drawing/2014/main" xmlns="" id="{33C9EBF3-8658-41C4-A94B-A6445B118DE4}"/>
                  </a:ext>
                </a:extLst>
              </p:cNvPr>
              <p:cNvGrpSpPr/>
              <p:nvPr/>
            </p:nvGrpSpPr>
            <p:grpSpPr>
              <a:xfrm>
                <a:off x="6316605" y="3591542"/>
                <a:ext cx="445195" cy="445197"/>
                <a:chOff x="6373278" y="3591542"/>
                <a:chExt cx="445195" cy="445197"/>
              </a:xfrm>
            </p:grpSpPr>
            <p:sp>
              <p:nvSpPr>
                <p:cNvPr id="31" name="Oval 30">
                  <a:extLst>
                    <a:ext uri="{FF2B5EF4-FFF2-40B4-BE49-F238E27FC236}">
                      <a16:creationId xmlns:a16="http://schemas.microsoft.com/office/drawing/2014/main" xmlns="" id="{840A8DFD-16F7-44D8-8426-4F67AFE4CFB6}"/>
                    </a:ext>
                  </a:extLst>
                </p:cNvPr>
                <p:cNvSpPr/>
                <p:nvPr/>
              </p:nvSpPr>
              <p:spPr bwMode="auto">
                <a:xfrm>
                  <a:off x="6373278" y="3591542"/>
                  <a:ext cx="445195" cy="445197"/>
                </a:xfrm>
                <a:prstGeom prst="ellipse">
                  <a:avLst/>
                </a:prstGeom>
                <a:solidFill>
                  <a:schemeClr val="bg1"/>
                </a:solidFill>
                <a:ln w="127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it-IT" sz="3600" b="1">
                    <a:gradFill>
                      <a:gsLst>
                        <a:gs pos="0">
                          <a:srgbClr val="FFFFFF"/>
                        </a:gs>
                        <a:gs pos="100000">
                          <a:srgbClr val="FFFFFF"/>
                        </a:gs>
                      </a:gsLst>
                      <a:lin ang="5400000" scaled="0"/>
                    </a:gradFill>
                    <a:ea typeface="Segoe UI" pitchFamily="34" charset="0"/>
                    <a:cs typeface="Segoe UI" pitchFamily="34" charset="0"/>
                  </a:endParaRPr>
                </a:p>
              </p:txBody>
            </p:sp>
            <p:sp>
              <p:nvSpPr>
                <p:cNvPr id="32" name="Freeform: Shape 31">
                  <a:extLst>
                    <a:ext uri="{FF2B5EF4-FFF2-40B4-BE49-F238E27FC236}">
                      <a16:creationId xmlns:a16="http://schemas.microsoft.com/office/drawing/2014/main" xmlns="" id="{45AC97C2-593C-49B8-9448-1A2E23461AB9}"/>
                    </a:ext>
                  </a:extLst>
                </p:cNvPr>
                <p:cNvSpPr>
                  <a:spLocks/>
                </p:cNvSpPr>
                <p:nvPr/>
              </p:nvSpPr>
              <p:spPr bwMode="auto">
                <a:xfrm>
                  <a:off x="6486381" y="3703416"/>
                  <a:ext cx="269247" cy="234019"/>
                </a:xfrm>
                <a:custGeom>
                  <a:avLst/>
                  <a:gdLst>
                    <a:gd name="connsiteX0" fmla="*/ 633413 w 4743363"/>
                    <a:gd name="connsiteY0" fmla="*/ 3487738 h 4122738"/>
                    <a:gd name="connsiteX1" fmla="*/ 633413 w 4743363"/>
                    <a:gd name="connsiteY1" fmla="*/ 3805238 h 4122738"/>
                    <a:gd name="connsiteX2" fmla="*/ 3162301 w 4743363"/>
                    <a:gd name="connsiteY2" fmla="*/ 3805238 h 4122738"/>
                    <a:gd name="connsiteX3" fmla="*/ 3162301 w 4743363"/>
                    <a:gd name="connsiteY3" fmla="*/ 3487738 h 4122738"/>
                    <a:gd name="connsiteX4" fmla="*/ 1433400 w 4743363"/>
                    <a:gd name="connsiteY4" fmla="*/ 1614488 h 4122738"/>
                    <a:gd name="connsiteX5" fmla="*/ 896938 w 4743363"/>
                    <a:gd name="connsiteY5" fmla="*/ 1797898 h 4122738"/>
                    <a:gd name="connsiteX6" fmla="*/ 836613 w 4743363"/>
                    <a:gd name="connsiteY6" fmla="*/ 1793583 h 4122738"/>
                    <a:gd name="connsiteX7" fmla="*/ 1088686 w 4743363"/>
                    <a:gd name="connsiteY7" fmla="*/ 3170238 h 4122738"/>
                    <a:gd name="connsiteX8" fmla="*/ 2043113 w 4743363"/>
                    <a:gd name="connsiteY8" fmla="*/ 3170238 h 4122738"/>
                    <a:gd name="connsiteX9" fmla="*/ 1433400 w 4743363"/>
                    <a:gd name="connsiteY9" fmla="*/ 1614488 h 4122738"/>
                    <a:gd name="connsiteX10" fmla="*/ 1746250 w 4743363"/>
                    <a:gd name="connsiteY10" fmla="*/ 612775 h 4122738"/>
                    <a:gd name="connsiteX11" fmla="*/ 1793583 w 4743363"/>
                    <a:gd name="connsiteY11" fmla="*/ 897592 h 4122738"/>
                    <a:gd name="connsiteX12" fmla="*/ 1759159 w 4743363"/>
                    <a:gd name="connsiteY12" fmla="*/ 1141413 h 4122738"/>
                    <a:gd name="connsiteX13" fmla="*/ 3478213 w 4743363"/>
                    <a:gd name="connsiteY13" fmla="*/ 966639 h 4122738"/>
                    <a:gd name="connsiteX14" fmla="*/ 3478213 w 4743363"/>
                    <a:gd name="connsiteY14" fmla="*/ 778919 h 4122738"/>
                    <a:gd name="connsiteX15" fmla="*/ 1746250 w 4743363"/>
                    <a:gd name="connsiteY15" fmla="*/ 612775 h 4122738"/>
                    <a:gd name="connsiteX16" fmla="*/ 896145 w 4743363"/>
                    <a:gd name="connsiteY16" fmla="*/ 317500 h 4122738"/>
                    <a:gd name="connsiteX17" fmla="*/ 315913 w 4743363"/>
                    <a:gd name="connsiteY17" fmla="*/ 899319 h 4122738"/>
                    <a:gd name="connsiteX18" fmla="*/ 896145 w 4743363"/>
                    <a:gd name="connsiteY18" fmla="*/ 1481138 h 4122738"/>
                    <a:gd name="connsiteX19" fmla="*/ 1476377 w 4743363"/>
                    <a:gd name="connsiteY19" fmla="*/ 899319 h 4122738"/>
                    <a:gd name="connsiteX20" fmla="*/ 896145 w 4743363"/>
                    <a:gd name="connsiteY20" fmla="*/ 317500 h 4122738"/>
                    <a:gd name="connsiteX21" fmla="*/ 897600 w 4743363"/>
                    <a:gd name="connsiteY21" fmla="*/ 0 h 4122738"/>
                    <a:gd name="connsiteX22" fmla="*/ 1539051 w 4743363"/>
                    <a:gd name="connsiteY22" fmla="*/ 274130 h 4122738"/>
                    <a:gd name="connsiteX23" fmla="*/ 3588248 w 4743363"/>
                    <a:gd name="connsiteY23" fmla="*/ 470553 h 4122738"/>
                    <a:gd name="connsiteX24" fmla="*/ 4014446 w 4743363"/>
                    <a:gd name="connsiteY24" fmla="*/ 140303 h 4122738"/>
                    <a:gd name="connsiteX25" fmla="*/ 4096242 w 4743363"/>
                    <a:gd name="connsiteY25" fmla="*/ 105767 h 4122738"/>
                    <a:gd name="connsiteX26" fmla="*/ 4188800 w 4743363"/>
                    <a:gd name="connsiteY26" fmla="*/ 125193 h 4122738"/>
                    <a:gd name="connsiteX27" fmla="*/ 4662354 w 4743363"/>
                    <a:gd name="connsiteY27" fmla="*/ 390689 h 4122738"/>
                    <a:gd name="connsiteX28" fmla="*/ 4722624 w 4743363"/>
                    <a:gd name="connsiteY28" fmla="*/ 606539 h 4122738"/>
                    <a:gd name="connsiteX29" fmla="*/ 4507373 w 4743363"/>
                    <a:gd name="connsiteY29" fmla="*/ 666977 h 4122738"/>
                    <a:gd name="connsiteX30" fmla="*/ 4126377 w 4743363"/>
                    <a:gd name="connsiteY30" fmla="*/ 455444 h 4122738"/>
                    <a:gd name="connsiteX31" fmla="*/ 3794889 w 4743363"/>
                    <a:gd name="connsiteY31" fmla="*/ 712306 h 4122738"/>
                    <a:gd name="connsiteX32" fmla="*/ 3794889 w 4743363"/>
                    <a:gd name="connsiteY32" fmla="*/ 1031764 h 4122738"/>
                    <a:gd name="connsiteX33" fmla="*/ 4126377 w 4743363"/>
                    <a:gd name="connsiteY33" fmla="*/ 1290784 h 4122738"/>
                    <a:gd name="connsiteX34" fmla="*/ 4507373 w 4743363"/>
                    <a:gd name="connsiteY34" fmla="*/ 1077092 h 4122738"/>
                    <a:gd name="connsiteX35" fmla="*/ 4722624 w 4743363"/>
                    <a:gd name="connsiteY35" fmla="*/ 1137531 h 4122738"/>
                    <a:gd name="connsiteX36" fmla="*/ 4662354 w 4743363"/>
                    <a:gd name="connsiteY36" fmla="*/ 1355539 h 4122738"/>
                    <a:gd name="connsiteX37" fmla="*/ 4188800 w 4743363"/>
                    <a:gd name="connsiteY37" fmla="*/ 1618876 h 4122738"/>
                    <a:gd name="connsiteX38" fmla="*/ 4014446 w 4743363"/>
                    <a:gd name="connsiteY38" fmla="*/ 1605925 h 4122738"/>
                    <a:gd name="connsiteX39" fmla="*/ 3590400 w 4743363"/>
                    <a:gd name="connsiteY39" fmla="*/ 1275675 h 4122738"/>
                    <a:gd name="connsiteX40" fmla="*/ 1711252 w 4743363"/>
                    <a:gd name="connsiteY40" fmla="*/ 1465623 h 4122738"/>
                    <a:gd name="connsiteX41" fmla="*/ 2382838 w 4743363"/>
                    <a:gd name="connsiteY41" fmla="*/ 3170839 h 4122738"/>
                    <a:gd name="connsiteX42" fmla="*/ 3321336 w 4743363"/>
                    <a:gd name="connsiteY42" fmla="*/ 3170839 h 4122738"/>
                    <a:gd name="connsiteX43" fmla="*/ 3478469 w 4743363"/>
                    <a:gd name="connsiteY43" fmla="*/ 3330568 h 4122738"/>
                    <a:gd name="connsiteX44" fmla="*/ 3478469 w 4743363"/>
                    <a:gd name="connsiteY44" fmla="*/ 3963009 h 4122738"/>
                    <a:gd name="connsiteX45" fmla="*/ 3321336 w 4743363"/>
                    <a:gd name="connsiteY45" fmla="*/ 4122738 h 4122738"/>
                    <a:gd name="connsiteX46" fmla="*/ 475707 w 4743363"/>
                    <a:gd name="connsiteY46" fmla="*/ 4122738 h 4122738"/>
                    <a:gd name="connsiteX47" fmla="*/ 316420 w 4743363"/>
                    <a:gd name="connsiteY47" fmla="*/ 3963009 h 4122738"/>
                    <a:gd name="connsiteX48" fmla="*/ 316420 w 4743363"/>
                    <a:gd name="connsiteY48" fmla="*/ 3330568 h 4122738"/>
                    <a:gd name="connsiteX49" fmla="*/ 458486 w 4743363"/>
                    <a:gd name="connsiteY49" fmla="*/ 3170839 h 4122738"/>
                    <a:gd name="connsiteX50" fmla="*/ 475707 w 4743363"/>
                    <a:gd name="connsiteY50" fmla="*/ 3170839 h 4122738"/>
                    <a:gd name="connsiteX51" fmla="*/ 770602 w 4743363"/>
                    <a:gd name="connsiteY51" fmla="*/ 3170839 h 4122738"/>
                    <a:gd name="connsiteX52" fmla="*/ 499384 w 4743363"/>
                    <a:gd name="connsiteY52" fmla="*/ 1700899 h 4122738"/>
                    <a:gd name="connsiteX53" fmla="*/ 0 w 4743363"/>
                    <a:gd name="connsiteY53" fmla="*/ 897937 h 4122738"/>
                    <a:gd name="connsiteX54" fmla="*/ 897600 w 4743363"/>
                    <a:gd name="connsiteY54" fmla="*/ 0 h 412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743363" h="4122738">
                      <a:moveTo>
                        <a:pt x="633413" y="3487738"/>
                      </a:moveTo>
                      <a:lnTo>
                        <a:pt x="633413" y="3805238"/>
                      </a:lnTo>
                      <a:lnTo>
                        <a:pt x="3162301" y="3805238"/>
                      </a:lnTo>
                      <a:lnTo>
                        <a:pt x="3162301" y="3487738"/>
                      </a:lnTo>
                      <a:close/>
                      <a:moveTo>
                        <a:pt x="1433400" y="1614488"/>
                      </a:moveTo>
                      <a:cubicBezTo>
                        <a:pt x="1282587" y="1728850"/>
                        <a:pt x="1097303" y="1797898"/>
                        <a:pt x="896938" y="1797898"/>
                      </a:cubicBezTo>
                      <a:cubicBezTo>
                        <a:pt x="875394" y="1797898"/>
                        <a:pt x="856003" y="1795741"/>
                        <a:pt x="836613" y="1793583"/>
                      </a:cubicBezTo>
                      <a:cubicBezTo>
                        <a:pt x="836613" y="1793583"/>
                        <a:pt x="836613" y="1793583"/>
                        <a:pt x="1088686" y="3170238"/>
                      </a:cubicBezTo>
                      <a:cubicBezTo>
                        <a:pt x="1088686" y="3170238"/>
                        <a:pt x="1088686" y="3170238"/>
                        <a:pt x="2043113" y="3170238"/>
                      </a:cubicBezTo>
                      <a:cubicBezTo>
                        <a:pt x="2043113" y="3170238"/>
                        <a:pt x="2043113" y="3170238"/>
                        <a:pt x="1433400" y="1614488"/>
                      </a:cubicBezTo>
                      <a:close/>
                      <a:moveTo>
                        <a:pt x="1746250" y="612775"/>
                      </a:moveTo>
                      <a:cubicBezTo>
                        <a:pt x="1776371" y="703399"/>
                        <a:pt x="1793583" y="798338"/>
                        <a:pt x="1793583" y="897592"/>
                      </a:cubicBezTo>
                      <a:cubicBezTo>
                        <a:pt x="1793583" y="983901"/>
                        <a:pt x="1780674" y="1063736"/>
                        <a:pt x="1759159" y="1141413"/>
                      </a:cubicBezTo>
                      <a:cubicBezTo>
                        <a:pt x="1759159" y="1141413"/>
                        <a:pt x="1759159" y="1141413"/>
                        <a:pt x="3478213" y="966639"/>
                      </a:cubicBezTo>
                      <a:cubicBezTo>
                        <a:pt x="3478213" y="966639"/>
                        <a:pt x="3478213" y="966639"/>
                        <a:pt x="3478213" y="778919"/>
                      </a:cubicBezTo>
                      <a:cubicBezTo>
                        <a:pt x="3478213" y="778919"/>
                        <a:pt x="3478213" y="778919"/>
                        <a:pt x="1746250" y="612775"/>
                      </a:cubicBezTo>
                      <a:close/>
                      <a:moveTo>
                        <a:pt x="896145" y="317500"/>
                      </a:moveTo>
                      <a:cubicBezTo>
                        <a:pt x="575692" y="317500"/>
                        <a:pt x="315913" y="577989"/>
                        <a:pt x="315913" y="899319"/>
                      </a:cubicBezTo>
                      <a:cubicBezTo>
                        <a:pt x="315913" y="1220649"/>
                        <a:pt x="575692" y="1481138"/>
                        <a:pt x="896145" y="1481138"/>
                      </a:cubicBezTo>
                      <a:cubicBezTo>
                        <a:pt x="1216598" y="1481138"/>
                        <a:pt x="1476377" y="1220649"/>
                        <a:pt x="1476377" y="899319"/>
                      </a:cubicBezTo>
                      <a:cubicBezTo>
                        <a:pt x="1476377" y="577989"/>
                        <a:pt x="1216598" y="317500"/>
                        <a:pt x="896145" y="317500"/>
                      </a:cubicBezTo>
                      <a:close/>
                      <a:moveTo>
                        <a:pt x="897600" y="0"/>
                      </a:moveTo>
                      <a:cubicBezTo>
                        <a:pt x="1147292" y="0"/>
                        <a:pt x="1375459" y="105767"/>
                        <a:pt x="1539051" y="274130"/>
                      </a:cubicBezTo>
                      <a:cubicBezTo>
                        <a:pt x="1539051" y="274130"/>
                        <a:pt x="1539051" y="274130"/>
                        <a:pt x="3588248" y="470553"/>
                      </a:cubicBezTo>
                      <a:cubicBezTo>
                        <a:pt x="3588248" y="470553"/>
                        <a:pt x="3588248" y="470553"/>
                        <a:pt x="4014446" y="140303"/>
                      </a:cubicBezTo>
                      <a:cubicBezTo>
                        <a:pt x="4038124" y="120876"/>
                        <a:pt x="4066107" y="110084"/>
                        <a:pt x="4096242" y="105767"/>
                      </a:cubicBezTo>
                      <a:cubicBezTo>
                        <a:pt x="4128530" y="103608"/>
                        <a:pt x="4160818" y="110084"/>
                        <a:pt x="4188800" y="125193"/>
                      </a:cubicBezTo>
                      <a:cubicBezTo>
                        <a:pt x="4188800" y="125193"/>
                        <a:pt x="4188800" y="125193"/>
                        <a:pt x="4662354" y="390689"/>
                      </a:cubicBezTo>
                      <a:cubicBezTo>
                        <a:pt x="4739845" y="433859"/>
                        <a:pt x="4765675" y="530991"/>
                        <a:pt x="4722624" y="606539"/>
                      </a:cubicBezTo>
                      <a:cubicBezTo>
                        <a:pt x="4681727" y="684245"/>
                        <a:pt x="4584864" y="710147"/>
                        <a:pt x="4507373" y="666977"/>
                      </a:cubicBezTo>
                      <a:cubicBezTo>
                        <a:pt x="4507373" y="666977"/>
                        <a:pt x="4507373" y="666977"/>
                        <a:pt x="4126377" y="455444"/>
                      </a:cubicBezTo>
                      <a:cubicBezTo>
                        <a:pt x="4126377" y="455444"/>
                        <a:pt x="4126377" y="455444"/>
                        <a:pt x="3794889" y="712306"/>
                      </a:cubicBezTo>
                      <a:cubicBezTo>
                        <a:pt x="3794889" y="712306"/>
                        <a:pt x="3794889" y="712306"/>
                        <a:pt x="3794889" y="1031764"/>
                      </a:cubicBezTo>
                      <a:cubicBezTo>
                        <a:pt x="3794889" y="1031764"/>
                        <a:pt x="3794889" y="1031764"/>
                        <a:pt x="4126377" y="1290784"/>
                      </a:cubicBezTo>
                      <a:cubicBezTo>
                        <a:pt x="4126377" y="1290784"/>
                        <a:pt x="4126377" y="1290784"/>
                        <a:pt x="4507373" y="1077092"/>
                      </a:cubicBezTo>
                      <a:cubicBezTo>
                        <a:pt x="4584864" y="1033922"/>
                        <a:pt x="4681727" y="1061983"/>
                        <a:pt x="4722624" y="1137531"/>
                      </a:cubicBezTo>
                      <a:cubicBezTo>
                        <a:pt x="4765675" y="1215237"/>
                        <a:pt x="4739845" y="1312369"/>
                        <a:pt x="4662354" y="1355539"/>
                      </a:cubicBezTo>
                      <a:cubicBezTo>
                        <a:pt x="4662354" y="1355539"/>
                        <a:pt x="4662354" y="1355539"/>
                        <a:pt x="4188800" y="1618876"/>
                      </a:cubicBezTo>
                      <a:cubicBezTo>
                        <a:pt x="4132835" y="1649095"/>
                        <a:pt x="4063954" y="1644778"/>
                        <a:pt x="4014446" y="1605925"/>
                      </a:cubicBezTo>
                      <a:cubicBezTo>
                        <a:pt x="4014446" y="1605925"/>
                        <a:pt x="4014446" y="1605925"/>
                        <a:pt x="3590400" y="1275675"/>
                      </a:cubicBezTo>
                      <a:cubicBezTo>
                        <a:pt x="3590400" y="1275675"/>
                        <a:pt x="3590400" y="1275675"/>
                        <a:pt x="1711252" y="1465623"/>
                      </a:cubicBezTo>
                      <a:cubicBezTo>
                        <a:pt x="1711252" y="1465623"/>
                        <a:pt x="1711252" y="1465623"/>
                        <a:pt x="2382838" y="3170839"/>
                      </a:cubicBezTo>
                      <a:cubicBezTo>
                        <a:pt x="2382838" y="3170839"/>
                        <a:pt x="2382838" y="3170839"/>
                        <a:pt x="3321336" y="3170839"/>
                      </a:cubicBezTo>
                      <a:cubicBezTo>
                        <a:pt x="3407436" y="3170839"/>
                        <a:pt x="3478469" y="3242069"/>
                        <a:pt x="3478469" y="3330568"/>
                      </a:cubicBezTo>
                      <a:cubicBezTo>
                        <a:pt x="3478469" y="3330568"/>
                        <a:pt x="3478469" y="3330568"/>
                        <a:pt x="3478469" y="3963009"/>
                      </a:cubicBezTo>
                      <a:cubicBezTo>
                        <a:pt x="3478469" y="4051508"/>
                        <a:pt x="3407436" y="4122738"/>
                        <a:pt x="3321336" y="4122738"/>
                      </a:cubicBezTo>
                      <a:cubicBezTo>
                        <a:pt x="3321336" y="4122738"/>
                        <a:pt x="3321336" y="4122738"/>
                        <a:pt x="475707" y="4122738"/>
                      </a:cubicBezTo>
                      <a:cubicBezTo>
                        <a:pt x="387453" y="4122738"/>
                        <a:pt x="316420" y="4051508"/>
                        <a:pt x="316420" y="3963009"/>
                      </a:cubicBezTo>
                      <a:cubicBezTo>
                        <a:pt x="316420" y="3963009"/>
                        <a:pt x="316420" y="3963009"/>
                        <a:pt x="316420" y="3330568"/>
                      </a:cubicBezTo>
                      <a:cubicBezTo>
                        <a:pt x="316420" y="3248545"/>
                        <a:pt x="378843" y="3179473"/>
                        <a:pt x="458486" y="3170839"/>
                      </a:cubicBezTo>
                      <a:cubicBezTo>
                        <a:pt x="464944" y="3170839"/>
                        <a:pt x="469249" y="3170839"/>
                        <a:pt x="475707" y="3170839"/>
                      </a:cubicBezTo>
                      <a:cubicBezTo>
                        <a:pt x="475707" y="3170839"/>
                        <a:pt x="475707" y="3170839"/>
                        <a:pt x="770602" y="3170839"/>
                      </a:cubicBezTo>
                      <a:cubicBezTo>
                        <a:pt x="770602" y="3170839"/>
                        <a:pt x="770602" y="3170839"/>
                        <a:pt x="499384" y="1700899"/>
                      </a:cubicBezTo>
                      <a:cubicBezTo>
                        <a:pt x="204489" y="1554121"/>
                        <a:pt x="0" y="1249773"/>
                        <a:pt x="0" y="897937"/>
                      </a:cubicBezTo>
                      <a:cubicBezTo>
                        <a:pt x="0" y="403640"/>
                        <a:pt x="404674" y="0"/>
                        <a:pt x="897600" y="0"/>
                      </a:cubicBezTo>
                      <a:close/>
                    </a:path>
                  </a:pathLst>
                </a:custGeom>
                <a:solidFill>
                  <a:schemeClr val="accent1"/>
                </a:solidFill>
                <a:ln>
                  <a:noFill/>
                </a:ln>
              </p:spPr>
              <p:txBody>
                <a:bodyPr vert="horz" wrap="square" lIns="91427" tIns="45713" rIns="91427" bIns="45713" numCol="1" anchor="t" anchorCtr="0" compatLnSpc="1">
                  <a:prstTxWarp prst="textNoShape">
                    <a:avLst/>
                  </a:prstTxWarp>
                  <a:noAutofit/>
                </a:bodyPr>
                <a:lstStyle/>
                <a:p>
                  <a:pPr defTabSz="914225">
                    <a:defRPr/>
                  </a:pPr>
                  <a:endParaRPr lang="it-IT" sz="3200" b="1">
                    <a:solidFill>
                      <a:srgbClr val="353535"/>
                    </a:solidFill>
                  </a:endParaRPr>
                </a:p>
              </p:txBody>
            </p:sp>
          </p:grpSp>
        </p:grpSp>
      </p:grpSp>
      <p:cxnSp>
        <p:nvCxnSpPr>
          <p:cNvPr id="116" name="Connettore curvo 123">
            <a:extLst>
              <a:ext uri="{FF2B5EF4-FFF2-40B4-BE49-F238E27FC236}">
                <a16:creationId xmlns:a16="http://schemas.microsoft.com/office/drawing/2014/main" xmlns="" id="{0A2D5AF7-B1F2-4E60-AF2D-1B2273F69955}"/>
              </a:ext>
            </a:extLst>
          </p:cNvPr>
          <p:cNvCxnSpPr>
            <a:cxnSpLocks/>
            <a:stCxn id="10" idx="33"/>
            <a:endCxn id="9" idx="109"/>
          </p:cNvCxnSpPr>
          <p:nvPr/>
        </p:nvCxnSpPr>
        <p:spPr>
          <a:xfrm rot="16200000" flipH="1">
            <a:off x="3822045" y="1633009"/>
            <a:ext cx="12700" cy="2080332"/>
          </a:xfrm>
          <a:prstGeom prst="curvedConnector3">
            <a:avLst>
              <a:gd name="adj1" fmla="val -5758598"/>
            </a:avLst>
          </a:prstGeom>
          <a:ln>
            <a:solidFill>
              <a:srgbClr val="0070C0"/>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7" name="Connettore curvo 128">
            <a:extLst>
              <a:ext uri="{FF2B5EF4-FFF2-40B4-BE49-F238E27FC236}">
                <a16:creationId xmlns:a16="http://schemas.microsoft.com/office/drawing/2014/main" xmlns="" id="{11E2D460-D35A-453F-B868-71D4341BCD1D}"/>
              </a:ext>
            </a:extLst>
          </p:cNvPr>
          <p:cNvCxnSpPr>
            <a:cxnSpLocks/>
          </p:cNvCxnSpPr>
          <p:nvPr/>
        </p:nvCxnSpPr>
        <p:spPr>
          <a:xfrm rot="16200000" flipH="1">
            <a:off x="3809346" y="4117761"/>
            <a:ext cx="12700" cy="2080332"/>
          </a:xfrm>
          <a:prstGeom prst="curvedConnector3">
            <a:avLst>
              <a:gd name="adj1" fmla="val 6116024"/>
            </a:avLst>
          </a:prstGeom>
          <a:ln>
            <a:solidFill>
              <a:srgbClr val="0070C0"/>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8" name="Rettangolo 24">
            <a:extLst>
              <a:ext uri="{FF2B5EF4-FFF2-40B4-BE49-F238E27FC236}">
                <a16:creationId xmlns:a16="http://schemas.microsoft.com/office/drawing/2014/main" xmlns="" id="{BDFB8403-CF02-4F6D-AB27-9FB69C462CBE}"/>
              </a:ext>
            </a:extLst>
          </p:cNvPr>
          <p:cNvSpPr/>
          <p:nvPr/>
        </p:nvSpPr>
        <p:spPr>
          <a:xfrm>
            <a:off x="2951434" y="2137957"/>
            <a:ext cx="1833326" cy="584775"/>
          </a:xfrm>
          <a:prstGeom prst="rect">
            <a:avLst/>
          </a:prstGeom>
        </p:spPr>
        <p:txBody>
          <a:bodyPr wrap="square">
            <a:spAutoFit/>
          </a:bodyPr>
          <a:lstStyle/>
          <a:p>
            <a:pPr algn="ctr"/>
            <a:r>
              <a:rPr lang="it-IT" sz="1600" b="1" dirty="0">
                <a:ln w="0" cap="rnd">
                  <a:noFill/>
                </a:ln>
                <a:solidFill>
                  <a:srgbClr val="2E4E89"/>
                </a:solidFill>
                <a:cs typeface="Segoe UI Semilight" panose="020B0402040204020203" pitchFamily="34" charset="0"/>
              </a:rPr>
              <a:t>1.</a:t>
            </a:r>
            <a:r>
              <a:rPr lang="it-IT" sz="1600" dirty="0">
                <a:ln w="0" cap="rnd">
                  <a:noFill/>
                </a:ln>
                <a:solidFill>
                  <a:srgbClr val="2E4E89"/>
                </a:solidFill>
                <a:cs typeface="Segoe UI Semilight" panose="020B0402040204020203" pitchFamily="34" charset="0"/>
              </a:rPr>
              <a:t> </a:t>
            </a:r>
            <a:r>
              <a:rPr lang="it-IT" sz="1600" b="1" dirty="0">
                <a:ln w="0" cap="rnd">
                  <a:noFill/>
                </a:ln>
                <a:solidFill>
                  <a:srgbClr val="2E4E89"/>
                </a:solidFill>
                <a:cs typeface="Segoe UI Semilight" panose="020B0402040204020203" pitchFamily="34" charset="0"/>
              </a:rPr>
              <a:t>Connettività</a:t>
            </a:r>
            <a:r>
              <a:rPr lang="it-IT" sz="1600" dirty="0">
                <a:ln w="0" cap="rnd">
                  <a:noFill/>
                </a:ln>
                <a:solidFill>
                  <a:srgbClr val="2E4E89"/>
                </a:solidFill>
                <a:cs typeface="Segoe UI Semilight" panose="020B0402040204020203" pitchFamily="34" charset="0"/>
              </a:rPr>
              <a:t> (Internet of Things)</a:t>
            </a:r>
            <a:endParaRPr lang="en-US" sz="1600" dirty="0">
              <a:solidFill>
                <a:srgbClr val="2E4E89"/>
              </a:solidFill>
            </a:endParaRPr>
          </a:p>
        </p:txBody>
      </p:sp>
      <p:sp>
        <p:nvSpPr>
          <p:cNvPr id="119" name="Rettangolo 131">
            <a:extLst>
              <a:ext uri="{FF2B5EF4-FFF2-40B4-BE49-F238E27FC236}">
                <a16:creationId xmlns:a16="http://schemas.microsoft.com/office/drawing/2014/main" xmlns="" id="{B35F8633-857A-4CA9-80CB-05958820F4ED}"/>
              </a:ext>
            </a:extLst>
          </p:cNvPr>
          <p:cNvSpPr/>
          <p:nvPr/>
        </p:nvSpPr>
        <p:spPr>
          <a:xfrm>
            <a:off x="2813224" y="5046842"/>
            <a:ext cx="1973152" cy="584775"/>
          </a:xfrm>
          <a:prstGeom prst="rect">
            <a:avLst/>
          </a:prstGeom>
        </p:spPr>
        <p:txBody>
          <a:bodyPr wrap="square">
            <a:spAutoFit/>
          </a:bodyPr>
          <a:lstStyle/>
          <a:p>
            <a:pPr algn="ctr"/>
            <a:r>
              <a:rPr lang="it-IT" sz="1600" b="1" dirty="0">
                <a:ln w="0" cap="rnd">
                  <a:noFill/>
                </a:ln>
                <a:solidFill>
                  <a:srgbClr val="2E4E89"/>
                </a:solidFill>
                <a:cs typeface="Segoe UI Semilight" panose="020B0402040204020203" pitchFamily="34" charset="0"/>
              </a:rPr>
              <a:t>4. </a:t>
            </a:r>
            <a:r>
              <a:rPr lang="it-IT" sz="1600" dirty="0">
                <a:ln w="0" cap="rnd">
                  <a:noFill/>
                </a:ln>
                <a:solidFill>
                  <a:srgbClr val="2E4E89"/>
                </a:solidFill>
                <a:cs typeface="Segoe UI Semilight" panose="020B0402040204020203" pitchFamily="34" charset="0"/>
              </a:rPr>
              <a:t>Azioni </a:t>
            </a:r>
          </a:p>
          <a:p>
            <a:pPr algn="ctr"/>
            <a:r>
              <a:rPr lang="it-IT" sz="1600" dirty="0">
                <a:ln w="0" cap="rnd">
                  <a:noFill/>
                </a:ln>
                <a:solidFill>
                  <a:srgbClr val="2E4E89"/>
                </a:solidFill>
                <a:cs typeface="Segoe UI Semilight" panose="020B0402040204020203" pitchFamily="34" charset="0"/>
              </a:rPr>
              <a:t>(Data Science)</a:t>
            </a:r>
            <a:endParaRPr lang="en-US" sz="1600" dirty="0">
              <a:solidFill>
                <a:srgbClr val="2E4E89"/>
              </a:solidFill>
            </a:endParaRPr>
          </a:p>
        </p:txBody>
      </p:sp>
      <p:cxnSp>
        <p:nvCxnSpPr>
          <p:cNvPr id="120" name="Connettore curvo 132">
            <a:extLst>
              <a:ext uri="{FF2B5EF4-FFF2-40B4-BE49-F238E27FC236}">
                <a16:creationId xmlns:a16="http://schemas.microsoft.com/office/drawing/2014/main" xmlns="" id="{A205A2F8-4D22-4F86-9F0A-AB787E7857DB}"/>
              </a:ext>
            </a:extLst>
          </p:cNvPr>
          <p:cNvCxnSpPr>
            <a:cxnSpLocks/>
          </p:cNvCxnSpPr>
          <p:nvPr/>
        </p:nvCxnSpPr>
        <p:spPr>
          <a:xfrm rot="16200000" flipH="1">
            <a:off x="8348506" y="1626373"/>
            <a:ext cx="12700" cy="2080332"/>
          </a:xfrm>
          <a:prstGeom prst="curvedConnector3">
            <a:avLst>
              <a:gd name="adj1" fmla="val -5758598"/>
            </a:avLst>
          </a:prstGeom>
          <a:ln>
            <a:solidFill>
              <a:srgbClr val="0070C0"/>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1" name="Connettore curvo 133">
            <a:extLst>
              <a:ext uri="{FF2B5EF4-FFF2-40B4-BE49-F238E27FC236}">
                <a16:creationId xmlns:a16="http://schemas.microsoft.com/office/drawing/2014/main" xmlns="" id="{87DDAF4A-3FBF-44F5-BCBA-BD817C6C700C}"/>
              </a:ext>
            </a:extLst>
          </p:cNvPr>
          <p:cNvCxnSpPr>
            <a:cxnSpLocks/>
          </p:cNvCxnSpPr>
          <p:nvPr/>
        </p:nvCxnSpPr>
        <p:spPr>
          <a:xfrm rot="16200000" flipH="1">
            <a:off x="8335807" y="4111125"/>
            <a:ext cx="12700" cy="2080332"/>
          </a:xfrm>
          <a:prstGeom prst="curvedConnector3">
            <a:avLst>
              <a:gd name="adj1" fmla="val 6116024"/>
            </a:avLst>
          </a:prstGeom>
          <a:ln>
            <a:solidFill>
              <a:srgbClr val="0070C0"/>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22" name="Rettangolo 134">
            <a:extLst>
              <a:ext uri="{FF2B5EF4-FFF2-40B4-BE49-F238E27FC236}">
                <a16:creationId xmlns:a16="http://schemas.microsoft.com/office/drawing/2014/main" xmlns="" id="{6AC0D464-BEFC-4D65-BF54-963B5A8DDA3C}"/>
              </a:ext>
            </a:extLst>
          </p:cNvPr>
          <p:cNvSpPr/>
          <p:nvPr/>
        </p:nvSpPr>
        <p:spPr>
          <a:xfrm>
            <a:off x="7849954" y="2133182"/>
            <a:ext cx="1051744" cy="584775"/>
          </a:xfrm>
          <a:prstGeom prst="rect">
            <a:avLst/>
          </a:prstGeom>
        </p:spPr>
        <p:txBody>
          <a:bodyPr wrap="square">
            <a:spAutoFit/>
          </a:bodyPr>
          <a:lstStyle/>
          <a:p>
            <a:pPr algn="ctr"/>
            <a:r>
              <a:rPr lang="it-IT" sz="1600" b="1" dirty="0">
                <a:ln w="0" cap="rnd">
                  <a:noFill/>
                </a:ln>
                <a:solidFill>
                  <a:srgbClr val="2E4E89"/>
                </a:solidFill>
                <a:cs typeface="Segoe UI Semilight" panose="020B0402040204020203" pitchFamily="34" charset="0"/>
              </a:rPr>
              <a:t>2. Dati</a:t>
            </a:r>
            <a:r>
              <a:rPr lang="it-IT" sz="1600" dirty="0">
                <a:ln w="0" cap="rnd">
                  <a:noFill/>
                </a:ln>
                <a:solidFill>
                  <a:srgbClr val="2E4E89"/>
                </a:solidFill>
                <a:cs typeface="Segoe UI Semilight" panose="020B0402040204020203" pitchFamily="34" charset="0"/>
              </a:rPr>
              <a:t> (Big Data)</a:t>
            </a:r>
            <a:endParaRPr lang="en-US" sz="1600" dirty="0">
              <a:solidFill>
                <a:srgbClr val="2E4E89"/>
              </a:solidFill>
            </a:endParaRPr>
          </a:p>
        </p:txBody>
      </p:sp>
      <p:sp>
        <p:nvSpPr>
          <p:cNvPr id="123" name="Rettangolo 142">
            <a:extLst>
              <a:ext uri="{FF2B5EF4-FFF2-40B4-BE49-F238E27FC236}">
                <a16:creationId xmlns:a16="http://schemas.microsoft.com/office/drawing/2014/main" xmlns="" id="{058A9DC7-D35C-4802-878F-0A8F2FBB8917}"/>
              </a:ext>
            </a:extLst>
          </p:cNvPr>
          <p:cNvSpPr/>
          <p:nvPr/>
        </p:nvSpPr>
        <p:spPr>
          <a:xfrm>
            <a:off x="7445485" y="5083812"/>
            <a:ext cx="1856439" cy="584775"/>
          </a:xfrm>
          <a:prstGeom prst="rect">
            <a:avLst/>
          </a:prstGeom>
        </p:spPr>
        <p:txBody>
          <a:bodyPr wrap="square">
            <a:spAutoFit/>
          </a:bodyPr>
          <a:lstStyle/>
          <a:p>
            <a:pPr algn="ctr"/>
            <a:r>
              <a:rPr lang="it-IT" sz="1600" b="1" dirty="0">
                <a:ln w="0" cap="rnd">
                  <a:noFill/>
                </a:ln>
                <a:solidFill>
                  <a:srgbClr val="2E4E89"/>
                </a:solidFill>
                <a:cs typeface="Segoe UI Semilight" panose="020B0402040204020203" pitchFamily="34" charset="0"/>
              </a:rPr>
              <a:t>3. Calcolo </a:t>
            </a:r>
          </a:p>
          <a:p>
            <a:pPr algn="ctr"/>
            <a:r>
              <a:rPr lang="it-IT" sz="1600" dirty="0">
                <a:ln w="0" cap="rnd">
                  <a:noFill/>
                </a:ln>
                <a:solidFill>
                  <a:srgbClr val="2E4E89"/>
                </a:solidFill>
                <a:cs typeface="Segoe UI Semilight" panose="020B0402040204020203" pitchFamily="34" charset="0"/>
              </a:rPr>
              <a:t>(Computing)</a:t>
            </a:r>
            <a:endParaRPr lang="en-US" sz="1600" dirty="0">
              <a:solidFill>
                <a:srgbClr val="2E4E89"/>
              </a:solidFill>
            </a:endParaRPr>
          </a:p>
        </p:txBody>
      </p:sp>
      <p:pic>
        <p:nvPicPr>
          <p:cNvPr id="124" name="Elemento grafico 10" descr="Download dal cloud">
            <a:extLst>
              <a:ext uri="{FF2B5EF4-FFF2-40B4-BE49-F238E27FC236}">
                <a16:creationId xmlns:a16="http://schemas.microsoft.com/office/drawing/2014/main" xmlns="" id="{C56628CA-6EE8-4A14-8AAD-E66D49C7D248}"/>
              </a:ext>
            </a:extLst>
          </p:cNvPr>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p:blipFill>
        <p:spPr>
          <a:xfrm>
            <a:off x="3523620" y="2694195"/>
            <a:ext cx="540000" cy="540000"/>
          </a:xfrm>
          <a:prstGeom prst="rect">
            <a:avLst/>
          </a:prstGeom>
        </p:spPr>
      </p:pic>
      <p:pic>
        <p:nvPicPr>
          <p:cNvPr id="125" name="Elemento grafico 12" descr="Ingranaggi">
            <a:extLst>
              <a:ext uri="{FF2B5EF4-FFF2-40B4-BE49-F238E27FC236}">
                <a16:creationId xmlns:a16="http://schemas.microsoft.com/office/drawing/2014/main" xmlns="" id="{F0146B89-8666-46DF-A5E9-89E5628AEA84}"/>
              </a:ext>
            </a:extLst>
          </p:cNvPr>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p:blipFill>
        <p:spPr>
          <a:xfrm>
            <a:off x="8097283" y="2693100"/>
            <a:ext cx="540000" cy="540000"/>
          </a:xfrm>
          <a:prstGeom prst="rect">
            <a:avLst/>
          </a:prstGeom>
        </p:spPr>
      </p:pic>
      <p:pic>
        <p:nvPicPr>
          <p:cNvPr id="126" name="Elemento grafico 14" descr="Tendenza in salita">
            <a:extLst>
              <a:ext uri="{FF2B5EF4-FFF2-40B4-BE49-F238E27FC236}">
                <a16:creationId xmlns:a16="http://schemas.microsoft.com/office/drawing/2014/main" xmlns="" id="{8ADEF5F3-707D-4B99-A2C9-D812E86DDB9A}"/>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p:blipFill>
        <p:spPr>
          <a:xfrm>
            <a:off x="8103705" y="4564782"/>
            <a:ext cx="540000" cy="540000"/>
          </a:xfrm>
          <a:prstGeom prst="rect">
            <a:avLst/>
          </a:prstGeom>
        </p:spPr>
      </p:pic>
      <p:pic>
        <p:nvPicPr>
          <p:cNvPr id="127" name="Elemento grafico 18" descr="Centro del bersaglio">
            <a:extLst>
              <a:ext uri="{FF2B5EF4-FFF2-40B4-BE49-F238E27FC236}">
                <a16:creationId xmlns:a16="http://schemas.microsoft.com/office/drawing/2014/main" xmlns="" id="{5F9FD4A5-48CE-4151-9851-26A3B8BE7ADE}"/>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p:blipFill>
        <p:spPr>
          <a:xfrm>
            <a:off x="3543953" y="4557974"/>
            <a:ext cx="540000" cy="540000"/>
          </a:xfrm>
          <a:prstGeom prst="rect">
            <a:avLst/>
          </a:prstGeom>
        </p:spPr>
      </p:pic>
      <p:pic>
        <p:nvPicPr>
          <p:cNvPr id="128" name="Immagine 2">
            <a:extLst>
              <a:ext uri="{FF2B5EF4-FFF2-40B4-BE49-F238E27FC236}">
                <a16:creationId xmlns:a16="http://schemas.microsoft.com/office/drawing/2014/main" xmlns="" id="{18F0EF07-C106-4264-85CC-55569E066B09}"/>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sp>
        <p:nvSpPr>
          <p:cNvPr id="129" name="TextBox 128">
            <a:extLst>
              <a:ext uri="{FF2B5EF4-FFF2-40B4-BE49-F238E27FC236}">
                <a16:creationId xmlns:a16="http://schemas.microsoft.com/office/drawing/2014/main" xmlns="" id="{E15C5DE5-2909-4917-A874-C4738A425421}"/>
              </a:ext>
            </a:extLst>
          </p:cNvPr>
          <p:cNvSpPr txBox="1"/>
          <p:nvPr/>
        </p:nvSpPr>
        <p:spPr>
          <a:xfrm>
            <a:off x="306625" y="136887"/>
            <a:ext cx="11582896" cy="769441"/>
          </a:xfrm>
          <a:prstGeom prst="rect">
            <a:avLst/>
          </a:prstGeom>
          <a:noFill/>
        </p:spPr>
        <p:txBody>
          <a:bodyPr wrap="square" rtlCol="0">
            <a:spAutoFit/>
          </a:bodyPr>
          <a:lstStyle/>
          <a:p>
            <a:r>
              <a:rPr lang="it-IT" sz="4400" dirty="0">
                <a:solidFill>
                  <a:prstClr val="black"/>
                </a:solidFill>
              </a:rPr>
              <a:t>Le nuove tecnologie nella pratica industriale</a:t>
            </a:r>
          </a:p>
        </p:txBody>
      </p:sp>
    </p:spTree>
    <p:extLst>
      <p:ext uri="{BB962C8B-B14F-4D97-AF65-F5344CB8AC3E}">
        <p14:creationId xmlns:p14="http://schemas.microsoft.com/office/powerpoint/2010/main" xmlns="" val="27919786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2A4D5B3-1256-446A-B425-23C07CE6F584}"/>
              </a:ext>
            </a:extLst>
          </p:cNvPr>
          <p:cNvSpPr txBox="1"/>
          <p:nvPr/>
        </p:nvSpPr>
        <p:spPr>
          <a:xfrm>
            <a:off x="306625" y="136887"/>
            <a:ext cx="11582896" cy="769441"/>
          </a:xfrm>
          <a:prstGeom prst="rect">
            <a:avLst/>
          </a:prstGeom>
          <a:noFill/>
        </p:spPr>
        <p:txBody>
          <a:bodyPr wrap="square" rtlCol="0">
            <a:spAutoFit/>
          </a:bodyPr>
          <a:lstStyle/>
          <a:p>
            <a:r>
              <a:rPr lang="it-IT" sz="4400" dirty="0">
                <a:solidFill>
                  <a:prstClr val="black"/>
                </a:solidFill>
              </a:rPr>
              <a:t>L’analisi dei dati, ci permette di agire informati</a:t>
            </a:r>
          </a:p>
        </p:txBody>
      </p:sp>
      <p:pic>
        <p:nvPicPr>
          <p:cNvPr id="128" name="Immagine 2">
            <a:extLst>
              <a:ext uri="{FF2B5EF4-FFF2-40B4-BE49-F238E27FC236}">
                <a16:creationId xmlns:a16="http://schemas.microsoft.com/office/drawing/2014/main" xmlns="" id="{18F0EF07-C106-4264-85CC-55569E066B0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grpSp>
        <p:nvGrpSpPr>
          <p:cNvPr id="173" name="Group 172">
            <a:extLst>
              <a:ext uri="{FF2B5EF4-FFF2-40B4-BE49-F238E27FC236}">
                <a16:creationId xmlns:a16="http://schemas.microsoft.com/office/drawing/2014/main" xmlns="" id="{38BE8949-E00B-4804-A6D7-FD17B1053977}"/>
              </a:ext>
            </a:extLst>
          </p:cNvPr>
          <p:cNvGrpSpPr/>
          <p:nvPr/>
        </p:nvGrpSpPr>
        <p:grpSpPr>
          <a:xfrm>
            <a:off x="1789736" y="5039839"/>
            <a:ext cx="10315153" cy="489852"/>
            <a:chOff x="1789736" y="5039839"/>
            <a:chExt cx="10315153" cy="489852"/>
          </a:xfrm>
        </p:grpSpPr>
        <p:sp>
          <p:nvSpPr>
            <p:cNvPr id="174" name="Rettangolo 126">
              <a:extLst>
                <a:ext uri="{FF2B5EF4-FFF2-40B4-BE49-F238E27FC236}">
                  <a16:creationId xmlns:a16="http://schemas.microsoft.com/office/drawing/2014/main" xmlns="" id="{878AC8DA-2CCC-4851-B51F-75FD1C26EB02}"/>
                </a:ext>
              </a:extLst>
            </p:cNvPr>
            <p:cNvSpPr/>
            <p:nvPr/>
          </p:nvSpPr>
          <p:spPr>
            <a:xfrm>
              <a:off x="1789736" y="5039839"/>
              <a:ext cx="10315153" cy="482720"/>
            </a:xfrm>
            <a:prstGeom prst="rect">
              <a:avLst/>
            </a:prstGeom>
            <a:solidFill>
              <a:srgbClr val="D83B01"/>
            </a:solidFill>
            <a:ln w="10795" cap="flat" cmpd="sng" algn="ctr">
              <a:noFill/>
              <a:prstDash val="solid"/>
            </a:ln>
            <a:effectLst/>
          </p:spPr>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algn="r">
                <a:defRPr/>
              </a:pPr>
              <a:endParaRPr lang="it-IT" sz="1200" kern="0" dirty="0" err="1">
                <a:solidFill>
                  <a:srgbClr val="FFFFFF"/>
                </a:solidFill>
                <a:latin typeface="Segoe UI Semilight"/>
              </a:endParaRPr>
            </a:p>
          </p:txBody>
        </p:sp>
        <p:sp>
          <p:nvSpPr>
            <p:cNvPr id="175" name="Rectangle 117">
              <a:extLst>
                <a:ext uri="{FF2B5EF4-FFF2-40B4-BE49-F238E27FC236}">
                  <a16:creationId xmlns:a16="http://schemas.microsoft.com/office/drawing/2014/main" xmlns="" id="{3D93C01B-692D-4382-A8F4-98F42AF93CEE}"/>
                </a:ext>
              </a:extLst>
            </p:cNvPr>
            <p:cNvSpPr/>
            <p:nvPr/>
          </p:nvSpPr>
          <p:spPr>
            <a:xfrm>
              <a:off x="2111151" y="5177740"/>
              <a:ext cx="4556632" cy="327984"/>
            </a:xfrm>
            <a:prstGeom prst="rect">
              <a:avLst/>
            </a:prstGeom>
            <a:noFill/>
            <a:ln w="12700" cap="flat" cmpd="sng" algn="ctr">
              <a:noFill/>
              <a:prstDash val="solid"/>
              <a:miter lim="800000"/>
            </a:ln>
            <a:effectLst/>
          </p:spPr>
          <p:txBody>
            <a:bodyPr rtlCol="0" anchor="ctr"/>
            <a:lstStyle/>
            <a:p>
              <a:pPr>
                <a:defRPr/>
              </a:pPr>
              <a:r>
                <a:rPr lang="it-IT" sz="1400" b="1" kern="0" dirty="0">
                  <a:solidFill>
                    <a:srgbClr val="737373">
                      <a:lumMod val="10000"/>
                      <a:lumOff val="90000"/>
                    </a:srgbClr>
                  </a:solidFill>
                  <a:latin typeface="Arial" panose="020B0604020202020204" pitchFamily="34" charset="0"/>
                  <a:cs typeface="Arial" panose="020B0604020202020204" pitchFamily="34" charset="0"/>
                </a:rPr>
                <a:t>Istruzioni macchina</a:t>
              </a:r>
            </a:p>
          </p:txBody>
        </p:sp>
        <p:cxnSp>
          <p:nvCxnSpPr>
            <p:cNvPr id="176" name="Connettore a gomito 247">
              <a:extLst>
                <a:ext uri="{FF2B5EF4-FFF2-40B4-BE49-F238E27FC236}">
                  <a16:creationId xmlns:a16="http://schemas.microsoft.com/office/drawing/2014/main" xmlns="" id="{1B05E38C-A9AA-44B5-B52E-EA24ED22D044}"/>
                </a:ext>
              </a:extLst>
            </p:cNvPr>
            <p:cNvCxnSpPr>
              <a:cxnSpLocks/>
            </p:cNvCxnSpPr>
            <p:nvPr/>
          </p:nvCxnSpPr>
          <p:spPr>
            <a:xfrm rot="10800000" flipV="1">
              <a:off x="4347149" y="5158207"/>
              <a:ext cx="5050817" cy="371484"/>
            </a:xfrm>
            <a:prstGeom prst="bentConnector4">
              <a:avLst>
                <a:gd name="adj1" fmla="val -352"/>
                <a:gd name="adj2" fmla="val 134541"/>
              </a:avLst>
            </a:prstGeom>
            <a:noFill/>
            <a:ln w="38100" cap="flat" cmpd="sng" algn="ctr">
              <a:solidFill>
                <a:srgbClr val="C00000"/>
              </a:solidFill>
              <a:prstDash val="solid"/>
              <a:headEnd type="none"/>
              <a:tailEnd type="none"/>
            </a:ln>
            <a:effectLst/>
          </p:spPr>
        </p:cxnSp>
      </p:grpSp>
      <p:grpSp>
        <p:nvGrpSpPr>
          <p:cNvPr id="177" name="Group 176">
            <a:extLst>
              <a:ext uri="{FF2B5EF4-FFF2-40B4-BE49-F238E27FC236}">
                <a16:creationId xmlns:a16="http://schemas.microsoft.com/office/drawing/2014/main" xmlns="" id="{35E6393B-A9D1-4A25-926E-79FAEDE795F7}"/>
              </a:ext>
            </a:extLst>
          </p:cNvPr>
          <p:cNvGrpSpPr/>
          <p:nvPr/>
        </p:nvGrpSpPr>
        <p:grpSpPr>
          <a:xfrm>
            <a:off x="1570002" y="4648347"/>
            <a:ext cx="10534887" cy="496924"/>
            <a:chOff x="1570002" y="4648347"/>
            <a:chExt cx="10534887" cy="496924"/>
          </a:xfrm>
        </p:grpSpPr>
        <p:sp>
          <p:nvSpPr>
            <p:cNvPr id="178" name="Rettangolo 127">
              <a:extLst>
                <a:ext uri="{FF2B5EF4-FFF2-40B4-BE49-F238E27FC236}">
                  <a16:creationId xmlns:a16="http://schemas.microsoft.com/office/drawing/2014/main" xmlns="" id="{9B109C68-6043-4D3B-B5F3-5B519FB691B5}"/>
                </a:ext>
              </a:extLst>
            </p:cNvPr>
            <p:cNvSpPr/>
            <p:nvPr/>
          </p:nvSpPr>
          <p:spPr>
            <a:xfrm>
              <a:off x="1570002" y="4648347"/>
              <a:ext cx="10534887" cy="482720"/>
            </a:xfrm>
            <a:prstGeom prst="rect">
              <a:avLst/>
            </a:prstGeom>
            <a:solidFill>
              <a:srgbClr val="0078D7"/>
            </a:solidFill>
            <a:ln w="10795" cap="flat" cmpd="sng" algn="ctr">
              <a:noFill/>
              <a:prstDash val="solid"/>
            </a:ln>
            <a:effectLst/>
          </p:spPr>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algn="r">
                <a:defRPr/>
              </a:pPr>
              <a:endParaRPr lang="it-IT" sz="1200" kern="0" dirty="0" err="1">
                <a:solidFill>
                  <a:srgbClr val="FFFFFF"/>
                </a:solidFill>
                <a:latin typeface="Segoe UI Semilight"/>
              </a:endParaRPr>
            </a:p>
          </p:txBody>
        </p:sp>
        <p:sp>
          <p:nvSpPr>
            <p:cNvPr id="179" name="Rectangle 117">
              <a:extLst>
                <a:ext uri="{FF2B5EF4-FFF2-40B4-BE49-F238E27FC236}">
                  <a16:creationId xmlns:a16="http://schemas.microsoft.com/office/drawing/2014/main" xmlns="" id="{60DB4B98-D6FB-4815-A1CC-6A7691483A3C}"/>
                </a:ext>
              </a:extLst>
            </p:cNvPr>
            <p:cNvSpPr/>
            <p:nvPr/>
          </p:nvSpPr>
          <p:spPr>
            <a:xfrm>
              <a:off x="1789736" y="4817287"/>
              <a:ext cx="3658335" cy="327984"/>
            </a:xfrm>
            <a:prstGeom prst="rect">
              <a:avLst/>
            </a:prstGeom>
            <a:noFill/>
            <a:ln w="12700" cap="flat" cmpd="sng" algn="ctr">
              <a:noFill/>
              <a:prstDash val="solid"/>
              <a:miter lim="800000"/>
            </a:ln>
            <a:effectLst/>
          </p:spPr>
          <p:txBody>
            <a:bodyPr rtlCol="0" anchor="ctr"/>
            <a:lstStyle/>
            <a:p>
              <a:pPr>
                <a:defRPr/>
              </a:pPr>
              <a:r>
                <a:rPr lang="it-IT" sz="1400" b="1" kern="0" dirty="0">
                  <a:solidFill>
                    <a:srgbClr val="737373">
                      <a:lumMod val="10000"/>
                      <a:lumOff val="90000"/>
                    </a:srgbClr>
                  </a:solidFill>
                  <a:latin typeface="Arial" panose="020B0604020202020204" pitchFamily="34" charset="0"/>
                  <a:cs typeface="Arial" panose="020B0604020202020204" pitchFamily="34" charset="0"/>
                </a:rPr>
                <a:t>Misurazioni di prodotto</a:t>
              </a:r>
              <a:endParaRPr lang="it-IT" sz="1200" kern="0" dirty="0">
                <a:solidFill>
                  <a:srgbClr val="737373">
                    <a:lumMod val="10000"/>
                    <a:lumOff val="90000"/>
                  </a:srgbClr>
                </a:solidFill>
                <a:latin typeface="Arial" panose="020B0604020202020204" pitchFamily="34" charset="0"/>
                <a:cs typeface="Arial" panose="020B0604020202020204" pitchFamily="34" charset="0"/>
              </a:endParaRPr>
            </a:p>
          </p:txBody>
        </p:sp>
        <p:cxnSp>
          <p:nvCxnSpPr>
            <p:cNvPr id="180" name="Connettore a gomito 246">
              <a:extLst>
                <a:ext uri="{FF2B5EF4-FFF2-40B4-BE49-F238E27FC236}">
                  <a16:creationId xmlns:a16="http://schemas.microsoft.com/office/drawing/2014/main" xmlns="" id="{697395E1-DCA0-47FA-BABD-A5F3D1C85612}"/>
                </a:ext>
              </a:extLst>
            </p:cNvPr>
            <p:cNvCxnSpPr>
              <a:cxnSpLocks/>
            </p:cNvCxnSpPr>
            <p:nvPr/>
          </p:nvCxnSpPr>
          <p:spPr>
            <a:xfrm rot="5400000" flipH="1">
              <a:off x="6119514" y="1936848"/>
              <a:ext cx="357684" cy="6059162"/>
            </a:xfrm>
            <a:prstGeom prst="bentConnector4">
              <a:avLst>
                <a:gd name="adj1" fmla="val -110092"/>
                <a:gd name="adj2" fmla="val 68675"/>
              </a:avLst>
            </a:prstGeom>
            <a:noFill/>
            <a:ln w="38100" cap="flat" cmpd="sng" algn="ctr">
              <a:solidFill>
                <a:srgbClr val="0078D7"/>
              </a:solidFill>
              <a:prstDash val="solid"/>
              <a:headEnd type="none"/>
              <a:tailEnd type="none"/>
            </a:ln>
            <a:effectLst/>
          </p:spPr>
        </p:cxnSp>
      </p:grpSp>
      <p:grpSp>
        <p:nvGrpSpPr>
          <p:cNvPr id="181" name="Group 180">
            <a:extLst>
              <a:ext uri="{FF2B5EF4-FFF2-40B4-BE49-F238E27FC236}">
                <a16:creationId xmlns:a16="http://schemas.microsoft.com/office/drawing/2014/main" xmlns="" id="{6389AEBB-D95F-45A6-BDAD-0B65E0E235DA}"/>
              </a:ext>
            </a:extLst>
          </p:cNvPr>
          <p:cNvGrpSpPr/>
          <p:nvPr/>
        </p:nvGrpSpPr>
        <p:grpSpPr>
          <a:xfrm>
            <a:off x="1448198" y="4239771"/>
            <a:ext cx="10656691" cy="925566"/>
            <a:chOff x="1448198" y="4239771"/>
            <a:chExt cx="10656691" cy="925566"/>
          </a:xfrm>
        </p:grpSpPr>
        <p:sp>
          <p:nvSpPr>
            <p:cNvPr id="182" name="Rettangolo 129">
              <a:extLst>
                <a:ext uri="{FF2B5EF4-FFF2-40B4-BE49-F238E27FC236}">
                  <a16:creationId xmlns:a16="http://schemas.microsoft.com/office/drawing/2014/main" xmlns="" id="{AF2242DC-9C55-4C9D-8ECF-89DD4014EB81}"/>
                </a:ext>
              </a:extLst>
            </p:cNvPr>
            <p:cNvSpPr/>
            <p:nvPr/>
          </p:nvSpPr>
          <p:spPr>
            <a:xfrm>
              <a:off x="1448198" y="4239771"/>
              <a:ext cx="10656691" cy="482720"/>
            </a:xfrm>
            <a:prstGeom prst="rect">
              <a:avLst/>
            </a:prstGeom>
            <a:solidFill>
              <a:srgbClr val="002050"/>
            </a:solidFill>
            <a:ln w="10795" cap="flat" cmpd="sng" algn="ctr">
              <a:noFill/>
              <a:prstDash val="solid"/>
            </a:ln>
            <a:effectLst/>
          </p:spPr>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algn="r">
                <a:defRPr/>
              </a:pPr>
              <a:endParaRPr lang="it-IT" sz="1200" kern="0" dirty="0" err="1">
                <a:solidFill>
                  <a:srgbClr val="FFFFFF"/>
                </a:solidFill>
                <a:latin typeface="Segoe UI Semilight"/>
              </a:endParaRPr>
            </a:p>
          </p:txBody>
        </p:sp>
        <p:sp>
          <p:nvSpPr>
            <p:cNvPr id="183" name="Rectangle 117">
              <a:extLst>
                <a:ext uri="{FF2B5EF4-FFF2-40B4-BE49-F238E27FC236}">
                  <a16:creationId xmlns:a16="http://schemas.microsoft.com/office/drawing/2014/main" xmlns="" id="{05B0ABF4-9512-4749-A214-CD3583EFAF79}"/>
                </a:ext>
              </a:extLst>
            </p:cNvPr>
            <p:cNvSpPr/>
            <p:nvPr/>
          </p:nvSpPr>
          <p:spPr>
            <a:xfrm>
              <a:off x="1577626" y="4377843"/>
              <a:ext cx="3224340" cy="327984"/>
            </a:xfrm>
            <a:prstGeom prst="rect">
              <a:avLst/>
            </a:prstGeom>
            <a:noFill/>
            <a:ln w="12700" cap="flat" cmpd="sng" algn="ctr">
              <a:noFill/>
              <a:prstDash val="solid"/>
              <a:miter lim="800000"/>
            </a:ln>
            <a:effectLst/>
          </p:spPr>
          <p:txBody>
            <a:bodyPr rtlCol="0" anchor="ctr"/>
            <a:lstStyle/>
            <a:p>
              <a:pPr>
                <a:defRPr/>
              </a:pPr>
              <a:r>
                <a:rPr lang="it-IT" sz="1400" b="1" kern="0" dirty="0">
                  <a:solidFill>
                    <a:srgbClr val="002050">
                      <a:lumMod val="20000"/>
                      <a:lumOff val="80000"/>
                    </a:srgbClr>
                  </a:solidFill>
                  <a:latin typeface="Arial" panose="020B0604020202020204" pitchFamily="34" charset="0"/>
                  <a:cs typeface="Arial" panose="020B0604020202020204" pitchFamily="34" charset="0"/>
                </a:rPr>
                <a:t>Eventi di lavorazione</a:t>
              </a:r>
              <a:endParaRPr lang="it-IT" sz="1200" kern="0" dirty="0">
                <a:solidFill>
                  <a:srgbClr val="002050">
                    <a:lumMod val="20000"/>
                    <a:lumOff val="80000"/>
                  </a:srgbClr>
                </a:solidFill>
                <a:latin typeface="Arial" panose="020B0604020202020204" pitchFamily="34" charset="0"/>
                <a:cs typeface="Arial" panose="020B0604020202020204" pitchFamily="34" charset="0"/>
              </a:endParaRPr>
            </a:p>
          </p:txBody>
        </p:sp>
        <p:cxnSp>
          <p:nvCxnSpPr>
            <p:cNvPr id="184" name="Connettore a gomito 242">
              <a:extLst>
                <a:ext uri="{FF2B5EF4-FFF2-40B4-BE49-F238E27FC236}">
                  <a16:creationId xmlns:a16="http://schemas.microsoft.com/office/drawing/2014/main" xmlns="" id="{64A2C386-2D02-4EC9-9104-ACBBA295A2EF}"/>
                </a:ext>
              </a:extLst>
            </p:cNvPr>
            <p:cNvCxnSpPr>
              <a:cxnSpLocks/>
            </p:cNvCxnSpPr>
            <p:nvPr/>
          </p:nvCxnSpPr>
          <p:spPr>
            <a:xfrm rot="5400000" flipH="1">
              <a:off x="5947234" y="1856654"/>
              <a:ext cx="533654" cy="6083712"/>
            </a:xfrm>
            <a:prstGeom prst="bentConnector4">
              <a:avLst>
                <a:gd name="adj1" fmla="val -52786"/>
                <a:gd name="adj2" fmla="val 65399"/>
              </a:avLst>
            </a:prstGeom>
            <a:noFill/>
            <a:ln w="38100" cap="flat" cmpd="sng" algn="ctr">
              <a:solidFill>
                <a:srgbClr val="002060"/>
              </a:solidFill>
              <a:prstDash val="solid"/>
              <a:headEnd type="none"/>
              <a:tailEnd type="none"/>
            </a:ln>
            <a:effectLst/>
          </p:spPr>
        </p:cxnSp>
      </p:grpSp>
      <p:grpSp>
        <p:nvGrpSpPr>
          <p:cNvPr id="185" name="Group 184">
            <a:extLst>
              <a:ext uri="{FF2B5EF4-FFF2-40B4-BE49-F238E27FC236}">
                <a16:creationId xmlns:a16="http://schemas.microsoft.com/office/drawing/2014/main" xmlns="" id="{737D6E45-1D70-4C2A-9B40-8D43137BDAD6}"/>
              </a:ext>
            </a:extLst>
          </p:cNvPr>
          <p:cNvGrpSpPr/>
          <p:nvPr/>
        </p:nvGrpSpPr>
        <p:grpSpPr>
          <a:xfrm>
            <a:off x="1339434" y="3451564"/>
            <a:ext cx="10765455" cy="1681829"/>
            <a:chOff x="1339434" y="3451564"/>
            <a:chExt cx="10765455" cy="1681829"/>
          </a:xfrm>
        </p:grpSpPr>
        <p:grpSp>
          <p:nvGrpSpPr>
            <p:cNvPr id="186" name="Group 185">
              <a:extLst>
                <a:ext uri="{FF2B5EF4-FFF2-40B4-BE49-F238E27FC236}">
                  <a16:creationId xmlns:a16="http://schemas.microsoft.com/office/drawing/2014/main" xmlns="" id="{DE3FD2D5-8F34-4FD0-A901-18381AAAC67F}"/>
                </a:ext>
              </a:extLst>
            </p:cNvPr>
            <p:cNvGrpSpPr/>
            <p:nvPr/>
          </p:nvGrpSpPr>
          <p:grpSpPr>
            <a:xfrm>
              <a:off x="1339436" y="3451564"/>
              <a:ext cx="10765453" cy="1681829"/>
              <a:chOff x="1339436" y="3451564"/>
              <a:chExt cx="10765453" cy="1681829"/>
            </a:xfrm>
          </p:grpSpPr>
          <p:sp>
            <p:nvSpPr>
              <p:cNvPr id="188" name="Rettangolo 130">
                <a:extLst>
                  <a:ext uri="{FF2B5EF4-FFF2-40B4-BE49-F238E27FC236}">
                    <a16:creationId xmlns:a16="http://schemas.microsoft.com/office/drawing/2014/main" xmlns="" id="{1C645B09-AC18-4FDB-A32F-76388CE1943D}"/>
                  </a:ext>
                </a:extLst>
              </p:cNvPr>
              <p:cNvSpPr/>
              <p:nvPr/>
            </p:nvSpPr>
            <p:spPr>
              <a:xfrm>
                <a:off x="1339436" y="3451564"/>
                <a:ext cx="10765453" cy="843194"/>
              </a:xfrm>
              <a:prstGeom prst="rect">
                <a:avLst/>
              </a:prstGeom>
              <a:solidFill>
                <a:srgbClr val="FFC000"/>
              </a:solidFill>
              <a:ln w="10795" cap="flat" cmpd="sng" algn="ctr">
                <a:noFill/>
                <a:prstDash val="solid"/>
              </a:ln>
              <a:effectLst/>
            </p:spPr>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algn="r">
                  <a:defRPr/>
                </a:pPr>
                <a:endParaRPr lang="it-IT" sz="1200" kern="0" dirty="0" err="1">
                  <a:solidFill>
                    <a:srgbClr val="FFFFFF"/>
                  </a:solidFill>
                  <a:latin typeface="Segoe UI Semilight"/>
                </a:endParaRPr>
              </a:p>
            </p:txBody>
          </p:sp>
          <p:cxnSp>
            <p:nvCxnSpPr>
              <p:cNvPr id="189" name="Connettore a gomito 241">
                <a:extLst>
                  <a:ext uri="{FF2B5EF4-FFF2-40B4-BE49-F238E27FC236}">
                    <a16:creationId xmlns:a16="http://schemas.microsoft.com/office/drawing/2014/main" xmlns="" id="{EC8EB89E-8482-4A8D-9AB8-91F6C7A1184B}"/>
                  </a:ext>
                </a:extLst>
              </p:cNvPr>
              <p:cNvCxnSpPr>
                <a:cxnSpLocks/>
              </p:cNvCxnSpPr>
              <p:nvPr/>
            </p:nvCxnSpPr>
            <p:spPr>
              <a:xfrm rot="5400000" flipH="1">
                <a:off x="5743415" y="1692911"/>
                <a:ext cx="965842" cy="5915122"/>
              </a:xfrm>
              <a:prstGeom prst="bentConnector4">
                <a:avLst>
                  <a:gd name="adj1" fmla="val -23668"/>
                  <a:gd name="adj2" fmla="val 64044"/>
                </a:avLst>
              </a:prstGeom>
              <a:noFill/>
              <a:ln w="38100" cap="flat" cmpd="sng" algn="ctr">
                <a:solidFill>
                  <a:srgbClr val="FFC000"/>
                </a:solidFill>
                <a:prstDash val="solid"/>
                <a:headEnd type="none"/>
                <a:tailEnd type="none"/>
              </a:ln>
              <a:effectLst/>
            </p:spPr>
          </p:cxnSp>
        </p:grpSp>
        <p:sp>
          <p:nvSpPr>
            <p:cNvPr id="187" name="Rectangle 117">
              <a:extLst>
                <a:ext uri="{FF2B5EF4-FFF2-40B4-BE49-F238E27FC236}">
                  <a16:creationId xmlns:a16="http://schemas.microsoft.com/office/drawing/2014/main" xmlns="" id="{CF2268D7-551D-49A8-94B1-A5D45161AF45}"/>
                </a:ext>
              </a:extLst>
            </p:cNvPr>
            <p:cNvSpPr/>
            <p:nvPr/>
          </p:nvSpPr>
          <p:spPr>
            <a:xfrm>
              <a:off x="1339434" y="3909661"/>
              <a:ext cx="3054865" cy="327984"/>
            </a:xfrm>
            <a:prstGeom prst="rect">
              <a:avLst/>
            </a:prstGeom>
            <a:noFill/>
            <a:ln w="12700" cap="flat" cmpd="sng" algn="ctr">
              <a:noFill/>
              <a:prstDash val="solid"/>
              <a:miter lim="800000"/>
            </a:ln>
            <a:effectLst/>
          </p:spPr>
          <p:txBody>
            <a:bodyPr rtlCol="0" anchor="ctr"/>
            <a:lstStyle/>
            <a:p>
              <a:pPr>
                <a:defRPr/>
              </a:pPr>
              <a:r>
                <a:rPr lang="it-IT" sz="1400" b="1" kern="0" dirty="0">
                  <a:solidFill>
                    <a:srgbClr val="FFFFFF"/>
                  </a:solidFill>
                  <a:latin typeface="Arial" panose="020B0604020202020204" pitchFamily="34" charset="0"/>
                  <a:cs typeface="Arial" panose="020B0604020202020204" pitchFamily="34" charset="0"/>
                </a:rPr>
                <a:t>Variabili di processo</a:t>
              </a:r>
              <a:endParaRPr lang="it-IT" sz="1200" kern="0" dirty="0">
                <a:solidFill>
                  <a:srgbClr val="FFFFFF"/>
                </a:solidFill>
                <a:latin typeface="Arial" panose="020B0604020202020204" pitchFamily="34" charset="0"/>
                <a:cs typeface="Arial" panose="020B0604020202020204" pitchFamily="34" charset="0"/>
              </a:endParaRPr>
            </a:p>
          </p:txBody>
        </p:sp>
      </p:grpSp>
      <p:pic>
        <p:nvPicPr>
          <p:cNvPr id="190" name="Immagine 143">
            <a:extLst>
              <a:ext uri="{FF2B5EF4-FFF2-40B4-BE49-F238E27FC236}">
                <a16:creationId xmlns:a16="http://schemas.microsoft.com/office/drawing/2014/main" xmlns="" id="{6905BCC1-132E-4842-B9C0-E3C8097AD7A9}"/>
              </a:ext>
            </a:extLst>
          </p:cNvPr>
          <p:cNvPicPr>
            <a:picLocks noChangeAspect="1"/>
          </p:cNvPicPr>
          <p:nvPr/>
        </p:nvPicPr>
        <p:blipFill>
          <a:blip r:embed="rId4">
            <a:extLst>
              <a:ext uri="{BEBA8EAE-BF5A-486C-A8C5-ECC9F3942E4B}">
                <a14:imgProps xmlns:a14="http://schemas.microsoft.com/office/drawing/2010/main" xmlns="">
                  <a14:imgLayer r:embed="rId5">
                    <a14:imgEffect>
                      <a14:saturation sat="0"/>
                    </a14:imgEffect>
                  </a14:imgLayer>
                </a14:imgProps>
              </a:ext>
            </a:extLst>
          </a:blip>
          <a:stretch>
            <a:fillRect/>
          </a:stretch>
        </p:blipFill>
        <p:spPr>
          <a:xfrm>
            <a:off x="6466663" y="521456"/>
            <a:ext cx="5881834" cy="5881834"/>
          </a:xfrm>
          <a:prstGeom prst="rect">
            <a:avLst/>
          </a:prstGeom>
        </p:spPr>
      </p:pic>
      <p:grpSp>
        <p:nvGrpSpPr>
          <p:cNvPr id="191" name="Group 190">
            <a:extLst>
              <a:ext uri="{FF2B5EF4-FFF2-40B4-BE49-F238E27FC236}">
                <a16:creationId xmlns:a16="http://schemas.microsoft.com/office/drawing/2014/main" xmlns="" id="{459C0817-F048-4A9A-A87D-F688BDB113CA}"/>
              </a:ext>
            </a:extLst>
          </p:cNvPr>
          <p:cNvGrpSpPr/>
          <p:nvPr/>
        </p:nvGrpSpPr>
        <p:grpSpPr>
          <a:xfrm>
            <a:off x="201096" y="2149909"/>
            <a:ext cx="947450" cy="4055487"/>
            <a:chOff x="201096" y="2149909"/>
            <a:chExt cx="947450" cy="4055487"/>
          </a:xfrm>
        </p:grpSpPr>
        <p:sp>
          <p:nvSpPr>
            <p:cNvPr id="192" name="Rectangle 117">
              <a:extLst>
                <a:ext uri="{FF2B5EF4-FFF2-40B4-BE49-F238E27FC236}">
                  <a16:creationId xmlns:a16="http://schemas.microsoft.com/office/drawing/2014/main" xmlns="" id="{FC4BC1E1-EDA0-464C-BB6F-CFB9C235D36C}"/>
                </a:ext>
              </a:extLst>
            </p:cNvPr>
            <p:cNvSpPr/>
            <p:nvPr/>
          </p:nvSpPr>
          <p:spPr>
            <a:xfrm>
              <a:off x="208722" y="2861430"/>
              <a:ext cx="939824" cy="497884"/>
            </a:xfrm>
            <a:prstGeom prst="rect">
              <a:avLst/>
            </a:prstGeom>
            <a:solidFill>
              <a:srgbClr val="0070C0"/>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FFFFFF"/>
                  </a:solidFill>
                  <a:latin typeface="Arial" panose="020B0604020202020204" pitchFamily="34" charset="0"/>
                  <a:cs typeface="Arial" panose="020B0604020202020204" pitchFamily="34" charset="0"/>
                </a:rPr>
                <a:t>Catena Valore</a:t>
              </a:r>
              <a:endParaRPr lang="it-IT" sz="1000" kern="0" dirty="0">
                <a:solidFill>
                  <a:srgbClr val="FFFFFF"/>
                </a:solidFill>
                <a:latin typeface="Arial" panose="020B0604020202020204" pitchFamily="34" charset="0"/>
                <a:cs typeface="Arial" panose="020B0604020202020204" pitchFamily="34" charset="0"/>
              </a:endParaRPr>
            </a:p>
          </p:txBody>
        </p:sp>
        <p:sp>
          <p:nvSpPr>
            <p:cNvPr id="193" name="Rectangle 117">
              <a:extLst>
                <a:ext uri="{FF2B5EF4-FFF2-40B4-BE49-F238E27FC236}">
                  <a16:creationId xmlns:a16="http://schemas.microsoft.com/office/drawing/2014/main" xmlns="" id="{B2E34EC0-3106-475F-8DDB-58723DE222C4}"/>
                </a:ext>
              </a:extLst>
            </p:cNvPr>
            <p:cNvSpPr/>
            <p:nvPr/>
          </p:nvSpPr>
          <p:spPr>
            <a:xfrm>
              <a:off x="208722" y="2149909"/>
              <a:ext cx="932195" cy="682195"/>
            </a:xfrm>
            <a:prstGeom prst="rect">
              <a:avLst/>
            </a:prstGeom>
            <a:solidFill>
              <a:srgbClr val="353535"/>
            </a:solidFill>
            <a:ln w="12700" cap="flat" cmpd="sng" algn="ctr">
              <a:solidFill>
                <a:srgbClr val="353535"/>
              </a:solidFill>
              <a:prstDash val="solid"/>
              <a:miter lim="800000"/>
            </a:ln>
            <a:effectLst/>
          </p:spPr>
          <p:txBody>
            <a:bodyPr rtlCol="0" anchor="ctr"/>
            <a:lstStyle/>
            <a:p>
              <a:pPr algn="ctr">
                <a:defRPr/>
              </a:pPr>
              <a:r>
                <a:rPr lang="it-IT" sz="1000" b="1" kern="0" dirty="0">
                  <a:solidFill>
                    <a:srgbClr val="FFFFFF"/>
                  </a:solidFill>
                  <a:latin typeface="Arial" panose="020B0604020202020204" pitchFamily="34" charset="0"/>
                  <a:cs typeface="Arial" panose="020B0604020202020204" pitchFamily="34" charset="0"/>
                </a:rPr>
                <a:t>OT Livello 4</a:t>
              </a:r>
            </a:p>
            <a:p>
              <a:pPr algn="ctr">
                <a:defRPr/>
              </a:pPr>
              <a:r>
                <a:rPr lang="it-IT" sz="1000" b="1" kern="0" dirty="0">
                  <a:solidFill>
                    <a:srgbClr val="FFFFFF"/>
                  </a:solidFill>
                  <a:latin typeface="Arial" panose="020B0604020202020204" pitchFamily="34" charset="0"/>
                  <a:cs typeface="Arial" panose="020B0604020202020204" pitchFamily="34" charset="0"/>
                </a:rPr>
                <a:t>ERP, CRM</a:t>
              </a:r>
            </a:p>
          </p:txBody>
        </p:sp>
        <p:sp>
          <p:nvSpPr>
            <p:cNvPr id="194" name="Rectangle 117">
              <a:extLst>
                <a:ext uri="{FF2B5EF4-FFF2-40B4-BE49-F238E27FC236}">
                  <a16:creationId xmlns:a16="http://schemas.microsoft.com/office/drawing/2014/main" xmlns="" id="{17D2DAD6-06F1-44B6-85BC-48E12C77F8A7}"/>
                </a:ext>
              </a:extLst>
            </p:cNvPr>
            <p:cNvSpPr/>
            <p:nvPr/>
          </p:nvSpPr>
          <p:spPr>
            <a:xfrm>
              <a:off x="208722" y="3388640"/>
              <a:ext cx="932195" cy="682195"/>
            </a:xfrm>
            <a:prstGeom prst="rect">
              <a:avLst/>
            </a:prstGeom>
            <a:solidFill>
              <a:srgbClr val="353535"/>
            </a:solidFill>
            <a:ln w="12700" cap="flat" cmpd="sng" algn="ctr">
              <a:solidFill>
                <a:srgbClr val="353535"/>
              </a:solidFill>
              <a:prstDash val="solid"/>
              <a:miter lim="800000"/>
            </a:ln>
            <a:effectLst/>
          </p:spPr>
          <p:txBody>
            <a:bodyPr rtlCol="0" anchor="ctr"/>
            <a:lstStyle/>
            <a:p>
              <a:pPr algn="ctr">
                <a:defRPr/>
              </a:pPr>
              <a:r>
                <a:rPr lang="it-IT" sz="1000" b="1" kern="0" dirty="0">
                  <a:solidFill>
                    <a:srgbClr val="FFFFFF"/>
                  </a:solidFill>
                  <a:latin typeface="Arial" panose="020B0604020202020204" pitchFamily="34" charset="0"/>
                  <a:cs typeface="Arial" panose="020B0604020202020204" pitchFamily="34" charset="0"/>
                </a:rPr>
                <a:t>OT Livello 3</a:t>
              </a:r>
            </a:p>
            <a:p>
              <a:pPr algn="ctr">
                <a:defRPr/>
              </a:pPr>
              <a:r>
                <a:rPr lang="it-IT" sz="1000" b="1" kern="0" dirty="0">
                  <a:solidFill>
                    <a:srgbClr val="FFFFFF"/>
                  </a:solidFill>
                  <a:latin typeface="Arial" panose="020B0604020202020204" pitchFamily="34" charset="0"/>
                  <a:cs typeface="Arial" panose="020B0604020202020204" pitchFamily="34" charset="0"/>
                </a:rPr>
                <a:t>MOM, MES</a:t>
              </a:r>
            </a:p>
          </p:txBody>
        </p:sp>
        <p:sp>
          <p:nvSpPr>
            <p:cNvPr id="195" name="Rectangle 117">
              <a:extLst>
                <a:ext uri="{FF2B5EF4-FFF2-40B4-BE49-F238E27FC236}">
                  <a16:creationId xmlns:a16="http://schemas.microsoft.com/office/drawing/2014/main" xmlns="" id="{D431A9C8-5494-4238-9115-945CE41B9F30}"/>
                </a:ext>
              </a:extLst>
            </p:cNvPr>
            <p:cNvSpPr/>
            <p:nvPr/>
          </p:nvSpPr>
          <p:spPr>
            <a:xfrm>
              <a:off x="208721" y="4100161"/>
              <a:ext cx="932195" cy="682195"/>
            </a:xfrm>
            <a:prstGeom prst="rect">
              <a:avLst/>
            </a:prstGeom>
            <a:solidFill>
              <a:srgbClr val="353535"/>
            </a:solidFill>
            <a:ln w="12700" cap="flat" cmpd="sng" algn="ctr">
              <a:solidFill>
                <a:srgbClr val="353535"/>
              </a:solidFill>
              <a:prstDash val="solid"/>
              <a:miter lim="800000"/>
            </a:ln>
            <a:effectLst/>
          </p:spPr>
          <p:txBody>
            <a:bodyPr rtlCol="0" anchor="ctr"/>
            <a:lstStyle/>
            <a:p>
              <a:pPr algn="ctr">
                <a:defRPr/>
              </a:pPr>
              <a:r>
                <a:rPr lang="it-IT" sz="1000" b="1" kern="0" dirty="0">
                  <a:solidFill>
                    <a:srgbClr val="FFFFFF"/>
                  </a:solidFill>
                  <a:latin typeface="Arial" panose="020B0604020202020204" pitchFamily="34" charset="0"/>
                  <a:cs typeface="Arial" panose="020B0604020202020204" pitchFamily="34" charset="0"/>
                </a:rPr>
                <a:t>OT Livello 2</a:t>
              </a:r>
            </a:p>
            <a:p>
              <a:pPr algn="ctr">
                <a:defRPr/>
              </a:pPr>
              <a:r>
                <a:rPr lang="it-IT" sz="1000" b="1" kern="0" dirty="0">
                  <a:solidFill>
                    <a:srgbClr val="FFFFFF"/>
                  </a:solidFill>
                  <a:latin typeface="Arial" panose="020B0604020202020204" pitchFamily="34" charset="0"/>
                  <a:cs typeface="Arial" panose="020B0604020202020204" pitchFamily="34" charset="0"/>
                </a:rPr>
                <a:t>HMI, SCADA</a:t>
              </a:r>
            </a:p>
          </p:txBody>
        </p:sp>
        <p:sp>
          <p:nvSpPr>
            <p:cNvPr id="196" name="Rectangle 117">
              <a:extLst>
                <a:ext uri="{FF2B5EF4-FFF2-40B4-BE49-F238E27FC236}">
                  <a16:creationId xmlns:a16="http://schemas.microsoft.com/office/drawing/2014/main" xmlns="" id="{B9B2A60A-09BE-497C-B2AD-8AE9606A6936}"/>
                </a:ext>
              </a:extLst>
            </p:cNvPr>
            <p:cNvSpPr/>
            <p:nvPr/>
          </p:nvSpPr>
          <p:spPr>
            <a:xfrm>
              <a:off x="201097" y="4811682"/>
              <a:ext cx="932195" cy="682195"/>
            </a:xfrm>
            <a:prstGeom prst="rect">
              <a:avLst/>
            </a:prstGeom>
            <a:solidFill>
              <a:srgbClr val="353535"/>
            </a:solidFill>
            <a:ln w="12700" cap="flat" cmpd="sng" algn="ctr">
              <a:solidFill>
                <a:srgbClr val="353535"/>
              </a:solidFill>
              <a:prstDash val="solid"/>
              <a:miter lim="800000"/>
            </a:ln>
            <a:effectLst/>
          </p:spPr>
          <p:txBody>
            <a:bodyPr rtlCol="0" anchor="ctr"/>
            <a:lstStyle/>
            <a:p>
              <a:pPr algn="ctr">
                <a:defRPr/>
              </a:pPr>
              <a:r>
                <a:rPr lang="it-IT" sz="1000" b="1" kern="0" dirty="0">
                  <a:solidFill>
                    <a:srgbClr val="FFFFFF"/>
                  </a:solidFill>
                  <a:latin typeface="Arial" panose="020B0604020202020204" pitchFamily="34" charset="0"/>
                  <a:cs typeface="Arial" panose="020B0604020202020204" pitchFamily="34" charset="0"/>
                </a:rPr>
                <a:t>OT Livello 1</a:t>
              </a:r>
            </a:p>
            <a:p>
              <a:pPr algn="ctr">
                <a:defRPr/>
              </a:pPr>
              <a:r>
                <a:rPr lang="it-IT" sz="1000" b="1" kern="0" dirty="0">
                  <a:solidFill>
                    <a:srgbClr val="FFFFFF"/>
                  </a:solidFill>
                  <a:latin typeface="Arial" panose="020B0604020202020204" pitchFamily="34" charset="0"/>
                  <a:cs typeface="Arial" panose="020B0604020202020204" pitchFamily="34" charset="0"/>
                </a:rPr>
                <a:t>PLC, DCS</a:t>
              </a:r>
            </a:p>
          </p:txBody>
        </p:sp>
        <p:sp>
          <p:nvSpPr>
            <p:cNvPr id="197" name="Rectangle 117">
              <a:extLst>
                <a:ext uri="{FF2B5EF4-FFF2-40B4-BE49-F238E27FC236}">
                  <a16:creationId xmlns:a16="http://schemas.microsoft.com/office/drawing/2014/main" xmlns="" id="{2F38FF60-245E-4900-A0F2-85739A1DE7FA}"/>
                </a:ext>
              </a:extLst>
            </p:cNvPr>
            <p:cNvSpPr/>
            <p:nvPr/>
          </p:nvSpPr>
          <p:spPr>
            <a:xfrm>
              <a:off x="201096" y="5523201"/>
              <a:ext cx="932195" cy="682195"/>
            </a:xfrm>
            <a:prstGeom prst="rect">
              <a:avLst/>
            </a:prstGeom>
            <a:solidFill>
              <a:srgbClr val="353535"/>
            </a:solidFill>
            <a:ln w="12700" cap="flat" cmpd="sng" algn="ctr">
              <a:solidFill>
                <a:srgbClr val="353535"/>
              </a:solidFill>
              <a:prstDash val="solid"/>
              <a:miter lim="800000"/>
            </a:ln>
            <a:effectLst/>
          </p:spPr>
          <p:txBody>
            <a:bodyPr rtlCol="0" anchor="ctr"/>
            <a:lstStyle/>
            <a:p>
              <a:pPr algn="ctr">
                <a:defRPr/>
              </a:pPr>
              <a:r>
                <a:rPr lang="it-IT" sz="1000" b="1" kern="0" dirty="0">
                  <a:solidFill>
                    <a:srgbClr val="FFFFFF"/>
                  </a:solidFill>
                  <a:latin typeface="Arial" panose="020B0604020202020204" pitchFamily="34" charset="0"/>
                  <a:cs typeface="Arial" panose="020B0604020202020204" pitchFamily="34" charset="0"/>
                </a:rPr>
                <a:t>OT Livello 0</a:t>
              </a:r>
            </a:p>
            <a:p>
              <a:pPr algn="ctr">
                <a:defRPr/>
              </a:pPr>
              <a:r>
                <a:rPr lang="it-IT" sz="1000" b="1" kern="0" dirty="0">
                  <a:solidFill>
                    <a:srgbClr val="FFFFFF"/>
                  </a:solidFill>
                  <a:latin typeface="Arial" panose="020B0604020202020204" pitchFamily="34" charset="0"/>
                  <a:cs typeface="Arial" panose="020B0604020202020204" pitchFamily="34" charset="0"/>
                </a:rPr>
                <a:t>I/O, Sensori</a:t>
              </a:r>
            </a:p>
          </p:txBody>
        </p:sp>
      </p:grpSp>
      <p:sp>
        <p:nvSpPr>
          <p:cNvPr id="198" name="Rettangolo 192">
            <a:extLst>
              <a:ext uri="{FF2B5EF4-FFF2-40B4-BE49-F238E27FC236}">
                <a16:creationId xmlns:a16="http://schemas.microsoft.com/office/drawing/2014/main" xmlns="" id="{1EC7C413-D09A-4BBE-BEC3-551CAB5F299C}"/>
              </a:ext>
            </a:extLst>
          </p:cNvPr>
          <p:cNvSpPr/>
          <p:nvPr/>
        </p:nvSpPr>
        <p:spPr>
          <a:xfrm>
            <a:off x="7522510" y="3963842"/>
            <a:ext cx="3322774" cy="1169551"/>
          </a:xfrm>
          <a:prstGeom prst="rect">
            <a:avLst/>
          </a:prstGeom>
          <a:solidFill>
            <a:srgbClr val="FFFFFF"/>
          </a:solidFill>
          <a:ln>
            <a:solidFill>
              <a:srgbClr val="F2F2F2"/>
            </a:solidFill>
          </a:ln>
        </p:spPr>
        <p:txBody>
          <a:bodyPr wrap="square">
            <a:spAutoFit/>
          </a:bodyPr>
          <a:lstStyle/>
          <a:p>
            <a:pPr>
              <a:defRPr/>
            </a:pPr>
            <a:r>
              <a:rPr lang="it-IT" sz="1400" b="1" kern="0" dirty="0">
                <a:solidFill>
                  <a:srgbClr val="353535"/>
                </a:solidFill>
                <a:latin typeface="Arial" panose="020B0604020202020204" pitchFamily="34" charset="0"/>
                <a:cs typeface="Arial" panose="020B0604020202020204" pitchFamily="34" charset="0"/>
              </a:rPr>
              <a:t>L’intero Iceberg</a:t>
            </a:r>
          </a:p>
          <a:p>
            <a:pPr>
              <a:defRPr/>
            </a:pPr>
            <a:r>
              <a:rPr lang="it-IT" sz="1400" kern="0" dirty="0">
                <a:solidFill>
                  <a:srgbClr val="353535"/>
                </a:solidFill>
                <a:latin typeface="Arial" panose="020B0604020202020204" pitchFamily="34" charset="0"/>
                <a:cs typeface="Arial" panose="020B0604020202020204" pitchFamily="34" charset="0"/>
              </a:rPr>
              <a:t>I dati di produzione ci aiutano a capire i comportamenti, quindi confermare le nostre ipotesi: </a:t>
            </a:r>
            <a:r>
              <a:rPr lang="it-IT" sz="1400" b="1" kern="0" dirty="0">
                <a:solidFill>
                  <a:srgbClr val="00B050"/>
                </a:solidFill>
                <a:latin typeface="Arial" panose="020B0604020202020204" pitchFamily="34" charset="0"/>
                <a:cs typeface="Arial" panose="020B0604020202020204" pitchFamily="34" charset="0"/>
              </a:rPr>
              <a:t>prevenire situazioni di errore ed ottimizzare l’intera filiera.</a:t>
            </a:r>
          </a:p>
        </p:txBody>
      </p:sp>
      <p:grpSp>
        <p:nvGrpSpPr>
          <p:cNvPr id="199" name="Group 198">
            <a:extLst>
              <a:ext uri="{FF2B5EF4-FFF2-40B4-BE49-F238E27FC236}">
                <a16:creationId xmlns:a16="http://schemas.microsoft.com/office/drawing/2014/main" xmlns="" id="{26D41370-791E-4103-AE4A-6D53979EBDF8}"/>
              </a:ext>
            </a:extLst>
          </p:cNvPr>
          <p:cNvGrpSpPr/>
          <p:nvPr/>
        </p:nvGrpSpPr>
        <p:grpSpPr>
          <a:xfrm>
            <a:off x="1148546" y="796187"/>
            <a:ext cx="10956343" cy="2894393"/>
            <a:chOff x="1148546" y="796187"/>
            <a:chExt cx="10956343" cy="2894393"/>
          </a:xfrm>
        </p:grpSpPr>
        <p:sp>
          <p:nvSpPr>
            <p:cNvPr id="200" name="Rettangolo 144">
              <a:extLst>
                <a:ext uri="{FF2B5EF4-FFF2-40B4-BE49-F238E27FC236}">
                  <a16:creationId xmlns:a16="http://schemas.microsoft.com/office/drawing/2014/main" xmlns="" id="{2A0C2A43-3FC7-48FF-A257-147B52FD35A8}"/>
                </a:ext>
              </a:extLst>
            </p:cNvPr>
            <p:cNvSpPr/>
            <p:nvPr/>
          </p:nvSpPr>
          <p:spPr>
            <a:xfrm>
              <a:off x="1230674" y="2525539"/>
              <a:ext cx="10874215" cy="1165041"/>
            </a:xfrm>
            <a:prstGeom prst="rect">
              <a:avLst/>
            </a:prstGeom>
            <a:solidFill>
              <a:srgbClr val="0078D7">
                <a:lumMod val="20000"/>
                <a:lumOff val="80000"/>
              </a:srgbClr>
            </a:solidFill>
            <a:ln w="10795" cap="flat" cmpd="sng" algn="ctr">
              <a:noFill/>
              <a:prstDash val="solid"/>
            </a:ln>
            <a:effectLst/>
          </p:spPr>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algn="r">
                <a:defRPr/>
              </a:pPr>
              <a:endParaRPr lang="it-IT" sz="1200" kern="0" dirty="0" err="1">
                <a:solidFill>
                  <a:srgbClr val="FFFFFF"/>
                </a:solidFill>
                <a:latin typeface="Segoe UI Semilight"/>
              </a:endParaRPr>
            </a:p>
          </p:txBody>
        </p:sp>
        <p:cxnSp>
          <p:nvCxnSpPr>
            <p:cNvPr id="201" name="Connettore diritto 146">
              <a:extLst>
                <a:ext uri="{FF2B5EF4-FFF2-40B4-BE49-F238E27FC236}">
                  <a16:creationId xmlns:a16="http://schemas.microsoft.com/office/drawing/2014/main" xmlns="" id="{2FD0BD36-6008-4A1B-9381-44FEDE301A41}"/>
                </a:ext>
              </a:extLst>
            </p:cNvPr>
            <p:cNvCxnSpPr>
              <a:cxnSpLocks/>
              <a:stCxn id="192" idx="3"/>
              <a:endCxn id="213" idx="1"/>
            </p:cNvCxnSpPr>
            <p:nvPr/>
          </p:nvCxnSpPr>
          <p:spPr>
            <a:xfrm>
              <a:off x="1148546" y="3110372"/>
              <a:ext cx="10024150" cy="2409"/>
            </a:xfrm>
            <a:prstGeom prst="line">
              <a:avLst/>
            </a:prstGeom>
            <a:noFill/>
            <a:ln w="9525" cap="flat" cmpd="sng" algn="ctr">
              <a:solidFill>
                <a:srgbClr val="0070C0"/>
              </a:solidFill>
              <a:prstDash val="solid"/>
            </a:ln>
            <a:effectLst/>
          </p:spPr>
        </p:cxnSp>
        <p:sp>
          <p:nvSpPr>
            <p:cNvPr id="202" name="Rectangle 117">
              <a:extLst>
                <a:ext uri="{FF2B5EF4-FFF2-40B4-BE49-F238E27FC236}">
                  <a16:creationId xmlns:a16="http://schemas.microsoft.com/office/drawing/2014/main" xmlns="" id="{F210BC86-B1A8-49E5-A13D-F48182DDDB25}"/>
                </a:ext>
              </a:extLst>
            </p:cNvPr>
            <p:cNvSpPr/>
            <p:nvPr/>
          </p:nvSpPr>
          <p:spPr>
            <a:xfrm>
              <a:off x="128315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Fornitori</a:t>
              </a:r>
              <a:endParaRPr lang="it-IT" sz="900" b="1" kern="0" dirty="0">
                <a:solidFill>
                  <a:srgbClr val="353535"/>
                </a:solidFill>
                <a:latin typeface="Arial" panose="020B0604020202020204" pitchFamily="34" charset="0"/>
                <a:cs typeface="Arial" panose="020B0604020202020204" pitchFamily="34" charset="0"/>
              </a:endParaRPr>
            </a:p>
          </p:txBody>
        </p:sp>
        <p:sp>
          <p:nvSpPr>
            <p:cNvPr id="203" name="Rectangle 117">
              <a:extLst>
                <a:ext uri="{FF2B5EF4-FFF2-40B4-BE49-F238E27FC236}">
                  <a16:creationId xmlns:a16="http://schemas.microsoft.com/office/drawing/2014/main" xmlns="" id="{2BB6EDC5-8570-47F6-85E0-6C66DB64E9DB}"/>
                </a:ext>
              </a:extLst>
            </p:cNvPr>
            <p:cNvSpPr/>
            <p:nvPr/>
          </p:nvSpPr>
          <p:spPr>
            <a:xfrm>
              <a:off x="218220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Materie</a:t>
              </a:r>
              <a:endParaRPr lang="it-IT" sz="900" b="1" kern="0" dirty="0">
                <a:solidFill>
                  <a:srgbClr val="353535"/>
                </a:solidFill>
                <a:latin typeface="Arial" panose="020B0604020202020204" pitchFamily="34" charset="0"/>
                <a:cs typeface="Arial" panose="020B0604020202020204" pitchFamily="34" charset="0"/>
              </a:endParaRPr>
            </a:p>
          </p:txBody>
        </p:sp>
        <p:sp>
          <p:nvSpPr>
            <p:cNvPr id="204" name="Rectangle 117">
              <a:extLst>
                <a:ext uri="{FF2B5EF4-FFF2-40B4-BE49-F238E27FC236}">
                  <a16:creationId xmlns:a16="http://schemas.microsoft.com/office/drawing/2014/main" xmlns="" id="{A6DDDD9B-18CB-4D4C-9111-96F8634CCEFA}"/>
                </a:ext>
              </a:extLst>
            </p:cNvPr>
            <p:cNvSpPr/>
            <p:nvPr/>
          </p:nvSpPr>
          <p:spPr>
            <a:xfrm>
              <a:off x="308125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Magazzino</a:t>
              </a:r>
              <a:endParaRPr lang="it-IT" sz="900" b="1" kern="0" dirty="0">
                <a:solidFill>
                  <a:srgbClr val="353535"/>
                </a:solidFill>
                <a:latin typeface="Arial" panose="020B0604020202020204" pitchFamily="34" charset="0"/>
                <a:cs typeface="Arial" panose="020B0604020202020204" pitchFamily="34" charset="0"/>
              </a:endParaRPr>
            </a:p>
          </p:txBody>
        </p:sp>
        <p:sp>
          <p:nvSpPr>
            <p:cNvPr id="205" name="Rectangle 117">
              <a:extLst>
                <a:ext uri="{FF2B5EF4-FFF2-40B4-BE49-F238E27FC236}">
                  <a16:creationId xmlns:a16="http://schemas.microsoft.com/office/drawing/2014/main" xmlns="" id="{A9A4B6A8-084F-414B-8EE2-1FBCD484F29E}"/>
                </a:ext>
              </a:extLst>
            </p:cNvPr>
            <p:cNvSpPr/>
            <p:nvPr/>
          </p:nvSpPr>
          <p:spPr>
            <a:xfrm>
              <a:off x="398030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Impianto</a:t>
              </a:r>
              <a:endParaRPr lang="it-IT" sz="900" b="1" kern="0" dirty="0">
                <a:solidFill>
                  <a:srgbClr val="353535"/>
                </a:solidFill>
                <a:latin typeface="Arial" panose="020B0604020202020204" pitchFamily="34" charset="0"/>
                <a:cs typeface="Arial" panose="020B0604020202020204" pitchFamily="34" charset="0"/>
              </a:endParaRPr>
            </a:p>
          </p:txBody>
        </p:sp>
        <p:sp>
          <p:nvSpPr>
            <p:cNvPr id="206" name="Rectangle 117">
              <a:extLst>
                <a:ext uri="{FF2B5EF4-FFF2-40B4-BE49-F238E27FC236}">
                  <a16:creationId xmlns:a16="http://schemas.microsoft.com/office/drawing/2014/main" xmlns="" id="{5FA870A7-2860-47D0-8329-4F17B04BC7A3}"/>
                </a:ext>
              </a:extLst>
            </p:cNvPr>
            <p:cNvSpPr/>
            <p:nvPr/>
          </p:nvSpPr>
          <p:spPr>
            <a:xfrm>
              <a:off x="487935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Linea</a:t>
              </a:r>
              <a:endParaRPr lang="it-IT" sz="900" b="1" kern="0" dirty="0">
                <a:solidFill>
                  <a:srgbClr val="353535"/>
                </a:solidFill>
                <a:latin typeface="Arial" panose="020B0604020202020204" pitchFamily="34" charset="0"/>
                <a:cs typeface="Arial" panose="020B0604020202020204" pitchFamily="34" charset="0"/>
              </a:endParaRPr>
            </a:p>
          </p:txBody>
        </p:sp>
        <p:sp>
          <p:nvSpPr>
            <p:cNvPr id="207" name="Rectangle 117">
              <a:extLst>
                <a:ext uri="{FF2B5EF4-FFF2-40B4-BE49-F238E27FC236}">
                  <a16:creationId xmlns:a16="http://schemas.microsoft.com/office/drawing/2014/main" xmlns="" id="{29B2B841-75F1-4BBC-BA10-C6C0333AD6A9}"/>
                </a:ext>
              </a:extLst>
            </p:cNvPr>
            <p:cNvSpPr/>
            <p:nvPr/>
          </p:nvSpPr>
          <p:spPr>
            <a:xfrm>
              <a:off x="577840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Test</a:t>
              </a:r>
              <a:endParaRPr lang="it-IT" sz="900" b="1" kern="0" dirty="0">
                <a:solidFill>
                  <a:srgbClr val="353535"/>
                </a:solidFill>
                <a:latin typeface="Arial" panose="020B0604020202020204" pitchFamily="34" charset="0"/>
                <a:cs typeface="Arial" panose="020B0604020202020204" pitchFamily="34" charset="0"/>
              </a:endParaRPr>
            </a:p>
          </p:txBody>
        </p:sp>
        <p:sp>
          <p:nvSpPr>
            <p:cNvPr id="208" name="Rectangle 117">
              <a:extLst>
                <a:ext uri="{FF2B5EF4-FFF2-40B4-BE49-F238E27FC236}">
                  <a16:creationId xmlns:a16="http://schemas.microsoft.com/office/drawing/2014/main" xmlns="" id="{C59CCCA9-E1D8-4EB6-8579-7553B4BD80E1}"/>
                </a:ext>
              </a:extLst>
            </p:cNvPr>
            <p:cNvSpPr/>
            <p:nvPr/>
          </p:nvSpPr>
          <p:spPr>
            <a:xfrm>
              <a:off x="667745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Assembly</a:t>
              </a:r>
              <a:endParaRPr lang="it-IT" sz="900" b="1" kern="0" dirty="0">
                <a:solidFill>
                  <a:srgbClr val="353535"/>
                </a:solidFill>
                <a:latin typeface="Arial" panose="020B0604020202020204" pitchFamily="34" charset="0"/>
                <a:cs typeface="Arial" panose="020B0604020202020204" pitchFamily="34" charset="0"/>
              </a:endParaRPr>
            </a:p>
          </p:txBody>
        </p:sp>
        <p:sp>
          <p:nvSpPr>
            <p:cNvPr id="209" name="Rectangle 117">
              <a:extLst>
                <a:ext uri="{FF2B5EF4-FFF2-40B4-BE49-F238E27FC236}">
                  <a16:creationId xmlns:a16="http://schemas.microsoft.com/office/drawing/2014/main" xmlns="" id="{06156323-B79F-4E7D-B700-A0F7C8123A26}"/>
                </a:ext>
              </a:extLst>
            </p:cNvPr>
            <p:cNvSpPr/>
            <p:nvPr/>
          </p:nvSpPr>
          <p:spPr>
            <a:xfrm>
              <a:off x="757650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Collaudo</a:t>
              </a:r>
              <a:endParaRPr lang="it-IT" sz="900" b="1" kern="0" dirty="0">
                <a:solidFill>
                  <a:srgbClr val="353535"/>
                </a:solidFill>
                <a:latin typeface="Arial" panose="020B0604020202020204" pitchFamily="34" charset="0"/>
                <a:cs typeface="Arial" panose="020B0604020202020204" pitchFamily="34" charset="0"/>
              </a:endParaRPr>
            </a:p>
          </p:txBody>
        </p:sp>
        <p:sp>
          <p:nvSpPr>
            <p:cNvPr id="210" name="Rectangle 117">
              <a:extLst>
                <a:ext uri="{FF2B5EF4-FFF2-40B4-BE49-F238E27FC236}">
                  <a16:creationId xmlns:a16="http://schemas.microsoft.com/office/drawing/2014/main" xmlns="" id="{B97F70A4-C253-48F5-BE2F-57D7AC74B6E1}"/>
                </a:ext>
              </a:extLst>
            </p:cNvPr>
            <p:cNvSpPr/>
            <p:nvPr/>
          </p:nvSpPr>
          <p:spPr>
            <a:xfrm>
              <a:off x="847555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Qualità</a:t>
              </a:r>
              <a:endParaRPr lang="it-IT" sz="900" b="1" kern="0" dirty="0">
                <a:solidFill>
                  <a:srgbClr val="353535"/>
                </a:solidFill>
                <a:latin typeface="Arial" panose="020B0604020202020204" pitchFamily="34" charset="0"/>
                <a:cs typeface="Arial" panose="020B0604020202020204" pitchFamily="34" charset="0"/>
              </a:endParaRPr>
            </a:p>
          </p:txBody>
        </p:sp>
        <p:sp>
          <p:nvSpPr>
            <p:cNvPr id="211" name="Rectangle 117">
              <a:extLst>
                <a:ext uri="{FF2B5EF4-FFF2-40B4-BE49-F238E27FC236}">
                  <a16:creationId xmlns:a16="http://schemas.microsoft.com/office/drawing/2014/main" xmlns="" id="{20213F06-5CD8-4D9C-8812-3F2EFC845A0A}"/>
                </a:ext>
              </a:extLst>
            </p:cNvPr>
            <p:cNvSpPr/>
            <p:nvPr/>
          </p:nvSpPr>
          <p:spPr>
            <a:xfrm>
              <a:off x="937460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Magazzino</a:t>
              </a:r>
              <a:endParaRPr lang="it-IT" sz="900" b="1" kern="0" dirty="0">
                <a:solidFill>
                  <a:srgbClr val="353535"/>
                </a:solidFill>
                <a:latin typeface="Arial" panose="020B0604020202020204" pitchFamily="34" charset="0"/>
                <a:cs typeface="Arial" panose="020B0604020202020204" pitchFamily="34" charset="0"/>
              </a:endParaRPr>
            </a:p>
          </p:txBody>
        </p:sp>
        <p:sp>
          <p:nvSpPr>
            <p:cNvPr id="212" name="Rectangle 117">
              <a:extLst>
                <a:ext uri="{FF2B5EF4-FFF2-40B4-BE49-F238E27FC236}">
                  <a16:creationId xmlns:a16="http://schemas.microsoft.com/office/drawing/2014/main" xmlns="" id="{EBF4517B-8CAA-4D76-8FFB-6215407AB0E2}"/>
                </a:ext>
              </a:extLst>
            </p:cNvPr>
            <p:cNvSpPr/>
            <p:nvPr/>
          </p:nvSpPr>
          <p:spPr>
            <a:xfrm>
              <a:off x="10273650"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Prodotti</a:t>
              </a:r>
              <a:endParaRPr lang="it-IT" sz="900" b="1" kern="0" dirty="0">
                <a:solidFill>
                  <a:srgbClr val="353535"/>
                </a:solidFill>
                <a:latin typeface="Arial" panose="020B0604020202020204" pitchFamily="34" charset="0"/>
                <a:cs typeface="Arial" panose="020B0604020202020204" pitchFamily="34" charset="0"/>
              </a:endParaRPr>
            </a:p>
          </p:txBody>
        </p:sp>
        <p:sp>
          <p:nvSpPr>
            <p:cNvPr id="213" name="Rectangle 117">
              <a:extLst>
                <a:ext uri="{FF2B5EF4-FFF2-40B4-BE49-F238E27FC236}">
                  <a16:creationId xmlns:a16="http://schemas.microsoft.com/office/drawing/2014/main" xmlns="" id="{5BEB6B5A-A9BE-45D1-953F-B642D56DB51B}"/>
                </a:ext>
              </a:extLst>
            </p:cNvPr>
            <p:cNvSpPr/>
            <p:nvPr/>
          </p:nvSpPr>
          <p:spPr>
            <a:xfrm>
              <a:off x="11172696" y="2863839"/>
              <a:ext cx="828000" cy="497884"/>
            </a:xfrm>
            <a:prstGeom prst="rect">
              <a:avLst/>
            </a:prstGeom>
            <a:solidFill>
              <a:srgbClr val="FFFFFF"/>
            </a:solidFill>
            <a:ln w="12700" cap="flat" cmpd="sng" algn="ctr">
              <a:solidFill>
                <a:srgbClr val="0070C0"/>
              </a:solidFill>
              <a:prstDash val="solid"/>
              <a:miter lim="800000"/>
            </a:ln>
            <a:effectLst/>
          </p:spPr>
          <p:txBody>
            <a:bodyPr rtlCol="0" anchor="ctr"/>
            <a:lstStyle/>
            <a:p>
              <a:pPr algn="ctr">
                <a:defRPr/>
              </a:pPr>
              <a:r>
                <a:rPr lang="it-IT" sz="1000" b="1" kern="0" dirty="0">
                  <a:solidFill>
                    <a:srgbClr val="353535"/>
                  </a:solidFill>
                  <a:latin typeface="Arial" panose="020B0604020202020204" pitchFamily="34" charset="0"/>
                  <a:cs typeface="Arial" panose="020B0604020202020204" pitchFamily="34" charset="0"/>
                </a:rPr>
                <a:t>Vendite</a:t>
              </a:r>
              <a:endParaRPr lang="it-IT" sz="900" b="1" kern="0" dirty="0">
                <a:solidFill>
                  <a:srgbClr val="353535"/>
                </a:solidFill>
                <a:latin typeface="Arial" panose="020B0604020202020204" pitchFamily="34" charset="0"/>
                <a:cs typeface="Arial" panose="020B0604020202020204" pitchFamily="34" charset="0"/>
              </a:endParaRPr>
            </a:p>
          </p:txBody>
        </p:sp>
        <p:sp>
          <p:nvSpPr>
            <p:cNvPr id="214" name="Rectangle 117">
              <a:extLst>
                <a:ext uri="{FF2B5EF4-FFF2-40B4-BE49-F238E27FC236}">
                  <a16:creationId xmlns:a16="http://schemas.microsoft.com/office/drawing/2014/main" xmlns="" id="{E0C7D5A2-9A7E-41AD-A008-A002ECEFAE34}"/>
                </a:ext>
              </a:extLst>
            </p:cNvPr>
            <p:cNvSpPr/>
            <p:nvPr/>
          </p:nvSpPr>
          <p:spPr>
            <a:xfrm>
              <a:off x="1230674" y="3359123"/>
              <a:ext cx="2245314" cy="327984"/>
            </a:xfrm>
            <a:prstGeom prst="rect">
              <a:avLst/>
            </a:prstGeom>
            <a:noFill/>
            <a:ln w="12700" cap="flat" cmpd="sng" algn="ctr">
              <a:noFill/>
              <a:prstDash val="solid"/>
              <a:miter lim="800000"/>
            </a:ln>
            <a:effectLst/>
          </p:spPr>
          <p:txBody>
            <a:bodyPr rtlCol="0" anchor="ctr"/>
            <a:lstStyle/>
            <a:p>
              <a:pPr algn="ctr">
                <a:defRPr/>
              </a:pPr>
              <a:r>
                <a:rPr lang="it-IT" sz="1100" b="1" kern="0" dirty="0">
                  <a:solidFill>
                    <a:srgbClr val="0078D7">
                      <a:lumMod val="50000"/>
                    </a:srgbClr>
                  </a:solidFill>
                  <a:latin typeface="Arial" panose="020B0604020202020204" pitchFamily="34" charset="0"/>
                  <a:cs typeface="Arial" panose="020B0604020202020204" pitchFamily="34" charset="0"/>
                </a:rPr>
                <a:t>Iterazioni della catena di valore</a:t>
              </a:r>
              <a:endParaRPr lang="it-IT" sz="1050" kern="0" dirty="0">
                <a:solidFill>
                  <a:srgbClr val="0078D7">
                    <a:lumMod val="50000"/>
                  </a:srgbClr>
                </a:solidFill>
                <a:latin typeface="Arial" panose="020B0604020202020204" pitchFamily="34" charset="0"/>
                <a:cs typeface="Arial" panose="020B0604020202020204" pitchFamily="34" charset="0"/>
              </a:endParaRPr>
            </a:p>
          </p:txBody>
        </p:sp>
        <p:sp>
          <p:nvSpPr>
            <p:cNvPr id="215" name="Rectangle 117">
              <a:extLst>
                <a:ext uri="{FF2B5EF4-FFF2-40B4-BE49-F238E27FC236}">
                  <a16:creationId xmlns:a16="http://schemas.microsoft.com/office/drawing/2014/main" xmlns="" id="{0FF827AB-CE68-4107-82F8-A629C613879D}"/>
                </a:ext>
              </a:extLst>
            </p:cNvPr>
            <p:cNvSpPr/>
            <p:nvPr/>
          </p:nvSpPr>
          <p:spPr>
            <a:xfrm>
              <a:off x="1316818" y="796187"/>
              <a:ext cx="3258149" cy="1242344"/>
            </a:xfrm>
            <a:prstGeom prst="rect">
              <a:avLst/>
            </a:prstGeom>
            <a:noFill/>
            <a:ln w="12700" cap="flat" cmpd="sng" algn="ctr">
              <a:noFill/>
              <a:prstDash val="solid"/>
              <a:miter lim="800000"/>
            </a:ln>
            <a:effectLst/>
          </p:spPr>
          <p:txBody>
            <a:bodyPr rtlCol="0" anchor="ctr"/>
            <a:lstStyle/>
            <a:p>
              <a:pPr>
                <a:defRPr/>
              </a:pPr>
              <a:r>
                <a:rPr lang="it-IT" sz="1400" b="1" kern="0" dirty="0">
                  <a:solidFill>
                    <a:srgbClr val="353535"/>
                  </a:solidFill>
                  <a:latin typeface="Arial" panose="020B0604020202020204" pitchFamily="34" charset="0"/>
                  <a:cs typeface="Arial" panose="020B0604020202020204" pitchFamily="34" charset="0"/>
                </a:rPr>
                <a:t>La punta del nostro Iceberg</a:t>
              </a:r>
            </a:p>
            <a:p>
              <a:pPr>
                <a:defRPr/>
              </a:pPr>
              <a:r>
                <a:rPr lang="it-IT" sz="1400" kern="0" dirty="0">
                  <a:solidFill>
                    <a:srgbClr val="353535"/>
                  </a:solidFill>
                  <a:latin typeface="Arial" panose="020B0604020202020204" pitchFamily="34" charset="0"/>
                  <a:cs typeface="Arial" panose="020B0604020202020204" pitchFamily="34" charset="0"/>
                </a:rPr>
                <a:t>Se ci soffermiamo ad analizzare solo i dati del processo, possiamo soltanto capire </a:t>
              </a:r>
              <a:r>
                <a:rPr lang="it-IT" sz="1400" b="1" kern="0" dirty="0">
                  <a:solidFill>
                    <a:srgbClr val="C00000"/>
                  </a:solidFill>
                  <a:latin typeface="Arial" panose="020B0604020202020204" pitchFamily="34" charset="0"/>
                  <a:cs typeface="Arial" panose="020B0604020202020204" pitchFamily="34" charset="0"/>
                </a:rPr>
                <a:t>cosa è accaduto e quando</a:t>
              </a:r>
              <a:r>
                <a:rPr lang="it-IT" sz="1400" kern="0" dirty="0">
                  <a:solidFill>
                    <a:srgbClr val="353535"/>
                  </a:solidFill>
                  <a:latin typeface="Arial" panose="020B0604020202020204" pitchFamily="34" charset="0"/>
                  <a:cs typeface="Arial" panose="020B0604020202020204" pitchFamily="34" charset="0"/>
                </a:rPr>
                <a:t>.</a:t>
              </a:r>
            </a:p>
          </p:txBody>
        </p:sp>
        <p:cxnSp>
          <p:nvCxnSpPr>
            <p:cNvPr id="216" name="Connettore a gomito 13">
              <a:extLst>
                <a:ext uri="{FF2B5EF4-FFF2-40B4-BE49-F238E27FC236}">
                  <a16:creationId xmlns:a16="http://schemas.microsoft.com/office/drawing/2014/main" xmlns="" id="{4C76E7CA-3C9F-49D6-84C1-68F0C8B17F16}"/>
                </a:ext>
              </a:extLst>
            </p:cNvPr>
            <p:cNvCxnSpPr>
              <a:stCxn id="200" idx="0"/>
              <a:endCxn id="215" idx="3"/>
            </p:cNvCxnSpPr>
            <p:nvPr/>
          </p:nvCxnSpPr>
          <p:spPr>
            <a:xfrm rot="16200000" flipV="1">
              <a:off x="5067285" y="925041"/>
              <a:ext cx="1108180" cy="2092815"/>
            </a:xfrm>
            <a:prstGeom prst="bentConnector2">
              <a:avLst/>
            </a:prstGeom>
            <a:noFill/>
            <a:ln w="38100" cap="flat" cmpd="sng" algn="ctr">
              <a:solidFill>
                <a:srgbClr val="0078D7">
                  <a:lumMod val="20000"/>
                  <a:lumOff val="80000"/>
                </a:srgbClr>
              </a:solidFill>
              <a:prstDash val="solid"/>
              <a:headEnd type="none"/>
              <a:tailEnd type="none"/>
            </a:ln>
            <a:effectLst/>
          </p:spPr>
        </p:cxnSp>
      </p:grpSp>
    </p:spTree>
    <p:extLst>
      <p:ext uri="{BB962C8B-B14F-4D97-AF65-F5344CB8AC3E}">
        <p14:creationId xmlns:p14="http://schemas.microsoft.com/office/powerpoint/2010/main" xmlns="" val="217158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9"/>
                                        </p:tgtEl>
                                        <p:attrNameLst>
                                          <p:attrName>style.visibility</p:attrName>
                                        </p:attrNameLst>
                                      </p:cBhvr>
                                      <p:to>
                                        <p:strVal val="visible"/>
                                      </p:to>
                                    </p:set>
                                    <p:animEffect transition="in" filter="fade">
                                      <p:cBhvr>
                                        <p:cTn id="15" dur="500"/>
                                        <p:tgtEl>
                                          <p:spTgt spid="19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8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7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7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8"/>
                                        </p:tgtEl>
                                        <p:attrNameLst>
                                          <p:attrName>style.visibility</p:attrName>
                                        </p:attrNameLst>
                                      </p:cBhvr>
                                      <p:to>
                                        <p:strVal val="visible"/>
                                      </p:to>
                                    </p:set>
                                    <p:animEffect transition="in" filter="fade">
                                      <p:cBhvr>
                                        <p:cTn id="36"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550EADE-F4B5-4626-A74F-4673F7BC35D8}"/>
              </a:ext>
            </a:extLst>
          </p:cNvPr>
          <p:cNvSpPr/>
          <p:nvPr/>
        </p:nvSpPr>
        <p:spPr>
          <a:xfrm>
            <a:off x="6576014" y="1746671"/>
            <a:ext cx="5313507" cy="1905454"/>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r>
              <a:rPr lang="it-IT" sz="2400" b="1" dirty="0">
                <a:solidFill>
                  <a:prstClr val="white"/>
                </a:solidFill>
              </a:rPr>
              <a:t>Internet of </a:t>
            </a:r>
            <a:r>
              <a:rPr lang="it-IT" sz="2400" b="1" dirty="0" err="1">
                <a:solidFill>
                  <a:prstClr val="white"/>
                </a:solidFill>
              </a:rPr>
              <a:t>Things</a:t>
            </a:r>
            <a:endParaRPr lang="it-IT" sz="2400" b="1" dirty="0">
              <a:solidFill>
                <a:prstClr val="white"/>
              </a:solidFill>
            </a:endParaRPr>
          </a:p>
          <a:p>
            <a:pPr algn="ctr"/>
            <a:r>
              <a:rPr lang="it-IT" sz="2000" dirty="0">
                <a:solidFill>
                  <a:prstClr val="white"/>
                </a:solidFill>
              </a:rPr>
              <a:t>Gli oggetti si rendono riconoscibili e acquisiscono intelligenza grazie al fatto di poter comunicare dati su se stessi e accedere ad informazioni aggregate da parte di altri</a:t>
            </a:r>
            <a:endParaRPr lang="it-IT" sz="1600" dirty="0">
              <a:solidFill>
                <a:prstClr val="white"/>
              </a:solidFill>
            </a:endParaRPr>
          </a:p>
        </p:txBody>
      </p:sp>
      <p:sp>
        <p:nvSpPr>
          <p:cNvPr id="23" name="Rectangle 22">
            <a:extLst>
              <a:ext uri="{FF2B5EF4-FFF2-40B4-BE49-F238E27FC236}">
                <a16:creationId xmlns:a16="http://schemas.microsoft.com/office/drawing/2014/main" xmlns="" id="{F684841E-61A3-46F8-B84C-F4D81F6EE5A5}"/>
              </a:ext>
            </a:extLst>
          </p:cNvPr>
          <p:cNvSpPr/>
          <p:nvPr/>
        </p:nvSpPr>
        <p:spPr>
          <a:xfrm>
            <a:off x="262300" y="1148529"/>
            <a:ext cx="11627219" cy="461665"/>
          </a:xfrm>
          <a:prstGeom prst="rect">
            <a:avLst/>
          </a:prstGeom>
        </p:spPr>
        <p:txBody>
          <a:bodyPr wrap="square">
            <a:spAutoFit/>
          </a:bodyPr>
          <a:lstStyle/>
          <a:p>
            <a:r>
              <a:rPr lang="it-IT" sz="2400" b="1" dirty="0">
                <a:solidFill>
                  <a:srgbClr val="2E4E89"/>
                </a:solidFill>
              </a:rPr>
              <a:t>Le nuove opportunità per il settore manifatturiero, la robotica collaborativa</a:t>
            </a:r>
            <a:endParaRPr lang="it-IT" b="1" dirty="0">
              <a:solidFill>
                <a:srgbClr val="2E4E89"/>
              </a:solidFill>
            </a:endParaRPr>
          </a:p>
        </p:txBody>
      </p:sp>
      <p:pic>
        <p:nvPicPr>
          <p:cNvPr id="27" name="Immagine 2">
            <a:extLst>
              <a:ext uri="{FF2B5EF4-FFF2-40B4-BE49-F238E27FC236}">
                <a16:creationId xmlns:a16="http://schemas.microsoft.com/office/drawing/2014/main" xmlns="" id="{B8E1C2FD-1457-4B4F-9D80-B6434FF79F7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sp>
        <p:nvSpPr>
          <p:cNvPr id="20" name="TextBox 19">
            <a:extLst>
              <a:ext uri="{FF2B5EF4-FFF2-40B4-BE49-F238E27FC236}">
                <a16:creationId xmlns:a16="http://schemas.microsoft.com/office/drawing/2014/main" xmlns="" id="{EDD29FA2-3C26-47F9-9D1C-58E85D3A8D18}"/>
              </a:ext>
            </a:extLst>
          </p:cNvPr>
          <p:cNvSpPr txBox="1"/>
          <p:nvPr/>
        </p:nvSpPr>
        <p:spPr>
          <a:xfrm>
            <a:off x="306625" y="136887"/>
            <a:ext cx="11582896" cy="769441"/>
          </a:xfrm>
          <a:prstGeom prst="rect">
            <a:avLst/>
          </a:prstGeom>
          <a:noFill/>
        </p:spPr>
        <p:txBody>
          <a:bodyPr wrap="square" rtlCol="0">
            <a:spAutoFit/>
          </a:bodyPr>
          <a:lstStyle/>
          <a:p>
            <a:r>
              <a:rPr lang="it-IT" sz="4400" dirty="0">
                <a:solidFill>
                  <a:prstClr val="black"/>
                </a:solidFill>
              </a:rPr>
              <a:t>Nuove tecnologie = Nuovi scenari industriali</a:t>
            </a:r>
          </a:p>
        </p:txBody>
      </p:sp>
      <p:pic>
        <p:nvPicPr>
          <p:cNvPr id="22" name="Picture 21">
            <a:extLst>
              <a:ext uri="{FF2B5EF4-FFF2-40B4-BE49-F238E27FC236}">
                <a16:creationId xmlns:a16="http://schemas.microsoft.com/office/drawing/2014/main" xmlns="" id="{0F6322F2-7751-46B8-86EB-6A5396D3F355}"/>
              </a:ext>
            </a:extLst>
          </p:cNvPr>
          <p:cNvPicPr>
            <a:picLocks noChangeAspect="1"/>
          </p:cNvPicPr>
          <p:nvPr/>
        </p:nvPicPr>
        <p:blipFill>
          <a:blip r:embed="rId4"/>
          <a:stretch>
            <a:fillRect/>
          </a:stretch>
        </p:blipFill>
        <p:spPr>
          <a:xfrm>
            <a:off x="262301" y="1659793"/>
            <a:ext cx="6266741" cy="4049677"/>
          </a:xfrm>
          <a:prstGeom prst="rect">
            <a:avLst/>
          </a:prstGeom>
        </p:spPr>
      </p:pic>
      <p:sp>
        <p:nvSpPr>
          <p:cNvPr id="28" name="Rectangle 27">
            <a:extLst>
              <a:ext uri="{FF2B5EF4-FFF2-40B4-BE49-F238E27FC236}">
                <a16:creationId xmlns:a16="http://schemas.microsoft.com/office/drawing/2014/main" xmlns="" id="{44D97866-C743-4C9A-93BE-BA270F90040E}"/>
              </a:ext>
            </a:extLst>
          </p:cNvPr>
          <p:cNvSpPr/>
          <p:nvPr/>
        </p:nvSpPr>
        <p:spPr>
          <a:xfrm>
            <a:off x="6576013" y="3699007"/>
            <a:ext cx="5313507" cy="1905454"/>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r>
              <a:rPr lang="it-IT" sz="2400" b="1" dirty="0">
                <a:solidFill>
                  <a:prstClr val="white"/>
                </a:solidFill>
              </a:rPr>
              <a:t>Big Data</a:t>
            </a:r>
          </a:p>
          <a:p>
            <a:pPr algn="ctr"/>
            <a:r>
              <a:rPr lang="it-IT" sz="2000" dirty="0">
                <a:solidFill>
                  <a:prstClr val="white"/>
                </a:solidFill>
              </a:rPr>
              <a:t>Analizzare ovvero estrapolare e mettere in relazione un'enorme mole di dati eterogenei, strutturati e non strutturati, allo scopo di scoprire i legami tra fenomeni diversi</a:t>
            </a:r>
            <a:endParaRPr lang="it-IT" sz="1600" dirty="0">
              <a:solidFill>
                <a:prstClr val="white"/>
              </a:solidFill>
            </a:endParaRPr>
          </a:p>
        </p:txBody>
      </p:sp>
      <p:sp>
        <p:nvSpPr>
          <p:cNvPr id="2" name="Arrow: Down 1">
            <a:extLst>
              <a:ext uri="{FF2B5EF4-FFF2-40B4-BE49-F238E27FC236}">
                <a16:creationId xmlns:a16="http://schemas.microsoft.com/office/drawing/2014/main" xmlns="" id="{5CD2A1D0-8007-4D00-8997-70073CD9D539}"/>
              </a:ext>
            </a:extLst>
          </p:cNvPr>
          <p:cNvSpPr/>
          <p:nvPr/>
        </p:nvSpPr>
        <p:spPr>
          <a:xfrm>
            <a:off x="6685524" y="3494298"/>
            <a:ext cx="323051" cy="409417"/>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9" name="Arrow: Down 28">
            <a:extLst>
              <a:ext uri="{FF2B5EF4-FFF2-40B4-BE49-F238E27FC236}">
                <a16:creationId xmlns:a16="http://schemas.microsoft.com/office/drawing/2014/main" xmlns="" id="{B5499B3F-B682-4635-A2D4-3F19DDC229E9}"/>
              </a:ext>
            </a:extLst>
          </p:cNvPr>
          <p:cNvSpPr/>
          <p:nvPr/>
        </p:nvSpPr>
        <p:spPr>
          <a:xfrm rot="10800000">
            <a:off x="11448252" y="3448225"/>
            <a:ext cx="323051" cy="409417"/>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Tree>
    <p:extLst>
      <p:ext uri="{BB962C8B-B14F-4D97-AF65-F5344CB8AC3E}">
        <p14:creationId xmlns:p14="http://schemas.microsoft.com/office/powerpoint/2010/main" xmlns="" val="23707062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B7B62D3-F66B-46E8-8F7A-E6E34E0B492A}"/>
              </a:ext>
            </a:extLst>
          </p:cNvPr>
          <p:cNvSpPr/>
          <p:nvPr/>
        </p:nvSpPr>
        <p:spPr>
          <a:xfrm>
            <a:off x="302479" y="1735719"/>
            <a:ext cx="2041013" cy="3635698"/>
          </a:xfrm>
          <a:prstGeom prst="rect">
            <a:avLst/>
          </a:prstGeom>
          <a:solidFill>
            <a:schemeClr val="bg1"/>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endParaRPr lang="it-IT" sz="1400" dirty="0">
              <a:solidFill>
                <a:prstClr val="white"/>
              </a:solidFill>
            </a:endParaRPr>
          </a:p>
        </p:txBody>
      </p:sp>
      <p:sp>
        <p:nvSpPr>
          <p:cNvPr id="11" name="Rectangle 10">
            <a:extLst>
              <a:ext uri="{FF2B5EF4-FFF2-40B4-BE49-F238E27FC236}">
                <a16:creationId xmlns:a16="http://schemas.microsoft.com/office/drawing/2014/main" xmlns="" id="{F44BF142-4E18-46A8-A453-BCDE629E927D}"/>
              </a:ext>
            </a:extLst>
          </p:cNvPr>
          <p:cNvSpPr/>
          <p:nvPr/>
        </p:nvSpPr>
        <p:spPr>
          <a:xfrm>
            <a:off x="302479" y="1735719"/>
            <a:ext cx="2041013" cy="504655"/>
          </a:xfrm>
          <a:prstGeom prst="rect">
            <a:avLst/>
          </a:prstGeom>
          <a:solidFill>
            <a:srgbClr val="2E4E89"/>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b="1" dirty="0">
                <a:solidFill>
                  <a:prstClr val="white"/>
                </a:solidFill>
              </a:rPr>
              <a:t>Flessibilità</a:t>
            </a:r>
          </a:p>
        </p:txBody>
      </p:sp>
      <p:sp>
        <p:nvSpPr>
          <p:cNvPr id="23" name="Rectangle 22">
            <a:extLst>
              <a:ext uri="{FF2B5EF4-FFF2-40B4-BE49-F238E27FC236}">
                <a16:creationId xmlns:a16="http://schemas.microsoft.com/office/drawing/2014/main" xmlns="" id="{F684841E-61A3-46F8-B84C-F4D81F6EE5A5}"/>
              </a:ext>
            </a:extLst>
          </p:cNvPr>
          <p:cNvSpPr/>
          <p:nvPr/>
        </p:nvSpPr>
        <p:spPr>
          <a:xfrm>
            <a:off x="262301" y="1137577"/>
            <a:ext cx="6238534" cy="400110"/>
          </a:xfrm>
          <a:prstGeom prst="rect">
            <a:avLst/>
          </a:prstGeom>
        </p:spPr>
        <p:txBody>
          <a:bodyPr wrap="square">
            <a:spAutoFit/>
          </a:bodyPr>
          <a:lstStyle/>
          <a:p>
            <a:pPr>
              <a:defRPr/>
            </a:pPr>
            <a:r>
              <a:rPr lang="it-IT" sz="2000" b="1" dirty="0">
                <a:solidFill>
                  <a:srgbClr val="2E4E89"/>
                </a:solidFill>
              </a:rPr>
              <a:t>Competere nel mercato globale significa puntare su:</a:t>
            </a:r>
            <a:endParaRPr lang="it-IT" sz="1600" b="1" dirty="0">
              <a:solidFill>
                <a:srgbClr val="2E4E89"/>
              </a:solidFill>
            </a:endParaRPr>
          </a:p>
        </p:txBody>
      </p:sp>
      <p:sp>
        <p:nvSpPr>
          <p:cNvPr id="25" name="Rectangle 24">
            <a:extLst>
              <a:ext uri="{FF2B5EF4-FFF2-40B4-BE49-F238E27FC236}">
                <a16:creationId xmlns:a16="http://schemas.microsoft.com/office/drawing/2014/main" xmlns="" id="{1A42B886-3089-43BE-977F-30B5EDD64DE7}"/>
              </a:ext>
            </a:extLst>
          </p:cNvPr>
          <p:cNvSpPr/>
          <p:nvPr/>
        </p:nvSpPr>
        <p:spPr>
          <a:xfrm>
            <a:off x="340142" y="2463308"/>
            <a:ext cx="2003350" cy="2308324"/>
          </a:xfrm>
          <a:prstGeom prst="rect">
            <a:avLst/>
          </a:prstGeom>
        </p:spPr>
        <p:txBody>
          <a:bodyPr wrap="square">
            <a:spAutoFit/>
          </a:bodyPr>
          <a:lstStyle/>
          <a:p>
            <a:r>
              <a:rPr lang="it-IT" sz="1600" b="1" dirty="0">
                <a:solidFill>
                  <a:srgbClr val="2E4E89"/>
                </a:solidFill>
              </a:rPr>
              <a:t>L’immobilizzazione del capitale. </a:t>
            </a:r>
          </a:p>
          <a:p>
            <a:r>
              <a:rPr lang="it-IT" sz="1600" dirty="0">
                <a:solidFill>
                  <a:prstClr val="black"/>
                </a:solidFill>
              </a:rPr>
              <a:t>Evitare i rischi derivanti dalle differenze temporali tra il prezzo di vendita del prodotto ed il prezzo d'acquisto delle materie prime.</a:t>
            </a:r>
          </a:p>
        </p:txBody>
      </p:sp>
      <p:pic>
        <p:nvPicPr>
          <p:cNvPr id="27" name="Immagine 2">
            <a:extLst>
              <a:ext uri="{FF2B5EF4-FFF2-40B4-BE49-F238E27FC236}">
                <a16:creationId xmlns:a16="http://schemas.microsoft.com/office/drawing/2014/main" xmlns="" id="{B8E1C2FD-1457-4B4F-9D80-B6434FF79F7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sp>
        <p:nvSpPr>
          <p:cNvPr id="20" name="Rectangle 19">
            <a:extLst>
              <a:ext uri="{FF2B5EF4-FFF2-40B4-BE49-F238E27FC236}">
                <a16:creationId xmlns:a16="http://schemas.microsoft.com/office/drawing/2014/main" xmlns="" id="{C4F8F777-2E76-4950-B29B-8E9DF4340A41}"/>
              </a:ext>
            </a:extLst>
          </p:cNvPr>
          <p:cNvSpPr/>
          <p:nvPr/>
        </p:nvSpPr>
        <p:spPr>
          <a:xfrm>
            <a:off x="302479" y="4866762"/>
            <a:ext cx="2041013" cy="504655"/>
          </a:xfrm>
          <a:prstGeom prst="rect">
            <a:avLst/>
          </a:prstGeom>
          <a:solidFill>
            <a:srgbClr val="FF0000"/>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white"/>
                </a:solidFill>
              </a:rPr>
              <a:t>Alto impiego di capitale circolante</a:t>
            </a:r>
          </a:p>
        </p:txBody>
      </p:sp>
      <p:sp>
        <p:nvSpPr>
          <p:cNvPr id="22" name="Rectangle 21">
            <a:extLst>
              <a:ext uri="{FF2B5EF4-FFF2-40B4-BE49-F238E27FC236}">
                <a16:creationId xmlns:a16="http://schemas.microsoft.com/office/drawing/2014/main" xmlns="" id="{74F7B93A-1721-463E-86DE-650B9CC6CB8F}"/>
              </a:ext>
            </a:extLst>
          </p:cNvPr>
          <p:cNvSpPr/>
          <p:nvPr/>
        </p:nvSpPr>
        <p:spPr>
          <a:xfrm>
            <a:off x="2381154" y="1735719"/>
            <a:ext cx="2041013" cy="3635698"/>
          </a:xfrm>
          <a:prstGeom prst="rect">
            <a:avLst/>
          </a:prstGeom>
          <a:solidFill>
            <a:schemeClr val="bg1"/>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endParaRPr lang="it-IT" sz="1400" dirty="0">
              <a:solidFill>
                <a:prstClr val="white"/>
              </a:solidFill>
            </a:endParaRPr>
          </a:p>
        </p:txBody>
      </p:sp>
      <p:sp>
        <p:nvSpPr>
          <p:cNvPr id="28" name="Rectangle 27">
            <a:extLst>
              <a:ext uri="{FF2B5EF4-FFF2-40B4-BE49-F238E27FC236}">
                <a16:creationId xmlns:a16="http://schemas.microsoft.com/office/drawing/2014/main" xmlns="" id="{56795424-6264-4001-A9B7-2910EA9DD0DE}"/>
              </a:ext>
            </a:extLst>
          </p:cNvPr>
          <p:cNvSpPr/>
          <p:nvPr/>
        </p:nvSpPr>
        <p:spPr>
          <a:xfrm>
            <a:off x="2381154" y="1735719"/>
            <a:ext cx="2041013" cy="504655"/>
          </a:xfrm>
          <a:prstGeom prst="rect">
            <a:avLst/>
          </a:prstGeom>
          <a:solidFill>
            <a:srgbClr val="2E4E89"/>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b="1" dirty="0">
                <a:solidFill>
                  <a:prstClr val="white"/>
                </a:solidFill>
              </a:rPr>
              <a:t>Efficienza</a:t>
            </a:r>
          </a:p>
        </p:txBody>
      </p:sp>
      <p:sp>
        <p:nvSpPr>
          <p:cNvPr id="29" name="Rectangle 28">
            <a:extLst>
              <a:ext uri="{FF2B5EF4-FFF2-40B4-BE49-F238E27FC236}">
                <a16:creationId xmlns:a16="http://schemas.microsoft.com/office/drawing/2014/main" xmlns="" id="{C8214205-6D86-4AC8-B4DD-BD5273DFC00F}"/>
              </a:ext>
            </a:extLst>
          </p:cNvPr>
          <p:cNvSpPr/>
          <p:nvPr/>
        </p:nvSpPr>
        <p:spPr>
          <a:xfrm>
            <a:off x="2396917" y="2463308"/>
            <a:ext cx="2092954" cy="2308324"/>
          </a:xfrm>
          <a:prstGeom prst="rect">
            <a:avLst/>
          </a:prstGeom>
        </p:spPr>
        <p:txBody>
          <a:bodyPr wrap="square">
            <a:spAutoFit/>
          </a:bodyPr>
          <a:lstStyle/>
          <a:p>
            <a:r>
              <a:rPr lang="it-IT" sz="1600" b="1" dirty="0">
                <a:solidFill>
                  <a:srgbClr val="2E4E89"/>
                </a:solidFill>
              </a:rPr>
              <a:t>Il controllo integrato della produzione.</a:t>
            </a:r>
          </a:p>
          <a:p>
            <a:r>
              <a:rPr lang="it-IT" sz="1600" dirty="0">
                <a:solidFill>
                  <a:prstClr val="black"/>
                </a:solidFill>
              </a:rPr>
              <a:t>Ridurre gli errori, i tempi di inattività, controllare la qualità ed aumentare la visibilità sui diversi livelli di fornitori di primo e secondo.</a:t>
            </a:r>
          </a:p>
        </p:txBody>
      </p:sp>
      <p:sp>
        <p:nvSpPr>
          <p:cNvPr id="30" name="Rectangle 29">
            <a:extLst>
              <a:ext uri="{FF2B5EF4-FFF2-40B4-BE49-F238E27FC236}">
                <a16:creationId xmlns:a16="http://schemas.microsoft.com/office/drawing/2014/main" xmlns="" id="{C8DAA142-7CF5-4EC8-9C84-A7968EB226E8}"/>
              </a:ext>
            </a:extLst>
          </p:cNvPr>
          <p:cNvSpPr/>
          <p:nvPr/>
        </p:nvSpPr>
        <p:spPr>
          <a:xfrm>
            <a:off x="2381154" y="4866762"/>
            <a:ext cx="2041013" cy="504655"/>
          </a:xfrm>
          <a:prstGeom prst="rect">
            <a:avLst/>
          </a:prstGeom>
          <a:solidFill>
            <a:srgbClr val="FF0000"/>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white"/>
                </a:solidFill>
              </a:rPr>
              <a:t> Margini di vendita </a:t>
            </a:r>
          </a:p>
          <a:p>
            <a:pPr algn="ctr">
              <a:defRPr/>
            </a:pPr>
            <a:r>
              <a:rPr lang="it-IT" sz="1600" b="1" dirty="0">
                <a:solidFill>
                  <a:prstClr val="white"/>
                </a:solidFill>
              </a:rPr>
              <a:t>fuori controllo</a:t>
            </a:r>
          </a:p>
        </p:txBody>
      </p:sp>
      <p:sp>
        <p:nvSpPr>
          <p:cNvPr id="31" name="Rectangle 30">
            <a:extLst>
              <a:ext uri="{FF2B5EF4-FFF2-40B4-BE49-F238E27FC236}">
                <a16:creationId xmlns:a16="http://schemas.microsoft.com/office/drawing/2014/main" xmlns="" id="{63557BCC-4D60-4463-8397-E772C8CF90E8}"/>
              </a:ext>
            </a:extLst>
          </p:cNvPr>
          <p:cNvSpPr/>
          <p:nvPr/>
        </p:nvSpPr>
        <p:spPr>
          <a:xfrm>
            <a:off x="4459829" y="1735719"/>
            <a:ext cx="2041013" cy="3635698"/>
          </a:xfrm>
          <a:prstGeom prst="rect">
            <a:avLst/>
          </a:prstGeom>
          <a:solidFill>
            <a:schemeClr val="bg1"/>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endParaRPr lang="it-IT" sz="1400" dirty="0">
              <a:solidFill>
                <a:prstClr val="white"/>
              </a:solidFill>
            </a:endParaRPr>
          </a:p>
        </p:txBody>
      </p:sp>
      <p:sp>
        <p:nvSpPr>
          <p:cNvPr id="32" name="Rectangle 31">
            <a:extLst>
              <a:ext uri="{FF2B5EF4-FFF2-40B4-BE49-F238E27FC236}">
                <a16:creationId xmlns:a16="http://schemas.microsoft.com/office/drawing/2014/main" xmlns="" id="{FBBCC62E-542F-40EE-BE0C-C0DB864F5A71}"/>
              </a:ext>
            </a:extLst>
          </p:cNvPr>
          <p:cNvSpPr/>
          <p:nvPr/>
        </p:nvSpPr>
        <p:spPr>
          <a:xfrm>
            <a:off x="4459829" y="1735719"/>
            <a:ext cx="2041013" cy="504655"/>
          </a:xfrm>
          <a:prstGeom prst="rect">
            <a:avLst/>
          </a:prstGeom>
          <a:solidFill>
            <a:srgbClr val="2E4E89"/>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b="1" dirty="0">
                <a:solidFill>
                  <a:prstClr val="white"/>
                </a:solidFill>
              </a:rPr>
              <a:t>Reattività</a:t>
            </a:r>
          </a:p>
        </p:txBody>
      </p:sp>
      <p:sp>
        <p:nvSpPr>
          <p:cNvPr id="33" name="Rectangle 32">
            <a:extLst>
              <a:ext uri="{FF2B5EF4-FFF2-40B4-BE49-F238E27FC236}">
                <a16:creationId xmlns:a16="http://schemas.microsoft.com/office/drawing/2014/main" xmlns="" id="{62CFAF77-FAA2-477E-905C-13B9B362C79D}"/>
              </a:ext>
            </a:extLst>
          </p:cNvPr>
          <p:cNvSpPr/>
          <p:nvPr/>
        </p:nvSpPr>
        <p:spPr>
          <a:xfrm>
            <a:off x="4464641" y="2463308"/>
            <a:ext cx="2109212" cy="2308324"/>
          </a:xfrm>
          <a:prstGeom prst="rect">
            <a:avLst/>
          </a:prstGeom>
        </p:spPr>
        <p:txBody>
          <a:bodyPr wrap="square">
            <a:spAutoFit/>
          </a:bodyPr>
          <a:lstStyle/>
          <a:p>
            <a:r>
              <a:rPr lang="it-IT" sz="1600" b="1" dirty="0">
                <a:solidFill>
                  <a:srgbClr val="2E4E89"/>
                </a:solidFill>
              </a:rPr>
              <a:t>Velocità nel reagire ai cambiamenti.</a:t>
            </a:r>
          </a:p>
          <a:p>
            <a:r>
              <a:rPr lang="it-IT" sz="1600" dirty="0">
                <a:solidFill>
                  <a:prstClr val="black"/>
                </a:solidFill>
              </a:rPr>
              <a:t>Pianificare l’offerta sul medio periodo, prevedendo dinamiche di mercato in base ad una analisi preventiva  dei flussi finanziari ed operativi.</a:t>
            </a:r>
          </a:p>
        </p:txBody>
      </p:sp>
      <p:sp>
        <p:nvSpPr>
          <p:cNvPr id="34" name="Rectangle 33">
            <a:extLst>
              <a:ext uri="{FF2B5EF4-FFF2-40B4-BE49-F238E27FC236}">
                <a16:creationId xmlns:a16="http://schemas.microsoft.com/office/drawing/2014/main" xmlns="" id="{9A718C28-661A-499D-94E6-7CA163B64BB3}"/>
              </a:ext>
            </a:extLst>
          </p:cNvPr>
          <p:cNvSpPr/>
          <p:nvPr/>
        </p:nvSpPr>
        <p:spPr>
          <a:xfrm>
            <a:off x="4459829" y="4866762"/>
            <a:ext cx="2041013" cy="504655"/>
          </a:xfrm>
          <a:prstGeom prst="rect">
            <a:avLst/>
          </a:prstGeom>
          <a:solidFill>
            <a:srgbClr val="FF0000"/>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white"/>
                </a:solidFill>
              </a:rPr>
              <a:t> Bassa pianificazione della redditività </a:t>
            </a:r>
          </a:p>
        </p:txBody>
      </p:sp>
      <p:cxnSp>
        <p:nvCxnSpPr>
          <p:cNvPr id="5" name="Straight Connector 4">
            <a:extLst>
              <a:ext uri="{FF2B5EF4-FFF2-40B4-BE49-F238E27FC236}">
                <a16:creationId xmlns:a16="http://schemas.microsoft.com/office/drawing/2014/main" xmlns="" id="{83919D07-3BC9-41ED-8381-D094F37E2150}"/>
              </a:ext>
            </a:extLst>
          </p:cNvPr>
          <p:cNvCxnSpPr/>
          <p:nvPr/>
        </p:nvCxnSpPr>
        <p:spPr>
          <a:xfrm>
            <a:off x="6800508" y="1367636"/>
            <a:ext cx="0" cy="4703411"/>
          </a:xfrm>
          <a:prstGeom prst="line">
            <a:avLst/>
          </a:prstGeom>
          <a:ln w="28575">
            <a:solidFill>
              <a:srgbClr val="C53C79"/>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xmlns="" id="{44208F55-F242-49AE-864C-9103E2090174}"/>
              </a:ext>
            </a:extLst>
          </p:cNvPr>
          <p:cNvSpPr/>
          <p:nvPr/>
        </p:nvSpPr>
        <p:spPr>
          <a:xfrm>
            <a:off x="302478" y="5466547"/>
            <a:ext cx="6198358" cy="504655"/>
          </a:xfrm>
          <a:prstGeom prst="rect">
            <a:avLst/>
          </a:prstGeom>
          <a:solidFill>
            <a:srgbClr val="FF0000"/>
          </a:solidFill>
          <a:ln>
            <a:solidFill>
              <a:srgbClr val="2E4E89"/>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white"/>
                </a:solidFill>
              </a:rPr>
              <a:t>Alta esposizione del rischio di impresa</a:t>
            </a:r>
          </a:p>
        </p:txBody>
      </p:sp>
      <p:sp>
        <p:nvSpPr>
          <p:cNvPr id="36" name="Rectangle 35">
            <a:extLst>
              <a:ext uri="{FF2B5EF4-FFF2-40B4-BE49-F238E27FC236}">
                <a16:creationId xmlns:a16="http://schemas.microsoft.com/office/drawing/2014/main" xmlns="" id="{5E7F14DC-023A-4BB6-B71A-14A514C04C9B}"/>
              </a:ext>
            </a:extLst>
          </p:cNvPr>
          <p:cNvSpPr/>
          <p:nvPr/>
        </p:nvSpPr>
        <p:spPr>
          <a:xfrm>
            <a:off x="7234721" y="1137577"/>
            <a:ext cx="4515585" cy="400110"/>
          </a:xfrm>
          <a:prstGeom prst="rect">
            <a:avLst/>
          </a:prstGeom>
        </p:spPr>
        <p:txBody>
          <a:bodyPr wrap="square">
            <a:spAutoFit/>
          </a:bodyPr>
          <a:lstStyle/>
          <a:p>
            <a:pPr>
              <a:defRPr/>
            </a:pPr>
            <a:r>
              <a:rPr lang="it-IT" sz="2000" b="1" dirty="0">
                <a:solidFill>
                  <a:srgbClr val="C53C79"/>
                </a:solidFill>
              </a:rPr>
              <a:t>L’analisi dei dati permette di:</a:t>
            </a:r>
            <a:endParaRPr lang="it-IT" sz="1600" b="1" dirty="0">
              <a:solidFill>
                <a:srgbClr val="C53C79"/>
              </a:solidFill>
            </a:endParaRPr>
          </a:p>
        </p:txBody>
      </p:sp>
      <p:sp>
        <p:nvSpPr>
          <p:cNvPr id="37" name="Rectangle 36">
            <a:extLst>
              <a:ext uri="{FF2B5EF4-FFF2-40B4-BE49-F238E27FC236}">
                <a16:creationId xmlns:a16="http://schemas.microsoft.com/office/drawing/2014/main" xmlns="" id="{4C2A44B5-7B49-4071-8F1F-F1110F4E7408}"/>
              </a:ext>
            </a:extLst>
          </p:cNvPr>
          <p:cNvSpPr/>
          <p:nvPr/>
        </p:nvSpPr>
        <p:spPr>
          <a:xfrm>
            <a:off x="7105162" y="1735719"/>
            <a:ext cx="1774015" cy="900000"/>
          </a:xfrm>
          <a:prstGeom prst="rect">
            <a:avLst/>
          </a:prstGeom>
          <a:solidFill>
            <a:srgbClr val="C53C79"/>
          </a:solidFill>
          <a:ln w="12700" cap="flat" cmpd="sng" algn="ctr">
            <a:noFill/>
            <a:prstDash val="solid"/>
            <a:miter lim="800000"/>
          </a:ln>
          <a:effectLst/>
        </p:spPr>
        <p:txBody>
          <a:bodyPr rtlCol="0" anchor="ctr"/>
          <a:lstStyle/>
          <a:p>
            <a:pPr algn="ctr">
              <a:defRPr/>
            </a:pPr>
            <a:r>
              <a:rPr lang="it-IT" sz="1400" b="1" kern="0">
                <a:solidFill>
                  <a:prstClr val="white"/>
                </a:solidFill>
                <a:latin typeface="Arial" panose="020B0604020202020204" pitchFamily="34" charset="0"/>
                <a:cs typeface="Arial" panose="020B0604020202020204" pitchFamily="34" charset="0"/>
              </a:rPr>
              <a:t>Cloud Computing</a:t>
            </a:r>
          </a:p>
          <a:p>
            <a:pPr algn="ctr">
              <a:defRPr/>
            </a:pPr>
            <a:r>
              <a:rPr lang="it-IT" sz="1100" kern="0">
                <a:solidFill>
                  <a:prstClr val="white"/>
                </a:solidFill>
                <a:latin typeface="Arial" panose="020B0604020202020204" pitchFamily="34" charset="0"/>
                <a:cs typeface="Arial" panose="020B0604020202020204" pitchFamily="34" charset="0"/>
              </a:rPr>
              <a:t>Piattaforma aperta a supporto dell’analisi dei dati di processo</a:t>
            </a:r>
            <a:endParaRPr lang="it-IT" sz="1400" kern="0">
              <a:solidFill>
                <a:prstClr val="white"/>
              </a:solidFill>
              <a:latin typeface="Arial" panose="020B0604020202020204" pitchFamily="34" charset="0"/>
              <a:cs typeface="Arial" panose="020B0604020202020204" pitchFamily="34" charset="0"/>
            </a:endParaRPr>
          </a:p>
        </p:txBody>
      </p:sp>
      <p:sp>
        <p:nvSpPr>
          <p:cNvPr id="38" name="Rectangle 36">
            <a:extLst>
              <a:ext uri="{FF2B5EF4-FFF2-40B4-BE49-F238E27FC236}">
                <a16:creationId xmlns:a16="http://schemas.microsoft.com/office/drawing/2014/main" xmlns="" id="{0D0421B6-F1CB-445B-A5A2-8839A6DB48F3}"/>
              </a:ext>
            </a:extLst>
          </p:cNvPr>
          <p:cNvSpPr/>
          <p:nvPr/>
        </p:nvSpPr>
        <p:spPr>
          <a:xfrm>
            <a:off x="7105162" y="2723006"/>
            <a:ext cx="1774015" cy="900000"/>
          </a:xfrm>
          <a:prstGeom prst="rect">
            <a:avLst/>
          </a:prstGeom>
          <a:solidFill>
            <a:srgbClr val="C53C79"/>
          </a:solidFill>
          <a:ln w="12700" cap="flat" cmpd="sng" algn="ctr">
            <a:noFill/>
            <a:prstDash val="solid"/>
            <a:miter lim="800000"/>
          </a:ln>
          <a:effectLst/>
        </p:spPr>
        <p:txBody>
          <a:bodyPr rtlCol="0" anchor="ctr"/>
          <a:lstStyle/>
          <a:p>
            <a:pPr algn="ctr">
              <a:defRPr/>
            </a:pPr>
            <a:r>
              <a:rPr lang="it-IT" sz="1400" b="1" kern="0">
                <a:solidFill>
                  <a:prstClr val="white"/>
                </a:solidFill>
                <a:latin typeface="Arial" panose="020B0604020202020204" pitchFamily="34" charset="0"/>
                <a:cs typeface="Arial" panose="020B0604020202020204" pitchFamily="34" charset="0"/>
              </a:rPr>
              <a:t>Big Data</a:t>
            </a:r>
          </a:p>
          <a:p>
            <a:pPr algn="ctr">
              <a:defRPr/>
            </a:pPr>
            <a:r>
              <a:rPr lang="it-IT" sz="1100" kern="0">
                <a:solidFill>
                  <a:prstClr val="white"/>
                </a:solidFill>
                <a:latin typeface="Arial" panose="020B0604020202020204" pitchFamily="34" charset="0"/>
                <a:cs typeface="Arial" panose="020B0604020202020204" pitchFamily="34" charset="0"/>
              </a:rPr>
              <a:t>Sistema di gestione di tutti i dati aziendali unico e certificato</a:t>
            </a:r>
            <a:endParaRPr lang="it-IT" sz="1400" kern="0">
              <a:solidFill>
                <a:prstClr val="white"/>
              </a:solidFill>
              <a:latin typeface="Arial" panose="020B0604020202020204" pitchFamily="34" charset="0"/>
              <a:cs typeface="Arial" panose="020B0604020202020204" pitchFamily="34" charset="0"/>
            </a:endParaRPr>
          </a:p>
        </p:txBody>
      </p:sp>
      <p:sp>
        <p:nvSpPr>
          <p:cNvPr id="39" name="Rectangle 36">
            <a:extLst>
              <a:ext uri="{FF2B5EF4-FFF2-40B4-BE49-F238E27FC236}">
                <a16:creationId xmlns:a16="http://schemas.microsoft.com/office/drawing/2014/main" xmlns="" id="{AE98FE5B-A279-4D61-AB22-6AF108887996}"/>
              </a:ext>
            </a:extLst>
          </p:cNvPr>
          <p:cNvSpPr/>
          <p:nvPr/>
        </p:nvSpPr>
        <p:spPr>
          <a:xfrm>
            <a:off x="7105161" y="3717166"/>
            <a:ext cx="1774015" cy="900000"/>
          </a:xfrm>
          <a:prstGeom prst="rect">
            <a:avLst/>
          </a:prstGeom>
          <a:solidFill>
            <a:srgbClr val="C53C79"/>
          </a:solidFill>
          <a:ln w="12700" cap="flat" cmpd="sng" algn="ctr">
            <a:noFill/>
            <a:prstDash val="solid"/>
            <a:miter lim="800000"/>
          </a:ln>
          <a:effectLst/>
        </p:spPr>
        <p:txBody>
          <a:bodyPr rtlCol="0" anchor="ctr"/>
          <a:lstStyle/>
          <a:p>
            <a:pPr algn="ctr">
              <a:defRPr/>
            </a:pPr>
            <a:r>
              <a:rPr lang="it-IT" sz="1400" b="1" kern="0">
                <a:solidFill>
                  <a:prstClr val="white"/>
                </a:solidFill>
                <a:latin typeface="Arial" panose="020B0604020202020204" pitchFamily="34" charset="0"/>
                <a:cs typeface="Arial" panose="020B0604020202020204" pitchFamily="34" charset="0"/>
              </a:rPr>
              <a:t>Internet of Things</a:t>
            </a:r>
          </a:p>
          <a:p>
            <a:pPr algn="ctr">
              <a:defRPr/>
            </a:pPr>
            <a:r>
              <a:rPr lang="it-IT" sz="1100" kern="0">
                <a:solidFill>
                  <a:prstClr val="white"/>
                </a:solidFill>
                <a:latin typeface="Arial" panose="020B0604020202020204" pitchFamily="34" charset="0"/>
                <a:cs typeface="Arial" panose="020B0604020202020204" pitchFamily="34" charset="0"/>
              </a:rPr>
              <a:t>Comunicazione macchina ed impianto in tempo reale</a:t>
            </a:r>
            <a:endParaRPr lang="it-IT" sz="1400" kern="0">
              <a:solidFill>
                <a:prstClr val="white"/>
              </a:solidFill>
              <a:latin typeface="Arial" panose="020B0604020202020204" pitchFamily="34" charset="0"/>
              <a:cs typeface="Arial" panose="020B0604020202020204" pitchFamily="34" charset="0"/>
            </a:endParaRPr>
          </a:p>
        </p:txBody>
      </p:sp>
      <p:sp>
        <p:nvSpPr>
          <p:cNvPr id="40" name="Rectangle 36">
            <a:extLst>
              <a:ext uri="{FF2B5EF4-FFF2-40B4-BE49-F238E27FC236}">
                <a16:creationId xmlns:a16="http://schemas.microsoft.com/office/drawing/2014/main" xmlns="" id="{48E93CD9-2194-41FE-AE8C-0D33E15CA9B1}"/>
              </a:ext>
            </a:extLst>
          </p:cNvPr>
          <p:cNvSpPr/>
          <p:nvPr/>
        </p:nvSpPr>
        <p:spPr>
          <a:xfrm>
            <a:off x="7105160" y="4711326"/>
            <a:ext cx="1774015" cy="900000"/>
          </a:xfrm>
          <a:prstGeom prst="rect">
            <a:avLst/>
          </a:prstGeom>
          <a:solidFill>
            <a:srgbClr val="C53C79"/>
          </a:solidFill>
          <a:ln w="12700" cap="flat" cmpd="sng" algn="ctr">
            <a:noFill/>
            <a:prstDash val="solid"/>
            <a:miter lim="800000"/>
          </a:ln>
          <a:effectLst/>
        </p:spPr>
        <p:txBody>
          <a:bodyPr rtlCol="0" anchor="ctr"/>
          <a:lstStyle/>
          <a:p>
            <a:pPr algn="ctr">
              <a:defRPr/>
            </a:pPr>
            <a:r>
              <a:rPr lang="it-IT" sz="1400" b="1" kern="0">
                <a:solidFill>
                  <a:prstClr val="white"/>
                </a:solidFill>
                <a:latin typeface="Arial" panose="020B0604020202020204" pitchFamily="34" charset="0"/>
                <a:cs typeface="Arial" panose="020B0604020202020204" pitchFamily="34" charset="0"/>
              </a:rPr>
              <a:t>Data Science</a:t>
            </a:r>
          </a:p>
          <a:p>
            <a:pPr algn="ctr">
              <a:defRPr/>
            </a:pPr>
            <a:r>
              <a:rPr lang="it-IT" sz="1100" kern="0">
                <a:solidFill>
                  <a:prstClr val="white"/>
                </a:solidFill>
                <a:latin typeface="Arial" panose="020B0604020202020204" pitchFamily="34" charset="0"/>
                <a:cs typeface="Arial" panose="020B0604020202020204" pitchFamily="34" charset="0"/>
              </a:rPr>
              <a:t>Algoritmi predittivi in grado di supportare le azioni decisionali</a:t>
            </a:r>
            <a:endParaRPr lang="it-IT" sz="1400" kern="0">
              <a:solidFill>
                <a:prstClr val="white"/>
              </a:solidFill>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xmlns="" id="{CF4BA314-F240-479F-BA3A-F3E295214322}"/>
              </a:ext>
            </a:extLst>
          </p:cNvPr>
          <p:cNvSpPr/>
          <p:nvPr/>
        </p:nvSpPr>
        <p:spPr>
          <a:xfrm>
            <a:off x="9080297" y="1735719"/>
            <a:ext cx="2809326" cy="126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black"/>
                </a:solidFill>
              </a:rPr>
              <a:t> Ridurre il capitale circolante</a:t>
            </a:r>
          </a:p>
          <a:p>
            <a:pPr algn="ctr">
              <a:defRPr/>
            </a:pPr>
            <a:r>
              <a:rPr lang="it-IT" sz="1600" dirty="0">
                <a:solidFill>
                  <a:prstClr val="black"/>
                </a:solidFill>
              </a:rPr>
              <a:t>Visibilità  e Controllo su tutti i livelli della catena del valore</a:t>
            </a:r>
          </a:p>
        </p:txBody>
      </p:sp>
      <p:sp>
        <p:nvSpPr>
          <p:cNvPr id="42" name="Rectangle 41">
            <a:extLst>
              <a:ext uri="{FF2B5EF4-FFF2-40B4-BE49-F238E27FC236}">
                <a16:creationId xmlns:a16="http://schemas.microsoft.com/office/drawing/2014/main" xmlns="" id="{0FA0B5FF-E460-40C4-8FA3-3F3CADDE08B4}"/>
              </a:ext>
            </a:extLst>
          </p:cNvPr>
          <p:cNvSpPr/>
          <p:nvPr/>
        </p:nvSpPr>
        <p:spPr>
          <a:xfrm>
            <a:off x="9080187" y="3047271"/>
            <a:ext cx="2809326" cy="126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black"/>
                </a:solidFill>
              </a:rPr>
              <a:t> Incrementare i margini </a:t>
            </a:r>
          </a:p>
          <a:p>
            <a:pPr algn="ctr">
              <a:defRPr/>
            </a:pPr>
            <a:r>
              <a:rPr lang="it-IT" sz="1600" dirty="0">
                <a:solidFill>
                  <a:prstClr val="black"/>
                </a:solidFill>
              </a:rPr>
              <a:t>Portare alla luce i costi occulti del processo  di produzione</a:t>
            </a:r>
          </a:p>
        </p:txBody>
      </p:sp>
      <p:sp>
        <p:nvSpPr>
          <p:cNvPr id="43" name="Rectangle 42">
            <a:extLst>
              <a:ext uri="{FF2B5EF4-FFF2-40B4-BE49-F238E27FC236}">
                <a16:creationId xmlns:a16="http://schemas.microsoft.com/office/drawing/2014/main" xmlns="" id="{4C1F4DFD-C460-4734-8483-FCB21B6C845D}"/>
              </a:ext>
            </a:extLst>
          </p:cNvPr>
          <p:cNvSpPr/>
          <p:nvPr/>
        </p:nvSpPr>
        <p:spPr>
          <a:xfrm>
            <a:off x="9080187" y="4358823"/>
            <a:ext cx="2809326" cy="126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a:defRPr/>
            </a:pPr>
            <a:r>
              <a:rPr lang="it-IT" sz="1600" b="1" dirty="0">
                <a:solidFill>
                  <a:prstClr val="black"/>
                </a:solidFill>
              </a:rPr>
              <a:t> Sostenere la redditività</a:t>
            </a:r>
          </a:p>
          <a:p>
            <a:pPr algn="ctr">
              <a:defRPr/>
            </a:pPr>
            <a:r>
              <a:rPr lang="it-IT" sz="1600" dirty="0">
                <a:solidFill>
                  <a:prstClr val="black"/>
                </a:solidFill>
              </a:rPr>
              <a:t>Strategie di previsione della domanda ed offerta</a:t>
            </a:r>
          </a:p>
        </p:txBody>
      </p:sp>
      <p:sp>
        <p:nvSpPr>
          <p:cNvPr id="10" name="Rectangle 9">
            <a:extLst>
              <a:ext uri="{FF2B5EF4-FFF2-40B4-BE49-F238E27FC236}">
                <a16:creationId xmlns:a16="http://schemas.microsoft.com/office/drawing/2014/main" xmlns="" id="{83DE09AD-85CD-4CD3-B25E-52E514443CEF}"/>
              </a:ext>
            </a:extLst>
          </p:cNvPr>
          <p:cNvSpPr/>
          <p:nvPr/>
        </p:nvSpPr>
        <p:spPr>
          <a:xfrm>
            <a:off x="8780630" y="2163829"/>
            <a:ext cx="299557" cy="157764"/>
          </a:xfrm>
          <a:prstGeom prst="rect">
            <a:avLst/>
          </a:prstGeom>
          <a:solidFill>
            <a:srgbClr val="C53C79"/>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45" name="Rectangle 44">
            <a:extLst>
              <a:ext uri="{FF2B5EF4-FFF2-40B4-BE49-F238E27FC236}">
                <a16:creationId xmlns:a16="http://schemas.microsoft.com/office/drawing/2014/main" xmlns="" id="{17B0EDCB-F0D4-4EEE-B681-D3389377F747}"/>
              </a:ext>
            </a:extLst>
          </p:cNvPr>
          <p:cNvSpPr/>
          <p:nvPr/>
        </p:nvSpPr>
        <p:spPr>
          <a:xfrm>
            <a:off x="8797108" y="3125627"/>
            <a:ext cx="299557" cy="157764"/>
          </a:xfrm>
          <a:prstGeom prst="rect">
            <a:avLst/>
          </a:prstGeom>
          <a:solidFill>
            <a:srgbClr val="C53C79"/>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46" name="Rectangle 45">
            <a:extLst>
              <a:ext uri="{FF2B5EF4-FFF2-40B4-BE49-F238E27FC236}">
                <a16:creationId xmlns:a16="http://schemas.microsoft.com/office/drawing/2014/main" xmlns="" id="{DB6EE086-9EE5-4D2A-A914-C36D79A26507}"/>
              </a:ext>
            </a:extLst>
          </p:cNvPr>
          <p:cNvSpPr/>
          <p:nvPr/>
        </p:nvSpPr>
        <p:spPr>
          <a:xfrm>
            <a:off x="8797107" y="4077166"/>
            <a:ext cx="299557" cy="157764"/>
          </a:xfrm>
          <a:prstGeom prst="rect">
            <a:avLst/>
          </a:prstGeom>
          <a:solidFill>
            <a:srgbClr val="C53C79"/>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47" name="Rectangle 46">
            <a:extLst>
              <a:ext uri="{FF2B5EF4-FFF2-40B4-BE49-F238E27FC236}">
                <a16:creationId xmlns:a16="http://schemas.microsoft.com/office/drawing/2014/main" xmlns="" id="{5F7DF872-8645-4E8B-AE2C-4091732191B0}"/>
              </a:ext>
            </a:extLst>
          </p:cNvPr>
          <p:cNvSpPr/>
          <p:nvPr/>
        </p:nvSpPr>
        <p:spPr>
          <a:xfrm>
            <a:off x="8797106" y="5040207"/>
            <a:ext cx="299557" cy="157764"/>
          </a:xfrm>
          <a:prstGeom prst="rect">
            <a:avLst/>
          </a:prstGeom>
          <a:solidFill>
            <a:srgbClr val="C53C79"/>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44" name="TextBox 43">
            <a:extLst>
              <a:ext uri="{FF2B5EF4-FFF2-40B4-BE49-F238E27FC236}">
                <a16:creationId xmlns:a16="http://schemas.microsoft.com/office/drawing/2014/main" xmlns="" id="{89793870-7123-4902-9D19-3F5F9E6B7035}"/>
              </a:ext>
            </a:extLst>
          </p:cNvPr>
          <p:cNvSpPr txBox="1"/>
          <p:nvPr/>
        </p:nvSpPr>
        <p:spPr>
          <a:xfrm>
            <a:off x="306625" y="136887"/>
            <a:ext cx="11582896" cy="769441"/>
          </a:xfrm>
          <a:prstGeom prst="rect">
            <a:avLst/>
          </a:prstGeom>
          <a:noFill/>
        </p:spPr>
        <p:txBody>
          <a:bodyPr wrap="square" rtlCol="0">
            <a:spAutoFit/>
          </a:bodyPr>
          <a:lstStyle/>
          <a:p>
            <a:pPr>
              <a:defRPr/>
            </a:pPr>
            <a:r>
              <a:rPr lang="it-IT" sz="4400" dirty="0">
                <a:solidFill>
                  <a:prstClr val="black"/>
                </a:solidFill>
              </a:rPr>
              <a:t>Il Ruolo e le Potenzialità dei dati per le PMI</a:t>
            </a:r>
          </a:p>
        </p:txBody>
      </p:sp>
    </p:spTree>
    <p:extLst>
      <p:ext uri="{BB962C8B-B14F-4D97-AF65-F5344CB8AC3E}">
        <p14:creationId xmlns:p14="http://schemas.microsoft.com/office/powerpoint/2010/main" xmlns="" val="3704776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2A4D5B3-1256-446A-B425-23C07CE6F584}"/>
              </a:ext>
            </a:extLst>
          </p:cNvPr>
          <p:cNvSpPr txBox="1"/>
          <p:nvPr/>
        </p:nvSpPr>
        <p:spPr>
          <a:xfrm>
            <a:off x="306625" y="509217"/>
            <a:ext cx="11582896" cy="769441"/>
          </a:xfrm>
          <a:prstGeom prst="rect">
            <a:avLst/>
          </a:prstGeom>
          <a:noFill/>
        </p:spPr>
        <p:txBody>
          <a:bodyPr wrap="square" rtlCol="0">
            <a:spAutoFit/>
          </a:bodyPr>
          <a:lstStyle/>
          <a:p>
            <a:pPr>
              <a:defRPr/>
            </a:pPr>
            <a:r>
              <a:rPr lang="it-IT" sz="4400" dirty="0">
                <a:solidFill>
                  <a:prstClr val="black"/>
                </a:solidFill>
              </a:rPr>
              <a:t>4 tipologie di casi d’uso applicati alla PMI</a:t>
            </a:r>
          </a:p>
        </p:txBody>
      </p:sp>
      <p:pic>
        <p:nvPicPr>
          <p:cNvPr id="27" name="Immagine 2">
            <a:extLst>
              <a:ext uri="{FF2B5EF4-FFF2-40B4-BE49-F238E27FC236}">
                <a16:creationId xmlns:a16="http://schemas.microsoft.com/office/drawing/2014/main" xmlns="" id="{B8E1C2FD-1457-4B4F-9D80-B6434FF79F7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sp>
        <p:nvSpPr>
          <p:cNvPr id="44" name="Rectangle 43">
            <a:extLst>
              <a:ext uri="{FF2B5EF4-FFF2-40B4-BE49-F238E27FC236}">
                <a16:creationId xmlns:a16="http://schemas.microsoft.com/office/drawing/2014/main" xmlns="" id="{AD964DDB-2706-4403-ADC6-ECDE4898E599}"/>
              </a:ext>
            </a:extLst>
          </p:cNvPr>
          <p:cNvSpPr/>
          <p:nvPr/>
        </p:nvSpPr>
        <p:spPr bwMode="auto">
          <a:xfrm rot="16200000">
            <a:off x="4794268" y="-1695950"/>
            <a:ext cx="2605258" cy="12192001"/>
          </a:xfrm>
          <a:prstGeom prst="rect">
            <a:avLst/>
          </a:prstGeom>
          <a:solidFill>
            <a:srgbClr val="2E4E8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it-IT" sz="2353" dirty="0">
              <a:gradFill>
                <a:gsLst>
                  <a:gs pos="0">
                    <a:srgbClr val="FFFFFF"/>
                  </a:gs>
                  <a:gs pos="100000">
                    <a:srgbClr val="FFFFFF"/>
                  </a:gs>
                </a:gsLst>
                <a:lin ang="5400000" scaled="0"/>
              </a:gradFill>
              <a:ea typeface="Segoe UI" pitchFamily="34" charset="0"/>
              <a:cs typeface="Segoe UI" pitchFamily="34" charset="0"/>
            </a:endParaRPr>
          </a:p>
        </p:txBody>
      </p:sp>
      <p:grpSp>
        <p:nvGrpSpPr>
          <p:cNvPr id="48" name="Group 47">
            <a:extLst>
              <a:ext uri="{FF2B5EF4-FFF2-40B4-BE49-F238E27FC236}">
                <a16:creationId xmlns:a16="http://schemas.microsoft.com/office/drawing/2014/main" xmlns="" id="{0723A706-D6D2-495A-BD62-E21A6385C67F}"/>
              </a:ext>
            </a:extLst>
          </p:cNvPr>
          <p:cNvGrpSpPr/>
          <p:nvPr/>
        </p:nvGrpSpPr>
        <p:grpSpPr>
          <a:xfrm>
            <a:off x="2769845" y="5034819"/>
            <a:ext cx="274801" cy="285321"/>
            <a:chOff x="4665663" y="4765675"/>
            <a:chExt cx="317501" cy="322263"/>
          </a:xfrm>
          <a:solidFill>
            <a:srgbClr val="FFFFFF"/>
          </a:solidFill>
        </p:grpSpPr>
        <p:sp>
          <p:nvSpPr>
            <p:cNvPr id="49" name="Freeform 5">
              <a:extLst>
                <a:ext uri="{FF2B5EF4-FFF2-40B4-BE49-F238E27FC236}">
                  <a16:creationId xmlns:a16="http://schemas.microsoft.com/office/drawing/2014/main" xmlns="" id="{3C70EECC-3D65-471D-906D-016E506193AC}"/>
                </a:ext>
              </a:extLst>
            </p:cNvPr>
            <p:cNvSpPr>
              <a:spLocks noEditPoints="1"/>
            </p:cNvSpPr>
            <p:nvPr/>
          </p:nvSpPr>
          <p:spPr bwMode="auto">
            <a:xfrm>
              <a:off x="4764088" y="4826000"/>
              <a:ext cx="120650" cy="120650"/>
            </a:xfrm>
            <a:custGeom>
              <a:avLst/>
              <a:gdLst>
                <a:gd name="T0" fmla="*/ 23 w 46"/>
                <a:gd name="T1" fmla="*/ 46 h 46"/>
                <a:gd name="T2" fmla="*/ 0 w 46"/>
                <a:gd name="T3" fmla="*/ 23 h 46"/>
                <a:gd name="T4" fmla="*/ 23 w 46"/>
                <a:gd name="T5" fmla="*/ 0 h 46"/>
                <a:gd name="T6" fmla="*/ 46 w 46"/>
                <a:gd name="T7" fmla="*/ 23 h 46"/>
                <a:gd name="T8" fmla="*/ 23 w 46"/>
                <a:gd name="T9" fmla="*/ 46 h 46"/>
                <a:gd name="T10" fmla="*/ 23 w 46"/>
                <a:gd name="T11" fmla="*/ 6 h 46"/>
                <a:gd name="T12" fmla="*/ 6 w 46"/>
                <a:gd name="T13" fmla="*/ 23 h 46"/>
                <a:gd name="T14" fmla="*/ 23 w 46"/>
                <a:gd name="T15" fmla="*/ 40 h 46"/>
                <a:gd name="T16" fmla="*/ 40 w 46"/>
                <a:gd name="T17" fmla="*/ 23 h 46"/>
                <a:gd name="T18" fmla="*/ 23 w 46"/>
                <a:gd name="T1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46"/>
                  </a:moveTo>
                  <a:cubicBezTo>
                    <a:pt x="10" y="46"/>
                    <a:pt x="0" y="36"/>
                    <a:pt x="0" y="23"/>
                  </a:cubicBezTo>
                  <a:cubicBezTo>
                    <a:pt x="0" y="10"/>
                    <a:pt x="10" y="0"/>
                    <a:pt x="23" y="0"/>
                  </a:cubicBezTo>
                  <a:cubicBezTo>
                    <a:pt x="36" y="0"/>
                    <a:pt x="46" y="10"/>
                    <a:pt x="46" y="23"/>
                  </a:cubicBezTo>
                  <a:cubicBezTo>
                    <a:pt x="46" y="36"/>
                    <a:pt x="36" y="46"/>
                    <a:pt x="23" y="46"/>
                  </a:cubicBezTo>
                  <a:close/>
                  <a:moveTo>
                    <a:pt x="23" y="6"/>
                  </a:moveTo>
                  <a:cubicBezTo>
                    <a:pt x="14" y="6"/>
                    <a:pt x="6" y="13"/>
                    <a:pt x="6" y="23"/>
                  </a:cubicBezTo>
                  <a:cubicBezTo>
                    <a:pt x="6" y="32"/>
                    <a:pt x="14" y="40"/>
                    <a:pt x="23" y="40"/>
                  </a:cubicBezTo>
                  <a:cubicBezTo>
                    <a:pt x="32" y="40"/>
                    <a:pt x="40" y="32"/>
                    <a:pt x="40" y="23"/>
                  </a:cubicBezTo>
                  <a:cubicBezTo>
                    <a:pt x="40" y="13"/>
                    <a:pt x="32" y="6"/>
                    <a:pt x="23" y="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0" name="Freeform 6">
              <a:extLst>
                <a:ext uri="{FF2B5EF4-FFF2-40B4-BE49-F238E27FC236}">
                  <a16:creationId xmlns:a16="http://schemas.microsoft.com/office/drawing/2014/main" xmlns="" id="{3DE6A502-585F-4D19-9A53-6EC7C77721B9}"/>
                </a:ext>
              </a:extLst>
            </p:cNvPr>
            <p:cNvSpPr>
              <a:spLocks/>
            </p:cNvSpPr>
            <p:nvPr/>
          </p:nvSpPr>
          <p:spPr bwMode="auto">
            <a:xfrm>
              <a:off x="4735513" y="4930775"/>
              <a:ext cx="177800" cy="88900"/>
            </a:xfrm>
            <a:custGeom>
              <a:avLst/>
              <a:gdLst>
                <a:gd name="T0" fmla="*/ 68 w 68"/>
                <a:gd name="T1" fmla="*/ 34 h 34"/>
                <a:gd name="T2" fmla="*/ 62 w 68"/>
                <a:gd name="T3" fmla="*/ 34 h 34"/>
                <a:gd name="T4" fmla="*/ 34 w 68"/>
                <a:gd name="T5" fmla="*/ 6 h 34"/>
                <a:gd name="T6" fmla="*/ 6 w 68"/>
                <a:gd name="T7" fmla="*/ 34 h 34"/>
                <a:gd name="T8" fmla="*/ 0 w 68"/>
                <a:gd name="T9" fmla="*/ 34 h 34"/>
                <a:gd name="T10" fmla="*/ 34 w 68"/>
                <a:gd name="T11" fmla="*/ 0 h 34"/>
                <a:gd name="T12" fmla="*/ 68 w 68"/>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68" h="34">
                  <a:moveTo>
                    <a:pt x="68" y="34"/>
                  </a:moveTo>
                  <a:cubicBezTo>
                    <a:pt x="62" y="34"/>
                    <a:pt x="62" y="34"/>
                    <a:pt x="62" y="34"/>
                  </a:cubicBezTo>
                  <a:cubicBezTo>
                    <a:pt x="62" y="19"/>
                    <a:pt x="49" y="6"/>
                    <a:pt x="34" y="6"/>
                  </a:cubicBezTo>
                  <a:cubicBezTo>
                    <a:pt x="18" y="6"/>
                    <a:pt x="6" y="19"/>
                    <a:pt x="6" y="34"/>
                  </a:cubicBezTo>
                  <a:cubicBezTo>
                    <a:pt x="0" y="34"/>
                    <a:pt x="0" y="34"/>
                    <a:pt x="0" y="34"/>
                  </a:cubicBezTo>
                  <a:cubicBezTo>
                    <a:pt x="0" y="15"/>
                    <a:pt x="15" y="0"/>
                    <a:pt x="34" y="0"/>
                  </a:cubicBezTo>
                  <a:cubicBezTo>
                    <a:pt x="53" y="0"/>
                    <a:pt x="68" y="15"/>
                    <a:pt x="68" y="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1" name="Freeform 7">
              <a:extLst>
                <a:ext uri="{FF2B5EF4-FFF2-40B4-BE49-F238E27FC236}">
                  <a16:creationId xmlns:a16="http://schemas.microsoft.com/office/drawing/2014/main" xmlns="" id="{5C730496-1320-44EF-81EE-29D2E4E07E3B}"/>
                </a:ext>
              </a:extLst>
            </p:cNvPr>
            <p:cNvSpPr>
              <a:spLocks/>
            </p:cNvSpPr>
            <p:nvPr/>
          </p:nvSpPr>
          <p:spPr bwMode="auto">
            <a:xfrm>
              <a:off x="4902201" y="4765675"/>
              <a:ext cx="80963" cy="80963"/>
            </a:xfrm>
            <a:custGeom>
              <a:avLst/>
              <a:gdLst>
                <a:gd name="T0" fmla="*/ 51 w 51"/>
                <a:gd name="T1" fmla="*/ 51 h 51"/>
                <a:gd name="T2" fmla="*/ 41 w 51"/>
                <a:gd name="T3" fmla="*/ 51 h 51"/>
                <a:gd name="T4" fmla="*/ 41 w 51"/>
                <a:gd name="T5" fmla="*/ 10 h 51"/>
                <a:gd name="T6" fmla="*/ 0 w 51"/>
                <a:gd name="T7" fmla="*/ 10 h 51"/>
                <a:gd name="T8" fmla="*/ 0 w 51"/>
                <a:gd name="T9" fmla="*/ 0 h 51"/>
                <a:gd name="T10" fmla="*/ 51 w 51"/>
                <a:gd name="T11" fmla="*/ 0 h 51"/>
                <a:gd name="T12" fmla="*/ 51 w 51"/>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1" h="51">
                  <a:moveTo>
                    <a:pt x="51" y="51"/>
                  </a:moveTo>
                  <a:lnTo>
                    <a:pt x="41" y="51"/>
                  </a:lnTo>
                  <a:lnTo>
                    <a:pt x="41" y="10"/>
                  </a:lnTo>
                  <a:lnTo>
                    <a:pt x="0" y="10"/>
                  </a:lnTo>
                  <a:lnTo>
                    <a:pt x="0" y="0"/>
                  </a:lnTo>
                  <a:lnTo>
                    <a:pt x="51" y="0"/>
                  </a:lnTo>
                  <a:lnTo>
                    <a:pt x="51" y="5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2" name="Freeform 8">
              <a:extLst>
                <a:ext uri="{FF2B5EF4-FFF2-40B4-BE49-F238E27FC236}">
                  <a16:creationId xmlns:a16="http://schemas.microsoft.com/office/drawing/2014/main" xmlns="" id="{19C86681-3B1F-4B79-82A4-987C3894752A}"/>
                </a:ext>
              </a:extLst>
            </p:cNvPr>
            <p:cNvSpPr>
              <a:spLocks/>
            </p:cNvSpPr>
            <p:nvPr/>
          </p:nvSpPr>
          <p:spPr bwMode="auto">
            <a:xfrm>
              <a:off x="4902201" y="5005388"/>
              <a:ext cx="80963" cy="82550"/>
            </a:xfrm>
            <a:custGeom>
              <a:avLst/>
              <a:gdLst>
                <a:gd name="T0" fmla="*/ 51 w 51"/>
                <a:gd name="T1" fmla="*/ 52 h 52"/>
                <a:gd name="T2" fmla="*/ 0 w 51"/>
                <a:gd name="T3" fmla="*/ 52 h 52"/>
                <a:gd name="T4" fmla="*/ 0 w 51"/>
                <a:gd name="T5" fmla="*/ 42 h 52"/>
                <a:gd name="T6" fmla="*/ 41 w 51"/>
                <a:gd name="T7" fmla="*/ 42 h 52"/>
                <a:gd name="T8" fmla="*/ 41 w 51"/>
                <a:gd name="T9" fmla="*/ 0 h 52"/>
                <a:gd name="T10" fmla="*/ 51 w 51"/>
                <a:gd name="T11" fmla="*/ 0 h 52"/>
                <a:gd name="T12" fmla="*/ 51 w 51"/>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1" h="52">
                  <a:moveTo>
                    <a:pt x="51" y="52"/>
                  </a:moveTo>
                  <a:lnTo>
                    <a:pt x="0" y="52"/>
                  </a:lnTo>
                  <a:lnTo>
                    <a:pt x="0" y="42"/>
                  </a:lnTo>
                  <a:lnTo>
                    <a:pt x="41" y="42"/>
                  </a:lnTo>
                  <a:lnTo>
                    <a:pt x="41" y="0"/>
                  </a:lnTo>
                  <a:lnTo>
                    <a:pt x="51" y="0"/>
                  </a:lnTo>
                  <a:lnTo>
                    <a:pt x="51" y="5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3" name="Freeform 9">
              <a:extLst>
                <a:ext uri="{FF2B5EF4-FFF2-40B4-BE49-F238E27FC236}">
                  <a16:creationId xmlns:a16="http://schemas.microsoft.com/office/drawing/2014/main" xmlns="" id="{F92AF4D4-C8EC-4755-B9D7-AC2AF0ADEC2E}"/>
                </a:ext>
              </a:extLst>
            </p:cNvPr>
            <p:cNvSpPr>
              <a:spLocks/>
            </p:cNvSpPr>
            <p:nvPr/>
          </p:nvSpPr>
          <p:spPr bwMode="auto">
            <a:xfrm>
              <a:off x="4665663" y="4765675"/>
              <a:ext cx="80963" cy="80963"/>
            </a:xfrm>
            <a:custGeom>
              <a:avLst/>
              <a:gdLst>
                <a:gd name="T0" fmla="*/ 10 w 51"/>
                <a:gd name="T1" fmla="*/ 51 h 51"/>
                <a:gd name="T2" fmla="*/ 0 w 51"/>
                <a:gd name="T3" fmla="*/ 51 h 51"/>
                <a:gd name="T4" fmla="*/ 0 w 51"/>
                <a:gd name="T5" fmla="*/ 0 h 51"/>
                <a:gd name="T6" fmla="*/ 51 w 51"/>
                <a:gd name="T7" fmla="*/ 0 h 51"/>
                <a:gd name="T8" fmla="*/ 51 w 51"/>
                <a:gd name="T9" fmla="*/ 10 h 51"/>
                <a:gd name="T10" fmla="*/ 10 w 51"/>
                <a:gd name="T11" fmla="*/ 10 h 51"/>
                <a:gd name="T12" fmla="*/ 10 w 51"/>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1" h="51">
                  <a:moveTo>
                    <a:pt x="10" y="51"/>
                  </a:moveTo>
                  <a:lnTo>
                    <a:pt x="0" y="51"/>
                  </a:lnTo>
                  <a:lnTo>
                    <a:pt x="0" y="0"/>
                  </a:lnTo>
                  <a:lnTo>
                    <a:pt x="51" y="0"/>
                  </a:lnTo>
                  <a:lnTo>
                    <a:pt x="51" y="10"/>
                  </a:lnTo>
                  <a:lnTo>
                    <a:pt x="10" y="10"/>
                  </a:lnTo>
                  <a:lnTo>
                    <a:pt x="10" y="5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4" name="Freeform 10">
              <a:extLst>
                <a:ext uri="{FF2B5EF4-FFF2-40B4-BE49-F238E27FC236}">
                  <a16:creationId xmlns:a16="http://schemas.microsoft.com/office/drawing/2014/main" xmlns="" id="{8B5B4EDA-0C5E-456B-9229-D138F7BEA5A1}"/>
                </a:ext>
              </a:extLst>
            </p:cNvPr>
            <p:cNvSpPr>
              <a:spLocks/>
            </p:cNvSpPr>
            <p:nvPr/>
          </p:nvSpPr>
          <p:spPr bwMode="auto">
            <a:xfrm>
              <a:off x="4665663" y="5005388"/>
              <a:ext cx="80963" cy="82550"/>
            </a:xfrm>
            <a:custGeom>
              <a:avLst/>
              <a:gdLst>
                <a:gd name="T0" fmla="*/ 51 w 51"/>
                <a:gd name="T1" fmla="*/ 52 h 52"/>
                <a:gd name="T2" fmla="*/ 0 w 51"/>
                <a:gd name="T3" fmla="*/ 52 h 52"/>
                <a:gd name="T4" fmla="*/ 0 w 51"/>
                <a:gd name="T5" fmla="*/ 0 h 52"/>
                <a:gd name="T6" fmla="*/ 10 w 51"/>
                <a:gd name="T7" fmla="*/ 0 h 52"/>
                <a:gd name="T8" fmla="*/ 10 w 51"/>
                <a:gd name="T9" fmla="*/ 42 h 52"/>
                <a:gd name="T10" fmla="*/ 51 w 51"/>
                <a:gd name="T11" fmla="*/ 42 h 52"/>
                <a:gd name="T12" fmla="*/ 51 w 51"/>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1" h="52">
                  <a:moveTo>
                    <a:pt x="51" y="52"/>
                  </a:moveTo>
                  <a:lnTo>
                    <a:pt x="0" y="52"/>
                  </a:lnTo>
                  <a:lnTo>
                    <a:pt x="0" y="0"/>
                  </a:lnTo>
                  <a:lnTo>
                    <a:pt x="10" y="0"/>
                  </a:lnTo>
                  <a:lnTo>
                    <a:pt x="10" y="42"/>
                  </a:lnTo>
                  <a:lnTo>
                    <a:pt x="51" y="42"/>
                  </a:lnTo>
                  <a:lnTo>
                    <a:pt x="51" y="5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grpSp>
      <p:sp>
        <p:nvSpPr>
          <p:cNvPr id="55" name="Rectangle 54">
            <a:extLst>
              <a:ext uri="{FF2B5EF4-FFF2-40B4-BE49-F238E27FC236}">
                <a16:creationId xmlns:a16="http://schemas.microsoft.com/office/drawing/2014/main" xmlns="" id="{E55491FB-D524-4350-AA40-83FA1CD8BA1D}"/>
              </a:ext>
            </a:extLst>
          </p:cNvPr>
          <p:cNvSpPr/>
          <p:nvPr/>
        </p:nvSpPr>
        <p:spPr>
          <a:xfrm>
            <a:off x="3087155" y="4921004"/>
            <a:ext cx="2151420" cy="514628"/>
          </a:xfrm>
          <a:prstGeom prst="rect">
            <a:avLst/>
          </a:prstGeom>
        </p:spPr>
        <p:txBody>
          <a:bodyPr wrap="square">
            <a:spAutoFit/>
          </a:bodyPr>
          <a:lstStyle/>
          <a:p>
            <a:pPr defTabSz="895760">
              <a:spcAft>
                <a:spcPts val="196"/>
              </a:spcAft>
              <a:defRPr/>
            </a:pPr>
            <a:r>
              <a:rPr lang="it-IT" sz="1372" dirty="0">
                <a:solidFill>
                  <a:srgbClr val="FFFFFF"/>
                </a:solidFill>
                <a:cs typeface="Segoe UI Semibold" panose="020B0702040204020203" pitchFamily="34" charset="0"/>
              </a:rPr>
              <a:t>La IA alla portata di tutti, ovunque</a:t>
            </a:r>
            <a:endParaRPr lang="it-IT" sz="1372" dirty="0">
              <a:solidFill>
                <a:srgbClr val="FFFFFF"/>
              </a:solidFill>
              <a:cs typeface="Segoe UI" panose="020B0502040204020203" pitchFamily="34" charset="0"/>
            </a:endParaRPr>
          </a:p>
        </p:txBody>
      </p:sp>
      <p:grpSp>
        <p:nvGrpSpPr>
          <p:cNvPr id="56" name="Group 55">
            <a:extLst>
              <a:ext uri="{FF2B5EF4-FFF2-40B4-BE49-F238E27FC236}">
                <a16:creationId xmlns:a16="http://schemas.microsoft.com/office/drawing/2014/main" xmlns="" id="{28FF5C81-93F5-4E22-8B4C-C520F344C05A}"/>
              </a:ext>
            </a:extLst>
          </p:cNvPr>
          <p:cNvGrpSpPr/>
          <p:nvPr/>
        </p:nvGrpSpPr>
        <p:grpSpPr>
          <a:xfrm>
            <a:off x="5829278" y="5037595"/>
            <a:ext cx="284419" cy="279752"/>
            <a:chOff x="6076950" y="2319338"/>
            <a:chExt cx="330200" cy="317500"/>
          </a:xfrm>
          <a:solidFill>
            <a:srgbClr val="FFFFFF"/>
          </a:solidFill>
        </p:grpSpPr>
        <p:sp>
          <p:nvSpPr>
            <p:cNvPr id="57" name="Freeform 20">
              <a:extLst>
                <a:ext uri="{FF2B5EF4-FFF2-40B4-BE49-F238E27FC236}">
                  <a16:creationId xmlns:a16="http://schemas.microsoft.com/office/drawing/2014/main" xmlns="" id="{13F27B5E-08EF-4F6D-9CC9-6A15A2CE056C}"/>
                </a:ext>
              </a:extLst>
            </p:cNvPr>
            <p:cNvSpPr>
              <a:spLocks/>
            </p:cNvSpPr>
            <p:nvPr/>
          </p:nvSpPr>
          <p:spPr bwMode="auto">
            <a:xfrm>
              <a:off x="6086475" y="2319338"/>
              <a:ext cx="320675" cy="317500"/>
            </a:xfrm>
            <a:custGeom>
              <a:avLst/>
              <a:gdLst>
                <a:gd name="T0" fmla="*/ 65 w 131"/>
                <a:gd name="T1" fmla="*/ 131 h 131"/>
                <a:gd name="T2" fmla="*/ 26 w 131"/>
                <a:gd name="T3" fmla="*/ 118 h 131"/>
                <a:gd name="T4" fmla="*/ 30 w 131"/>
                <a:gd name="T5" fmla="*/ 113 h 131"/>
                <a:gd name="T6" fmla="*/ 65 w 131"/>
                <a:gd name="T7" fmla="*/ 125 h 131"/>
                <a:gd name="T8" fmla="*/ 125 w 131"/>
                <a:gd name="T9" fmla="*/ 65 h 131"/>
                <a:gd name="T10" fmla="*/ 65 w 131"/>
                <a:gd name="T11" fmla="*/ 6 h 131"/>
                <a:gd name="T12" fmla="*/ 6 w 131"/>
                <a:gd name="T13" fmla="*/ 65 h 131"/>
                <a:gd name="T14" fmla="*/ 12 w 131"/>
                <a:gd name="T15" fmla="*/ 91 h 131"/>
                <a:gd name="T16" fmla="*/ 7 w 131"/>
                <a:gd name="T17" fmla="*/ 94 h 131"/>
                <a:gd name="T18" fmla="*/ 0 w 131"/>
                <a:gd name="T19" fmla="*/ 65 h 131"/>
                <a:gd name="T20" fmla="*/ 65 w 131"/>
                <a:gd name="T21" fmla="*/ 0 h 131"/>
                <a:gd name="T22" fmla="*/ 131 w 131"/>
                <a:gd name="T23" fmla="*/ 65 h 131"/>
                <a:gd name="T24" fmla="*/ 65 w 131"/>
                <a:gd name="T25"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65" y="131"/>
                  </a:moveTo>
                  <a:cubicBezTo>
                    <a:pt x="51" y="131"/>
                    <a:pt x="38" y="126"/>
                    <a:pt x="26" y="118"/>
                  </a:cubicBezTo>
                  <a:cubicBezTo>
                    <a:pt x="30" y="113"/>
                    <a:pt x="30" y="113"/>
                    <a:pt x="30" y="113"/>
                  </a:cubicBezTo>
                  <a:cubicBezTo>
                    <a:pt x="40" y="121"/>
                    <a:pt x="52" y="125"/>
                    <a:pt x="65" y="125"/>
                  </a:cubicBezTo>
                  <a:cubicBezTo>
                    <a:pt x="98" y="125"/>
                    <a:pt x="125" y="98"/>
                    <a:pt x="125" y="65"/>
                  </a:cubicBezTo>
                  <a:cubicBezTo>
                    <a:pt x="125" y="33"/>
                    <a:pt x="98" y="6"/>
                    <a:pt x="65" y="6"/>
                  </a:cubicBezTo>
                  <a:cubicBezTo>
                    <a:pt x="33" y="6"/>
                    <a:pt x="6" y="33"/>
                    <a:pt x="6" y="65"/>
                  </a:cubicBezTo>
                  <a:cubicBezTo>
                    <a:pt x="6" y="74"/>
                    <a:pt x="8" y="83"/>
                    <a:pt x="12" y="91"/>
                  </a:cubicBezTo>
                  <a:cubicBezTo>
                    <a:pt x="7" y="94"/>
                    <a:pt x="7" y="94"/>
                    <a:pt x="7" y="94"/>
                  </a:cubicBezTo>
                  <a:cubicBezTo>
                    <a:pt x="2" y="85"/>
                    <a:pt x="0" y="75"/>
                    <a:pt x="0" y="65"/>
                  </a:cubicBezTo>
                  <a:cubicBezTo>
                    <a:pt x="0" y="30"/>
                    <a:pt x="29" y="0"/>
                    <a:pt x="65" y="0"/>
                  </a:cubicBezTo>
                  <a:cubicBezTo>
                    <a:pt x="101" y="0"/>
                    <a:pt x="131" y="30"/>
                    <a:pt x="131" y="65"/>
                  </a:cubicBezTo>
                  <a:cubicBezTo>
                    <a:pt x="131" y="101"/>
                    <a:pt x="101" y="131"/>
                    <a:pt x="65" y="13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8" name="Freeform 21">
              <a:extLst>
                <a:ext uri="{FF2B5EF4-FFF2-40B4-BE49-F238E27FC236}">
                  <a16:creationId xmlns:a16="http://schemas.microsoft.com/office/drawing/2014/main" xmlns="" id="{C512BB3B-C82D-48C2-9953-C62E59BC6542}"/>
                </a:ext>
              </a:extLst>
            </p:cNvPr>
            <p:cNvSpPr>
              <a:spLocks/>
            </p:cNvSpPr>
            <p:nvPr/>
          </p:nvSpPr>
          <p:spPr bwMode="auto">
            <a:xfrm>
              <a:off x="6235700" y="2357438"/>
              <a:ext cx="92075" cy="193675"/>
            </a:xfrm>
            <a:custGeom>
              <a:avLst/>
              <a:gdLst>
                <a:gd name="T0" fmla="*/ 52 w 58"/>
                <a:gd name="T1" fmla="*/ 122 h 122"/>
                <a:gd name="T2" fmla="*/ 0 w 58"/>
                <a:gd name="T3" fmla="*/ 80 h 122"/>
                <a:gd name="T4" fmla="*/ 0 w 58"/>
                <a:gd name="T5" fmla="*/ 0 h 122"/>
                <a:gd name="T6" fmla="*/ 9 w 58"/>
                <a:gd name="T7" fmla="*/ 0 h 122"/>
                <a:gd name="T8" fmla="*/ 9 w 58"/>
                <a:gd name="T9" fmla="*/ 75 h 122"/>
                <a:gd name="T10" fmla="*/ 58 w 58"/>
                <a:gd name="T11" fmla="*/ 115 h 122"/>
                <a:gd name="T12" fmla="*/ 52 w 58"/>
                <a:gd name="T13" fmla="*/ 122 h 122"/>
              </a:gdLst>
              <a:ahLst/>
              <a:cxnLst>
                <a:cxn ang="0">
                  <a:pos x="T0" y="T1"/>
                </a:cxn>
                <a:cxn ang="0">
                  <a:pos x="T2" y="T3"/>
                </a:cxn>
                <a:cxn ang="0">
                  <a:pos x="T4" y="T5"/>
                </a:cxn>
                <a:cxn ang="0">
                  <a:pos x="T6" y="T7"/>
                </a:cxn>
                <a:cxn ang="0">
                  <a:pos x="T8" y="T9"/>
                </a:cxn>
                <a:cxn ang="0">
                  <a:pos x="T10" y="T11"/>
                </a:cxn>
                <a:cxn ang="0">
                  <a:pos x="T12" y="T13"/>
                </a:cxn>
              </a:cxnLst>
              <a:rect l="0" t="0" r="r" b="b"/>
              <a:pathLst>
                <a:path w="58" h="122">
                  <a:moveTo>
                    <a:pt x="52" y="122"/>
                  </a:moveTo>
                  <a:lnTo>
                    <a:pt x="0" y="80"/>
                  </a:lnTo>
                  <a:lnTo>
                    <a:pt x="0" y="0"/>
                  </a:lnTo>
                  <a:lnTo>
                    <a:pt x="9" y="0"/>
                  </a:lnTo>
                  <a:lnTo>
                    <a:pt x="9" y="75"/>
                  </a:lnTo>
                  <a:lnTo>
                    <a:pt x="58" y="115"/>
                  </a:lnTo>
                  <a:lnTo>
                    <a:pt x="52" y="1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59" name="Freeform 22">
              <a:extLst>
                <a:ext uri="{FF2B5EF4-FFF2-40B4-BE49-F238E27FC236}">
                  <a16:creationId xmlns:a16="http://schemas.microsoft.com/office/drawing/2014/main" xmlns="" id="{A5EEAD6C-AB2C-481D-8D7F-D27569E16CD5}"/>
                </a:ext>
              </a:extLst>
            </p:cNvPr>
            <p:cNvSpPr>
              <a:spLocks/>
            </p:cNvSpPr>
            <p:nvPr/>
          </p:nvSpPr>
          <p:spPr bwMode="auto">
            <a:xfrm>
              <a:off x="6076950" y="2509838"/>
              <a:ext cx="52388" cy="47625"/>
            </a:xfrm>
            <a:custGeom>
              <a:avLst/>
              <a:gdLst>
                <a:gd name="T0" fmla="*/ 27 w 33"/>
                <a:gd name="T1" fmla="*/ 30 h 30"/>
                <a:gd name="T2" fmla="*/ 0 w 33"/>
                <a:gd name="T3" fmla="*/ 23 h 30"/>
                <a:gd name="T4" fmla="*/ 1 w 33"/>
                <a:gd name="T5" fmla="*/ 16 h 30"/>
                <a:gd name="T6" fmla="*/ 20 w 33"/>
                <a:gd name="T7" fmla="*/ 19 h 30"/>
                <a:gd name="T8" fmla="*/ 26 w 33"/>
                <a:gd name="T9" fmla="*/ 0 h 30"/>
                <a:gd name="T10" fmla="*/ 33 w 33"/>
                <a:gd name="T11" fmla="*/ 4 h 30"/>
                <a:gd name="T12" fmla="*/ 27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27" y="30"/>
                  </a:moveTo>
                  <a:lnTo>
                    <a:pt x="0" y="23"/>
                  </a:lnTo>
                  <a:lnTo>
                    <a:pt x="1" y="16"/>
                  </a:lnTo>
                  <a:lnTo>
                    <a:pt x="20" y="19"/>
                  </a:lnTo>
                  <a:lnTo>
                    <a:pt x="26" y="0"/>
                  </a:lnTo>
                  <a:lnTo>
                    <a:pt x="33" y="4"/>
                  </a:lnTo>
                  <a:lnTo>
                    <a:pt x="27" y="3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grpSp>
      <p:sp>
        <p:nvSpPr>
          <p:cNvPr id="60" name="Rectangle 59">
            <a:extLst>
              <a:ext uri="{FF2B5EF4-FFF2-40B4-BE49-F238E27FC236}">
                <a16:creationId xmlns:a16="http://schemas.microsoft.com/office/drawing/2014/main" xmlns="" id="{1064FA2C-D983-4A7A-A6D5-6F66338BB6BD}"/>
              </a:ext>
            </a:extLst>
          </p:cNvPr>
          <p:cNvSpPr/>
          <p:nvPr/>
        </p:nvSpPr>
        <p:spPr>
          <a:xfrm>
            <a:off x="6145731" y="4921004"/>
            <a:ext cx="2383581" cy="514628"/>
          </a:xfrm>
          <a:prstGeom prst="rect">
            <a:avLst/>
          </a:prstGeom>
        </p:spPr>
        <p:txBody>
          <a:bodyPr wrap="square">
            <a:spAutoFit/>
          </a:bodyPr>
          <a:lstStyle/>
          <a:p>
            <a:pPr defTabSz="895760">
              <a:spcAft>
                <a:spcPts val="196"/>
              </a:spcAft>
              <a:defRPr/>
            </a:pPr>
            <a:r>
              <a:rPr lang="it-IT" sz="1372" dirty="0">
                <a:solidFill>
                  <a:srgbClr val="FFFFFF"/>
                </a:solidFill>
                <a:cs typeface="Segoe UI Semibold" panose="020B0702040204020203" pitchFamily="34" charset="0"/>
              </a:rPr>
              <a:t>La IA come mezzo di decisione, informata</a:t>
            </a:r>
            <a:endParaRPr lang="it-IT" sz="1372" dirty="0">
              <a:solidFill>
                <a:srgbClr val="FFFFFF"/>
              </a:solidFill>
              <a:cs typeface="Segoe UI" panose="020B0502040204020203" pitchFamily="34" charset="0"/>
            </a:endParaRPr>
          </a:p>
        </p:txBody>
      </p:sp>
      <p:grpSp>
        <p:nvGrpSpPr>
          <p:cNvPr id="61" name="Group 60">
            <a:extLst>
              <a:ext uri="{FF2B5EF4-FFF2-40B4-BE49-F238E27FC236}">
                <a16:creationId xmlns:a16="http://schemas.microsoft.com/office/drawing/2014/main" xmlns="" id="{65A0113B-C500-4530-BB01-F8470CB821E4}"/>
              </a:ext>
            </a:extLst>
          </p:cNvPr>
          <p:cNvGrpSpPr/>
          <p:nvPr/>
        </p:nvGrpSpPr>
        <p:grpSpPr>
          <a:xfrm>
            <a:off x="8898308" y="5056478"/>
            <a:ext cx="407487" cy="241986"/>
            <a:chOff x="7419975" y="4786313"/>
            <a:chExt cx="473075" cy="274637"/>
          </a:xfrm>
          <a:solidFill>
            <a:srgbClr val="FFFFFF"/>
          </a:solidFill>
        </p:grpSpPr>
        <p:sp>
          <p:nvSpPr>
            <p:cNvPr id="62" name="Freeform 14">
              <a:extLst>
                <a:ext uri="{FF2B5EF4-FFF2-40B4-BE49-F238E27FC236}">
                  <a16:creationId xmlns:a16="http://schemas.microsoft.com/office/drawing/2014/main" xmlns="" id="{847201E7-BA3D-41F5-A587-0A0EAD865F39}"/>
                </a:ext>
              </a:extLst>
            </p:cNvPr>
            <p:cNvSpPr>
              <a:spLocks/>
            </p:cNvSpPr>
            <p:nvPr/>
          </p:nvSpPr>
          <p:spPr bwMode="auto">
            <a:xfrm>
              <a:off x="7419975" y="4786313"/>
              <a:ext cx="473075" cy="252412"/>
            </a:xfrm>
            <a:custGeom>
              <a:avLst/>
              <a:gdLst>
                <a:gd name="T0" fmla="*/ 154 w 193"/>
                <a:gd name="T1" fmla="*/ 103 h 103"/>
                <a:gd name="T2" fmla="*/ 114 w 193"/>
                <a:gd name="T3" fmla="*/ 103 h 103"/>
                <a:gd name="T4" fmla="*/ 114 w 193"/>
                <a:gd name="T5" fmla="*/ 97 h 103"/>
                <a:gd name="T6" fmla="*/ 154 w 193"/>
                <a:gd name="T7" fmla="*/ 97 h 103"/>
                <a:gd name="T8" fmla="*/ 187 w 193"/>
                <a:gd name="T9" fmla="*/ 64 h 103"/>
                <a:gd name="T10" fmla="*/ 154 w 193"/>
                <a:gd name="T11" fmla="*/ 31 h 103"/>
                <a:gd name="T12" fmla="*/ 131 w 193"/>
                <a:gd name="T13" fmla="*/ 41 h 103"/>
                <a:gd name="T14" fmla="*/ 127 w 193"/>
                <a:gd name="T15" fmla="*/ 45 h 103"/>
                <a:gd name="T16" fmla="*/ 124 w 193"/>
                <a:gd name="T17" fmla="*/ 33 h 103"/>
                <a:gd name="T18" fmla="*/ 82 w 193"/>
                <a:gd name="T19" fmla="*/ 6 h 103"/>
                <a:gd name="T20" fmla="*/ 37 w 193"/>
                <a:gd name="T21" fmla="*/ 42 h 103"/>
                <a:gd name="T22" fmla="*/ 36 w 193"/>
                <a:gd name="T23" fmla="*/ 51 h 103"/>
                <a:gd name="T24" fmla="*/ 29 w 193"/>
                <a:gd name="T25" fmla="*/ 50 h 103"/>
                <a:gd name="T26" fmla="*/ 6 w 193"/>
                <a:gd name="T27" fmla="*/ 73 h 103"/>
                <a:gd name="T28" fmla="*/ 24 w 193"/>
                <a:gd name="T29" fmla="*/ 96 h 103"/>
                <a:gd name="T30" fmla="*/ 29 w 193"/>
                <a:gd name="T31" fmla="*/ 97 h 103"/>
                <a:gd name="T32" fmla="*/ 78 w 193"/>
                <a:gd name="T33" fmla="*/ 97 h 103"/>
                <a:gd name="T34" fmla="*/ 78 w 193"/>
                <a:gd name="T35" fmla="*/ 103 h 103"/>
                <a:gd name="T36" fmla="*/ 28 w 193"/>
                <a:gd name="T37" fmla="*/ 102 h 103"/>
                <a:gd name="T38" fmla="*/ 23 w 193"/>
                <a:gd name="T39" fmla="*/ 102 h 103"/>
                <a:gd name="T40" fmla="*/ 0 w 193"/>
                <a:gd name="T41" fmla="*/ 73 h 103"/>
                <a:gd name="T42" fmla="*/ 29 w 193"/>
                <a:gd name="T43" fmla="*/ 44 h 103"/>
                <a:gd name="T44" fmla="*/ 31 w 193"/>
                <a:gd name="T45" fmla="*/ 44 h 103"/>
                <a:gd name="T46" fmla="*/ 31 w 193"/>
                <a:gd name="T47" fmla="*/ 41 h 103"/>
                <a:gd name="T48" fmla="*/ 82 w 193"/>
                <a:gd name="T49" fmla="*/ 0 h 103"/>
                <a:gd name="T50" fmla="*/ 129 w 193"/>
                <a:gd name="T51" fmla="*/ 31 h 103"/>
                <a:gd name="T52" fmla="*/ 130 w 193"/>
                <a:gd name="T53" fmla="*/ 34 h 103"/>
                <a:gd name="T54" fmla="*/ 154 w 193"/>
                <a:gd name="T55" fmla="*/ 25 h 103"/>
                <a:gd name="T56" fmla="*/ 193 w 193"/>
                <a:gd name="T57" fmla="*/ 64 h 103"/>
                <a:gd name="T58" fmla="*/ 154 w 193"/>
                <a:gd name="T5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3" h="103">
                  <a:moveTo>
                    <a:pt x="154" y="103"/>
                  </a:moveTo>
                  <a:cubicBezTo>
                    <a:pt x="114" y="103"/>
                    <a:pt x="114" y="103"/>
                    <a:pt x="114" y="103"/>
                  </a:cubicBezTo>
                  <a:cubicBezTo>
                    <a:pt x="114" y="97"/>
                    <a:pt x="114" y="97"/>
                    <a:pt x="114" y="97"/>
                  </a:cubicBezTo>
                  <a:cubicBezTo>
                    <a:pt x="154" y="97"/>
                    <a:pt x="154" y="97"/>
                    <a:pt x="154" y="97"/>
                  </a:cubicBezTo>
                  <a:cubicBezTo>
                    <a:pt x="173" y="97"/>
                    <a:pt x="187" y="82"/>
                    <a:pt x="187" y="64"/>
                  </a:cubicBezTo>
                  <a:cubicBezTo>
                    <a:pt x="187" y="46"/>
                    <a:pt x="173" y="31"/>
                    <a:pt x="154" y="31"/>
                  </a:cubicBezTo>
                  <a:cubicBezTo>
                    <a:pt x="146" y="31"/>
                    <a:pt x="137" y="34"/>
                    <a:pt x="131" y="41"/>
                  </a:cubicBezTo>
                  <a:cubicBezTo>
                    <a:pt x="127" y="45"/>
                    <a:pt x="127" y="45"/>
                    <a:pt x="127" y="45"/>
                  </a:cubicBezTo>
                  <a:cubicBezTo>
                    <a:pt x="124" y="33"/>
                    <a:pt x="124" y="33"/>
                    <a:pt x="124" y="33"/>
                  </a:cubicBezTo>
                  <a:cubicBezTo>
                    <a:pt x="117" y="16"/>
                    <a:pt x="100" y="6"/>
                    <a:pt x="82" y="6"/>
                  </a:cubicBezTo>
                  <a:cubicBezTo>
                    <a:pt x="60" y="6"/>
                    <a:pt x="42" y="21"/>
                    <a:pt x="37" y="42"/>
                  </a:cubicBezTo>
                  <a:cubicBezTo>
                    <a:pt x="36" y="51"/>
                    <a:pt x="36" y="51"/>
                    <a:pt x="36" y="51"/>
                  </a:cubicBezTo>
                  <a:cubicBezTo>
                    <a:pt x="29" y="50"/>
                    <a:pt x="29" y="50"/>
                    <a:pt x="29" y="50"/>
                  </a:cubicBezTo>
                  <a:cubicBezTo>
                    <a:pt x="16" y="50"/>
                    <a:pt x="6" y="61"/>
                    <a:pt x="6" y="73"/>
                  </a:cubicBezTo>
                  <a:cubicBezTo>
                    <a:pt x="6" y="84"/>
                    <a:pt x="13" y="94"/>
                    <a:pt x="24" y="96"/>
                  </a:cubicBezTo>
                  <a:cubicBezTo>
                    <a:pt x="29" y="97"/>
                    <a:pt x="29" y="97"/>
                    <a:pt x="29" y="97"/>
                  </a:cubicBezTo>
                  <a:cubicBezTo>
                    <a:pt x="78" y="97"/>
                    <a:pt x="78" y="97"/>
                    <a:pt x="78" y="97"/>
                  </a:cubicBezTo>
                  <a:cubicBezTo>
                    <a:pt x="78" y="103"/>
                    <a:pt x="78" y="103"/>
                    <a:pt x="78" y="103"/>
                  </a:cubicBezTo>
                  <a:cubicBezTo>
                    <a:pt x="28" y="102"/>
                    <a:pt x="28" y="102"/>
                    <a:pt x="28" y="102"/>
                  </a:cubicBezTo>
                  <a:cubicBezTo>
                    <a:pt x="23" y="102"/>
                    <a:pt x="23" y="102"/>
                    <a:pt x="23" y="102"/>
                  </a:cubicBezTo>
                  <a:cubicBezTo>
                    <a:pt x="9" y="99"/>
                    <a:pt x="0" y="87"/>
                    <a:pt x="0" y="73"/>
                  </a:cubicBezTo>
                  <a:cubicBezTo>
                    <a:pt x="0" y="57"/>
                    <a:pt x="13" y="44"/>
                    <a:pt x="29" y="44"/>
                  </a:cubicBezTo>
                  <a:cubicBezTo>
                    <a:pt x="31" y="44"/>
                    <a:pt x="31" y="44"/>
                    <a:pt x="31" y="44"/>
                  </a:cubicBezTo>
                  <a:cubicBezTo>
                    <a:pt x="31" y="41"/>
                    <a:pt x="31" y="41"/>
                    <a:pt x="31" y="41"/>
                  </a:cubicBezTo>
                  <a:cubicBezTo>
                    <a:pt x="36" y="17"/>
                    <a:pt x="57" y="0"/>
                    <a:pt x="82" y="0"/>
                  </a:cubicBezTo>
                  <a:cubicBezTo>
                    <a:pt x="103" y="0"/>
                    <a:pt x="121" y="12"/>
                    <a:pt x="129" y="31"/>
                  </a:cubicBezTo>
                  <a:cubicBezTo>
                    <a:pt x="130" y="34"/>
                    <a:pt x="130" y="34"/>
                    <a:pt x="130" y="34"/>
                  </a:cubicBezTo>
                  <a:cubicBezTo>
                    <a:pt x="137" y="28"/>
                    <a:pt x="146" y="25"/>
                    <a:pt x="154" y="25"/>
                  </a:cubicBezTo>
                  <a:cubicBezTo>
                    <a:pt x="176" y="25"/>
                    <a:pt x="193" y="42"/>
                    <a:pt x="193" y="64"/>
                  </a:cubicBezTo>
                  <a:cubicBezTo>
                    <a:pt x="193" y="85"/>
                    <a:pt x="176" y="103"/>
                    <a:pt x="154" y="10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63" name="Freeform 15">
              <a:extLst>
                <a:ext uri="{FF2B5EF4-FFF2-40B4-BE49-F238E27FC236}">
                  <a16:creationId xmlns:a16="http://schemas.microsoft.com/office/drawing/2014/main" xmlns="" id="{5D734227-5414-4D24-8A04-8313429091D5}"/>
                </a:ext>
              </a:extLst>
            </p:cNvPr>
            <p:cNvSpPr>
              <a:spLocks/>
            </p:cNvSpPr>
            <p:nvPr/>
          </p:nvSpPr>
          <p:spPr bwMode="auto">
            <a:xfrm>
              <a:off x="7578725" y="4997450"/>
              <a:ext cx="41275" cy="63500"/>
            </a:xfrm>
            <a:custGeom>
              <a:avLst/>
              <a:gdLst>
                <a:gd name="T0" fmla="*/ 8 w 26"/>
                <a:gd name="T1" fmla="*/ 40 h 40"/>
                <a:gd name="T2" fmla="*/ 0 w 26"/>
                <a:gd name="T3" fmla="*/ 34 h 40"/>
                <a:gd name="T4" fmla="*/ 13 w 26"/>
                <a:gd name="T5" fmla="*/ 20 h 40"/>
                <a:gd name="T6" fmla="*/ 0 w 26"/>
                <a:gd name="T7" fmla="*/ 8 h 40"/>
                <a:gd name="T8" fmla="*/ 8 w 26"/>
                <a:gd name="T9" fmla="*/ 0 h 40"/>
                <a:gd name="T10" fmla="*/ 26 w 26"/>
                <a:gd name="T11" fmla="*/ 20 h 40"/>
                <a:gd name="T12" fmla="*/ 8 w 2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6" h="40">
                  <a:moveTo>
                    <a:pt x="8" y="40"/>
                  </a:moveTo>
                  <a:lnTo>
                    <a:pt x="0" y="34"/>
                  </a:lnTo>
                  <a:lnTo>
                    <a:pt x="13" y="20"/>
                  </a:lnTo>
                  <a:lnTo>
                    <a:pt x="0" y="8"/>
                  </a:lnTo>
                  <a:lnTo>
                    <a:pt x="8" y="0"/>
                  </a:lnTo>
                  <a:lnTo>
                    <a:pt x="26" y="20"/>
                  </a:lnTo>
                  <a:lnTo>
                    <a:pt x="8" y="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sp>
          <p:nvSpPr>
            <p:cNvPr id="64" name="Freeform 16">
              <a:extLst>
                <a:ext uri="{FF2B5EF4-FFF2-40B4-BE49-F238E27FC236}">
                  <a16:creationId xmlns:a16="http://schemas.microsoft.com/office/drawing/2014/main" xmlns="" id="{5059CD36-42DF-4F26-A535-56CC60EAD191}"/>
                </a:ext>
              </a:extLst>
            </p:cNvPr>
            <p:cNvSpPr>
              <a:spLocks/>
            </p:cNvSpPr>
            <p:nvPr/>
          </p:nvSpPr>
          <p:spPr bwMode="auto">
            <a:xfrm>
              <a:off x="7681913" y="4997450"/>
              <a:ext cx="41275" cy="63500"/>
            </a:xfrm>
            <a:custGeom>
              <a:avLst/>
              <a:gdLst>
                <a:gd name="T0" fmla="*/ 19 w 26"/>
                <a:gd name="T1" fmla="*/ 40 h 40"/>
                <a:gd name="T2" fmla="*/ 0 w 26"/>
                <a:gd name="T3" fmla="*/ 20 h 40"/>
                <a:gd name="T4" fmla="*/ 19 w 26"/>
                <a:gd name="T5" fmla="*/ 0 h 40"/>
                <a:gd name="T6" fmla="*/ 26 w 26"/>
                <a:gd name="T7" fmla="*/ 8 h 40"/>
                <a:gd name="T8" fmla="*/ 12 w 26"/>
                <a:gd name="T9" fmla="*/ 20 h 40"/>
                <a:gd name="T10" fmla="*/ 26 w 26"/>
                <a:gd name="T11" fmla="*/ 34 h 40"/>
                <a:gd name="T12" fmla="*/ 19 w 2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6" h="40">
                  <a:moveTo>
                    <a:pt x="19" y="40"/>
                  </a:moveTo>
                  <a:lnTo>
                    <a:pt x="0" y="20"/>
                  </a:lnTo>
                  <a:lnTo>
                    <a:pt x="19" y="0"/>
                  </a:lnTo>
                  <a:lnTo>
                    <a:pt x="26" y="8"/>
                  </a:lnTo>
                  <a:lnTo>
                    <a:pt x="12" y="20"/>
                  </a:lnTo>
                  <a:lnTo>
                    <a:pt x="26" y="34"/>
                  </a:lnTo>
                  <a:lnTo>
                    <a:pt x="19" y="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07551" tIns="53777" rIns="107551" bIns="53777" numCol="1" anchor="t" anchorCtr="0" compatLnSpc="1">
              <a:prstTxWarp prst="textNoShape">
                <a:avLst/>
              </a:prstTxWarp>
            </a:bodyPr>
            <a:lstStyle/>
            <a:p>
              <a:pPr defTabSz="1053775">
                <a:defRPr/>
              </a:pPr>
              <a:endParaRPr lang="it-IT" sz="2059" kern="0" dirty="0">
                <a:solidFill>
                  <a:sysClr val="windowText" lastClr="000000"/>
                </a:solidFill>
              </a:endParaRPr>
            </a:p>
          </p:txBody>
        </p:sp>
      </p:grpSp>
      <p:sp>
        <p:nvSpPr>
          <p:cNvPr id="65" name="Rectangle 64">
            <a:extLst>
              <a:ext uri="{FF2B5EF4-FFF2-40B4-BE49-F238E27FC236}">
                <a16:creationId xmlns:a16="http://schemas.microsoft.com/office/drawing/2014/main" xmlns="" id="{DEF47519-AC9D-44F7-B76A-465FE861E28A}"/>
              </a:ext>
            </a:extLst>
          </p:cNvPr>
          <p:cNvSpPr/>
          <p:nvPr/>
        </p:nvSpPr>
        <p:spPr>
          <a:xfrm>
            <a:off x="9346537" y="4921004"/>
            <a:ext cx="2705331" cy="514628"/>
          </a:xfrm>
          <a:prstGeom prst="rect">
            <a:avLst/>
          </a:prstGeom>
        </p:spPr>
        <p:txBody>
          <a:bodyPr wrap="square">
            <a:spAutoFit/>
          </a:bodyPr>
          <a:lstStyle/>
          <a:p>
            <a:pPr defTabSz="895760">
              <a:spcAft>
                <a:spcPts val="196"/>
              </a:spcAft>
              <a:defRPr/>
            </a:pPr>
            <a:r>
              <a:rPr lang="it-IT" sz="1372" dirty="0">
                <a:solidFill>
                  <a:srgbClr val="FFFFFF"/>
                </a:solidFill>
                <a:cs typeface="Segoe UI Semibold" panose="020B0702040204020203" pitchFamily="34" charset="0"/>
              </a:rPr>
              <a:t>La IA come piattaforma di calcolo, avanzata</a:t>
            </a:r>
            <a:endParaRPr lang="it-IT" sz="1372" dirty="0">
              <a:solidFill>
                <a:srgbClr val="FFFFFF"/>
              </a:solidFill>
              <a:cs typeface="Segoe UI" panose="020B0502040204020203" pitchFamily="34" charset="0"/>
            </a:endParaRPr>
          </a:p>
        </p:txBody>
      </p:sp>
      <p:grpSp>
        <p:nvGrpSpPr>
          <p:cNvPr id="66" name="Group 65">
            <a:extLst>
              <a:ext uri="{FF2B5EF4-FFF2-40B4-BE49-F238E27FC236}">
                <a16:creationId xmlns:a16="http://schemas.microsoft.com/office/drawing/2014/main" xmlns="" id="{05A3A31B-0BF6-451C-BD1E-D133F48D685D}"/>
              </a:ext>
            </a:extLst>
          </p:cNvPr>
          <p:cNvGrpSpPr/>
          <p:nvPr/>
        </p:nvGrpSpPr>
        <p:grpSpPr>
          <a:xfrm>
            <a:off x="406742" y="1641229"/>
            <a:ext cx="11378515" cy="2566295"/>
            <a:chOff x="413984" y="2541575"/>
            <a:chExt cx="11606678" cy="2617755"/>
          </a:xfrm>
        </p:grpSpPr>
        <p:sp>
          <p:nvSpPr>
            <p:cNvPr id="67" name="Oval 66">
              <a:extLst>
                <a:ext uri="{FF2B5EF4-FFF2-40B4-BE49-F238E27FC236}">
                  <a16:creationId xmlns:a16="http://schemas.microsoft.com/office/drawing/2014/main" xmlns="" id="{5CBD4315-CCDA-4021-948B-C83E97BAC8A4}"/>
                </a:ext>
              </a:extLst>
            </p:cNvPr>
            <p:cNvSpPr/>
            <p:nvPr/>
          </p:nvSpPr>
          <p:spPr>
            <a:xfrm>
              <a:off x="413984" y="2541576"/>
              <a:ext cx="2617754" cy="2617754"/>
            </a:xfrm>
            <a:prstGeom prst="ellipse">
              <a:avLst/>
            </a:prstGeom>
            <a:solidFill>
              <a:schemeClr val="bg1"/>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42" tIns="537855" rIns="89642" bIns="89642" numCol="1" spcCol="0" rtlCol="0" fromWordArt="0" anchor="ctr" anchorCtr="0" forceAA="0" compatLnSpc="1">
              <a:prstTxWarp prst="textNoShape">
                <a:avLst/>
              </a:prstTxWarp>
              <a:noAutofit/>
            </a:bodyPr>
            <a:lstStyle/>
            <a:p>
              <a:pPr algn="ctr">
                <a:spcBef>
                  <a:spcPts val="1200"/>
                </a:spcBef>
                <a:defRPr/>
              </a:pPr>
              <a:r>
                <a:rPr lang="it-IT" sz="1600" dirty="0">
                  <a:solidFill>
                    <a:srgbClr val="2E4E89"/>
                  </a:solidFill>
                  <a:cs typeface="Segoe UI Semibold" panose="020B0702040204020203" pitchFamily="34" charset="0"/>
                </a:rPr>
                <a:t>INGAGGIARE I CLIENTI</a:t>
              </a:r>
            </a:p>
            <a:p>
              <a:pPr algn="ctr">
                <a:spcBef>
                  <a:spcPts val="600"/>
                </a:spcBef>
                <a:defRPr/>
              </a:pPr>
              <a:r>
                <a:rPr lang="it-IT" sz="1600" b="1" dirty="0">
                  <a:solidFill>
                    <a:srgbClr val="353535"/>
                  </a:solidFill>
                </a:rPr>
                <a:t>Un servizio clienti proattivo anziché reattivo</a:t>
              </a:r>
            </a:p>
          </p:txBody>
        </p:sp>
        <p:sp>
          <p:nvSpPr>
            <p:cNvPr id="68" name="Oval 67">
              <a:extLst>
                <a:ext uri="{FF2B5EF4-FFF2-40B4-BE49-F238E27FC236}">
                  <a16:creationId xmlns:a16="http://schemas.microsoft.com/office/drawing/2014/main" xmlns="" id="{5F6F587A-ABC4-4680-96C9-71909BE4830A}"/>
                </a:ext>
              </a:extLst>
            </p:cNvPr>
            <p:cNvSpPr/>
            <p:nvPr/>
          </p:nvSpPr>
          <p:spPr>
            <a:xfrm>
              <a:off x="3410292" y="2541575"/>
              <a:ext cx="2617754" cy="2617754"/>
            </a:xfrm>
            <a:prstGeom prst="ellipse">
              <a:avLst/>
            </a:prstGeom>
            <a:solidFill>
              <a:schemeClr val="bg1"/>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42" tIns="537855" rIns="89642" bIns="89642" numCol="1" spcCol="0" rtlCol="0" fromWordArt="0" anchor="ctr" anchorCtr="0" forceAA="0" compatLnSpc="1">
              <a:prstTxWarp prst="textNoShape">
                <a:avLst/>
              </a:prstTxWarp>
              <a:noAutofit/>
            </a:bodyPr>
            <a:lstStyle/>
            <a:p>
              <a:pPr algn="ctr">
                <a:spcBef>
                  <a:spcPts val="1200"/>
                </a:spcBef>
                <a:defRPr/>
              </a:pPr>
              <a:r>
                <a:rPr lang="it-IT" sz="1600" dirty="0">
                  <a:solidFill>
                    <a:srgbClr val="2E4E89"/>
                  </a:solidFill>
                  <a:cs typeface="Segoe UI Semibold" panose="020B0702040204020203" pitchFamily="34" charset="0"/>
                </a:rPr>
                <a:t>POTENZIARE LA FORZA LAVORO</a:t>
              </a:r>
            </a:p>
            <a:p>
              <a:pPr algn="ctr">
                <a:spcBef>
                  <a:spcPts val="600"/>
                </a:spcBef>
                <a:defRPr/>
              </a:pPr>
              <a:r>
                <a:rPr lang="it-IT" sz="1600" b="1" dirty="0">
                  <a:solidFill>
                    <a:srgbClr val="353535"/>
                  </a:solidFill>
                </a:rPr>
                <a:t>Da operatore a controllore della produzione</a:t>
              </a:r>
            </a:p>
          </p:txBody>
        </p:sp>
        <p:sp>
          <p:nvSpPr>
            <p:cNvPr id="69" name="Oval 68">
              <a:extLst>
                <a:ext uri="{FF2B5EF4-FFF2-40B4-BE49-F238E27FC236}">
                  <a16:creationId xmlns:a16="http://schemas.microsoft.com/office/drawing/2014/main" xmlns="" id="{3A8803DC-EACF-4D14-97E1-1B2DAAE7561B}"/>
                </a:ext>
              </a:extLst>
            </p:cNvPr>
            <p:cNvSpPr/>
            <p:nvPr/>
          </p:nvSpPr>
          <p:spPr>
            <a:xfrm>
              <a:off x="6406599" y="2541575"/>
              <a:ext cx="2617754" cy="2617754"/>
            </a:xfrm>
            <a:prstGeom prst="ellipse">
              <a:avLst/>
            </a:prstGeom>
            <a:solidFill>
              <a:schemeClr val="bg1"/>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42" tIns="537855" rIns="89642" bIns="89642" numCol="1" spcCol="0" rtlCol="0" fromWordArt="0" anchor="ctr" anchorCtr="0" forceAA="0" compatLnSpc="1">
              <a:prstTxWarp prst="textNoShape">
                <a:avLst/>
              </a:prstTxWarp>
              <a:noAutofit/>
            </a:bodyPr>
            <a:lstStyle/>
            <a:p>
              <a:pPr algn="ctr">
                <a:spcBef>
                  <a:spcPts val="1200"/>
                </a:spcBef>
                <a:defRPr/>
              </a:pPr>
              <a:r>
                <a:rPr lang="it-IT" sz="1600" dirty="0">
                  <a:solidFill>
                    <a:srgbClr val="2E4E89"/>
                  </a:solidFill>
                  <a:cs typeface="Segoe UI Semibold" panose="020B0702040204020203" pitchFamily="34" charset="0"/>
                </a:rPr>
                <a:t>OTTIMIZZARE I PROCESSI</a:t>
              </a:r>
            </a:p>
            <a:p>
              <a:pPr algn="ctr">
                <a:spcBef>
                  <a:spcPts val="600"/>
                </a:spcBef>
                <a:defRPr/>
              </a:pPr>
              <a:r>
                <a:rPr lang="it-IT" sz="1600" b="1" dirty="0">
                  <a:solidFill>
                    <a:srgbClr val="353535"/>
                  </a:solidFill>
                </a:rPr>
                <a:t>Intercettare i problemi prima che si manifestino</a:t>
              </a:r>
            </a:p>
          </p:txBody>
        </p:sp>
        <p:sp>
          <p:nvSpPr>
            <p:cNvPr id="70" name="Oval 69">
              <a:extLst>
                <a:ext uri="{FF2B5EF4-FFF2-40B4-BE49-F238E27FC236}">
                  <a16:creationId xmlns:a16="http://schemas.microsoft.com/office/drawing/2014/main" xmlns="" id="{74CE2527-A32D-44A2-9F3E-EDD604C77421}"/>
                </a:ext>
              </a:extLst>
            </p:cNvPr>
            <p:cNvSpPr/>
            <p:nvPr/>
          </p:nvSpPr>
          <p:spPr>
            <a:xfrm>
              <a:off x="9402908" y="2541575"/>
              <a:ext cx="2617754" cy="2617754"/>
            </a:xfrm>
            <a:prstGeom prst="ellipse">
              <a:avLst/>
            </a:prstGeom>
            <a:solidFill>
              <a:schemeClr val="bg1"/>
            </a:solidFill>
            <a:ln>
              <a:solidFill>
                <a:srgbClr val="C53C7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42" tIns="537855" rIns="89642" bIns="89642" numCol="1" spcCol="0" rtlCol="0" fromWordArt="0" anchor="ctr" anchorCtr="0" forceAA="0" compatLnSpc="1">
              <a:prstTxWarp prst="textNoShape">
                <a:avLst/>
              </a:prstTxWarp>
              <a:noAutofit/>
            </a:bodyPr>
            <a:lstStyle/>
            <a:p>
              <a:pPr algn="ctr">
                <a:spcBef>
                  <a:spcPts val="1200"/>
                </a:spcBef>
                <a:defRPr/>
              </a:pPr>
              <a:r>
                <a:rPr lang="it-IT" sz="1600" dirty="0">
                  <a:solidFill>
                    <a:srgbClr val="2E4E89"/>
                  </a:solidFill>
                  <a:cs typeface="Segoe UI Semibold" panose="020B0702040204020203" pitchFamily="34" charset="0"/>
                </a:rPr>
                <a:t>TRASFORMARE I PRODOTTI</a:t>
              </a:r>
            </a:p>
            <a:p>
              <a:pPr algn="ctr">
                <a:spcBef>
                  <a:spcPts val="600"/>
                </a:spcBef>
                <a:defRPr/>
              </a:pPr>
              <a:r>
                <a:rPr lang="it-IT" sz="1600" b="1" spc="-30" dirty="0">
                  <a:solidFill>
                    <a:srgbClr val="353535"/>
                  </a:solidFill>
                </a:rPr>
                <a:t>Creare una rete di servizi intorno al prodotto</a:t>
              </a:r>
              <a:endParaRPr lang="it-IT" sz="1600" b="1" dirty="0">
                <a:solidFill>
                  <a:srgbClr val="353535"/>
                </a:solidFill>
              </a:endParaRPr>
            </a:p>
          </p:txBody>
        </p:sp>
        <p:sp>
          <p:nvSpPr>
            <p:cNvPr id="71" name="Freeform 5">
              <a:extLst>
                <a:ext uri="{FF2B5EF4-FFF2-40B4-BE49-F238E27FC236}">
                  <a16:creationId xmlns:a16="http://schemas.microsoft.com/office/drawing/2014/main" xmlns="" id="{8A7C29E7-6E64-4D4F-8C35-6CE71513877C}"/>
                </a:ext>
              </a:extLst>
            </p:cNvPr>
            <p:cNvSpPr>
              <a:spLocks noEditPoints="1"/>
            </p:cNvSpPr>
            <p:nvPr/>
          </p:nvSpPr>
          <p:spPr bwMode="auto">
            <a:xfrm>
              <a:off x="10446454" y="2777739"/>
              <a:ext cx="530661" cy="552771"/>
            </a:xfrm>
            <a:custGeom>
              <a:avLst/>
              <a:gdLst>
                <a:gd name="T0" fmla="*/ 288 w 432"/>
                <a:gd name="T1" fmla="*/ 0 h 450"/>
                <a:gd name="T2" fmla="*/ 0 w 432"/>
                <a:gd name="T3" fmla="*/ 0 h 450"/>
                <a:gd name="T4" fmla="*/ 0 w 432"/>
                <a:gd name="T5" fmla="*/ 300 h 450"/>
                <a:gd name="T6" fmla="*/ 144 w 432"/>
                <a:gd name="T7" fmla="*/ 450 h 450"/>
                <a:gd name="T8" fmla="*/ 432 w 432"/>
                <a:gd name="T9" fmla="*/ 450 h 450"/>
                <a:gd name="T10" fmla="*/ 432 w 432"/>
                <a:gd name="T11" fmla="*/ 151 h 450"/>
                <a:gd name="T12" fmla="*/ 288 w 432"/>
                <a:gd name="T13" fmla="*/ 0 h 450"/>
                <a:gd name="T14" fmla="*/ 151 w 432"/>
                <a:gd name="T15" fmla="*/ 145 h 450"/>
                <a:gd name="T16" fmla="*/ 27 w 432"/>
                <a:gd name="T17" fmla="*/ 17 h 450"/>
                <a:gd name="T18" fmla="*/ 139 w 432"/>
                <a:gd name="T19" fmla="*/ 17 h 450"/>
                <a:gd name="T20" fmla="*/ 266 w 432"/>
                <a:gd name="T21" fmla="*/ 145 h 450"/>
                <a:gd name="T22" fmla="*/ 151 w 432"/>
                <a:gd name="T23" fmla="*/ 145 h 450"/>
                <a:gd name="T24" fmla="*/ 289 w 432"/>
                <a:gd name="T25" fmla="*/ 145 h 450"/>
                <a:gd name="T26" fmla="*/ 231 w 432"/>
                <a:gd name="T27" fmla="*/ 87 h 450"/>
                <a:gd name="T28" fmla="*/ 348 w 432"/>
                <a:gd name="T29" fmla="*/ 87 h 450"/>
                <a:gd name="T30" fmla="*/ 403 w 432"/>
                <a:gd name="T31" fmla="*/ 145 h 450"/>
                <a:gd name="T32" fmla="*/ 289 w 432"/>
                <a:gd name="T33" fmla="*/ 145 h 450"/>
                <a:gd name="T34" fmla="*/ 331 w 432"/>
                <a:gd name="T35" fmla="*/ 71 h 450"/>
                <a:gd name="T36" fmla="*/ 215 w 432"/>
                <a:gd name="T37" fmla="*/ 71 h 450"/>
                <a:gd name="T38" fmla="*/ 162 w 432"/>
                <a:gd name="T39" fmla="*/ 17 h 450"/>
                <a:gd name="T40" fmla="*/ 281 w 432"/>
                <a:gd name="T41" fmla="*/ 17 h 450"/>
                <a:gd name="T42" fmla="*/ 331 w 432"/>
                <a:gd name="T43" fmla="*/ 71 h 450"/>
                <a:gd name="T44" fmla="*/ 16 w 432"/>
                <a:gd name="T45" fmla="*/ 28 h 450"/>
                <a:gd name="T46" fmla="*/ 139 w 432"/>
                <a:gd name="T47" fmla="*/ 155 h 450"/>
                <a:gd name="T48" fmla="*/ 139 w 432"/>
                <a:gd name="T49" fmla="*/ 421 h 450"/>
                <a:gd name="T50" fmla="*/ 16 w 432"/>
                <a:gd name="T51" fmla="*/ 293 h 450"/>
                <a:gd name="T52" fmla="*/ 16 w 432"/>
                <a:gd name="T53" fmla="*/ 28 h 450"/>
                <a:gd name="T54" fmla="*/ 155 w 432"/>
                <a:gd name="T55" fmla="*/ 434 h 450"/>
                <a:gd name="T56" fmla="*/ 155 w 432"/>
                <a:gd name="T57" fmla="*/ 161 h 450"/>
                <a:gd name="T58" fmla="*/ 416 w 432"/>
                <a:gd name="T59" fmla="*/ 161 h 450"/>
                <a:gd name="T60" fmla="*/ 416 w 432"/>
                <a:gd name="T61" fmla="*/ 434 h 450"/>
                <a:gd name="T62" fmla="*/ 155 w 432"/>
                <a:gd name="T63" fmla="*/ 43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2" h="450">
                  <a:moveTo>
                    <a:pt x="288" y="0"/>
                  </a:moveTo>
                  <a:lnTo>
                    <a:pt x="0" y="0"/>
                  </a:lnTo>
                  <a:lnTo>
                    <a:pt x="0" y="300"/>
                  </a:lnTo>
                  <a:lnTo>
                    <a:pt x="144" y="450"/>
                  </a:lnTo>
                  <a:lnTo>
                    <a:pt x="432" y="450"/>
                  </a:lnTo>
                  <a:lnTo>
                    <a:pt x="432" y="151"/>
                  </a:lnTo>
                  <a:lnTo>
                    <a:pt x="288" y="0"/>
                  </a:lnTo>
                  <a:close/>
                  <a:moveTo>
                    <a:pt x="151" y="145"/>
                  </a:moveTo>
                  <a:lnTo>
                    <a:pt x="27" y="17"/>
                  </a:lnTo>
                  <a:lnTo>
                    <a:pt x="139" y="17"/>
                  </a:lnTo>
                  <a:lnTo>
                    <a:pt x="266" y="145"/>
                  </a:lnTo>
                  <a:lnTo>
                    <a:pt x="151" y="145"/>
                  </a:lnTo>
                  <a:close/>
                  <a:moveTo>
                    <a:pt x="289" y="145"/>
                  </a:moveTo>
                  <a:lnTo>
                    <a:pt x="231" y="87"/>
                  </a:lnTo>
                  <a:lnTo>
                    <a:pt x="348" y="87"/>
                  </a:lnTo>
                  <a:lnTo>
                    <a:pt x="403" y="145"/>
                  </a:lnTo>
                  <a:lnTo>
                    <a:pt x="289" y="145"/>
                  </a:lnTo>
                  <a:close/>
                  <a:moveTo>
                    <a:pt x="331" y="71"/>
                  </a:moveTo>
                  <a:lnTo>
                    <a:pt x="215" y="71"/>
                  </a:lnTo>
                  <a:lnTo>
                    <a:pt x="162" y="17"/>
                  </a:lnTo>
                  <a:lnTo>
                    <a:pt x="281" y="17"/>
                  </a:lnTo>
                  <a:lnTo>
                    <a:pt x="331" y="71"/>
                  </a:lnTo>
                  <a:close/>
                  <a:moveTo>
                    <a:pt x="16" y="28"/>
                  </a:moveTo>
                  <a:lnTo>
                    <a:pt x="139" y="155"/>
                  </a:lnTo>
                  <a:lnTo>
                    <a:pt x="139" y="421"/>
                  </a:lnTo>
                  <a:lnTo>
                    <a:pt x="16" y="293"/>
                  </a:lnTo>
                  <a:lnTo>
                    <a:pt x="16" y="28"/>
                  </a:lnTo>
                  <a:close/>
                  <a:moveTo>
                    <a:pt x="155" y="434"/>
                  </a:moveTo>
                  <a:lnTo>
                    <a:pt x="155" y="161"/>
                  </a:lnTo>
                  <a:lnTo>
                    <a:pt x="416" y="161"/>
                  </a:lnTo>
                  <a:lnTo>
                    <a:pt x="416" y="434"/>
                  </a:lnTo>
                  <a:lnTo>
                    <a:pt x="155" y="434"/>
                  </a:lnTo>
                  <a:close/>
                </a:path>
              </a:pathLst>
            </a:custGeom>
            <a:solidFill>
              <a:schemeClr val="accent1"/>
            </a:solidFill>
            <a:ln>
              <a:noFill/>
            </a:ln>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grpSp>
          <p:nvGrpSpPr>
            <p:cNvPr id="72" name="Group 71">
              <a:extLst>
                <a:ext uri="{FF2B5EF4-FFF2-40B4-BE49-F238E27FC236}">
                  <a16:creationId xmlns:a16="http://schemas.microsoft.com/office/drawing/2014/main" xmlns="" id="{A2647C9A-FA4C-42FE-8322-E6A71CC6F364}"/>
                </a:ext>
              </a:extLst>
            </p:cNvPr>
            <p:cNvGrpSpPr/>
            <p:nvPr/>
          </p:nvGrpSpPr>
          <p:grpSpPr>
            <a:xfrm>
              <a:off x="7447076" y="2777739"/>
              <a:ext cx="536802" cy="552771"/>
              <a:chOff x="-1201737" y="3148013"/>
              <a:chExt cx="693737" cy="714375"/>
            </a:xfrm>
            <a:solidFill>
              <a:schemeClr val="accent1"/>
            </a:solidFill>
          </p:grpSpPr>
          <p:sp>
            <p:nvSpPr>
              <p:cNvPr id="79" name="Freeform 9">
                <a:extLst>
                  <a:ext uri="{FF2B5EF4-FFF2-40B4-BE49-F238E27FC236}">
                    <a16:creationId xmlns:a16="http://schemas.microsoft.com/office/drawing/2014/main" xmlns="" id="{A828BE52-1165-4EB5-9857-9CCED37160E2}"/>
                  </a:ext>
                </a:extLst>
              </p:cNvPr>
              <p:cNvSpPr>
                <a:spLocks noEditPoints="1"/>
              </p:cNvSpPr>
              <p:nvPr/>
            </p:nvSpPr>
            <p:spPr bwMode="auto">
              <a:xfrm>
                <a:off x="-1077913" y="3276600"/>
                <a:ext cx="442912" cy="463550"/>
              </a:xfrm>
              <a:custGeom>
                <a:avLst/>
                <a:gdLst>
                  <a:gd name="T0" fmla="*/ 67 w 241"/>
                  <a:gd name="T1" fmla="*/ 242 h 248"/>
                  <a:gd name="T2" fmla="*/ 80 w 241"/>
                  <a:gd name="T3" fmla="*/ 247 h 248"/>
                  <a:gd name="T4" fmla="*/ 89 w 241"/>
                  <a:gd name="T5" fmla="*/ 223 h 248"/>
                  <a:gd name="T6" fmla="*/ 121 w 241"/>
                  <a:gd name="T7" fmla="*/ 228 h 248"/>
                  <a:gd name="T8" fmla="*/ 153 w 241"/>
                  <a:gd name="T9" fmla="*/ 223 h 248"/>
                  <a:gd name="T10" fmla="*/ 165 w 241"/>
                  <a:gd name="T11" fmla="*/ 248 h 248"/>
                  <a:gd name="T12" fmla="*/ 178 w 241"/>
                  <a:gd name="T13" fmla="*/ 242 h 248"/>
                  <a:gd name="T14" fmla="*/ 166 w 241"/>
                  <a:gd name="T15" fmla="*/ 217 h 248"/>
                  <a:gd name="T16" fmla="*/ 214 w 241"/>
                  <a:gd name="T17" fmla="*/ 170 h 248"/>
                  <a:gd name="T18" fmla="*/ 236 w 241"/>
                  <a:gd name="T19" fmla="*/ 179 h 248"/>
                  <a:gd name="T20" fmla="*/ 241 w 241"/>
                  <a:gd name="T21" fmla="*/ 166 h 248"/>
                  <a:gd name="T22" fmla="*/ 219 w 241"/>
                  <a:gd name="T23" fmla="*/ 157 h 248"/>
                  <a:gd name="T24" fmla="*/ 226 w 241"/>
                  <a:gd name="T25" fmla="*/ 121 h 248"/>
                  <a:gd name="T26" fmla="*/ 220 w 241"/>
                  <a:gd name="T27" fmla="*/ 87 h 248"/>
                  <a:gd name="T28" fmla="*/ 241 w 241"/>
                  <a:gd name="T29" fmla="*/ 79 h 248"/>
                  <a:gd name="T30" fmla="*/ 236 w 241"/>
                  <a:gd name="T31" fmla="*/ 66 h 248"/>
                  <a:gd name="T32" fmla="*/ 215 w 241"/>
                  <a:gd name="T33" fmla="*/ 74 h 248"/>
                  <a:gd name="T34" fmla="*/ 167 w 241"/>
                  <a:gd name="T35" fmla="*/ 24 h 248"/>
                  <a:gd name="T36" fmla="*/ 174 w 241"/>
                  <a:gd name="T37" fmla="*/ 6 h 248"/>
                  <a:gd name="T38" fmla="*/ 162 w 241"/>
                  <a:gd name="T39" fmla="*/ 0 h 248"/>
                  <a:gd name="T40" fmla="*/ 154 w 241"/>
                  <a:gd name="T41" fmla="*/ 19 h 248"/>
                  <a:gd name="T42" fmla="*/ 121 w 241"/>
                  <a:gd name="T43" fmla="*/ 13 h 248"/>
                  <a:gd name="T44" fmla="*/ 87 w 241"/>
                  <a:gd name="T45" fmla="*/ 19 h 248"/>
                  <a:gd name="T46" fmla="*/ 76 w 241"/>
                  <a:gd name="T47" fmla="*/ 0 h 248"/>
                  <a:gd name="T48" fmla="*/ 64 w 241"/>
                  <a:gd name="T49" fmla="*/ 7 h 248"/>
                  <a:gd name="T50" fmla="*/ 74 w 241"/>
                  <a:gd name="T51" fmla="*/ 25 h 248"/>
                  <a:gd name="T52" fmla="*/ 26 w 241"/>
                  <a:gd name="T53" fmla="*/ 75 h 248"/>
                  <a:gd name="T54" fmla="*/ 6 w 241"/>
                  <a:gd name="T55" fmla="*/ 66 h 248"/>
                  <a:gd name="T56" fmla="*/ 0 w 241"/>
                  <a:gd name="T57" fmla="*/ 79 h 248"/>
                  <a:gd name="T58" fmla="*/ 21 w 241"/>
                  <a:gd name="T59" fmla="*/ 88 h 248"/>
                  <a:gd name="T60" fmla="*/ 16 w 241"/>
                  <a:gd name="T61" fmla="*/ 121 h 248"/>
                  <a:gd name="T62" fmla="*/ 22 w 241"/>
                  <a:gd name="T63" fmla="*/ 156 h 248"/>
                  <a:gd name="T64" fmla="*/ 0 w 241"/>
                  <a:gd name="T65" fmla="*/ 166 h 248"/>
                  <a:gd name="T66" fmla="*/ 6 w 241"/>
                  <a:gd name="T67" fmla="*/ 179 h 248"/>
                  <a:gd name="T68" fmla="*/ 27 w 241"/>
                  <a:gd name="T69" fmla="*/ 169 h 248"/>
                  <a:gd name="T70" fmla="*/ 76 w 241"/>
                  <a:gd name="T71" fmla="*/ 217 h 248"/>
                  <a:gd name="T72" fmla="*/ 67 w 241"/>
                  <a:gd name="T73" fmla="*/ 242 h 248"/>
                  <a:gd name="T74" fmla="*/ 30 w 241"/>
                  <a:gd name="T75" fmla="*/ 121 h 248"/>
                  <a:gd name="T76" fmla="*/ 121 w 241"/>
                  <a:gd name="T77" fmla="*/ 27 h 248"/>
                  <a:gd name="T78" fmla="*/ 212 w 241"/>
                  <a:gd name="T79" fmla="*/ 121 h 248"/>
                  <a:gd name="T80" fmla="*/ 121 w 241"/>
                  <a:gd name="T81" fmla="*/ 214 h 248"/>
                  <a:gd name="T82" fmla="*/ 30 w 241"/>
                  <a:gd name="T83" fmla="*/ 12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1" h="248">
                    <a:moveTo>
                      <a:pt x="67" y="242"/>
                    </a:moveTo>
                    <a:cubicBezTo>
                      <a:pt x="80" y="247"/>
                      <a:pt x="80" y="247"/>
                      <a:pt x="80" y="247"/>
                    </a:cubicBezTo>
                    <a:cubicBezTo>
                      <a:pt x="89" y="223"/>
                      <a:pt x="89" y="223"/>
                      <a:pt x="89" y="223"/>
                    </a:cubicBezTo>
                    <a:cubicBezTo>
                      <a:pt x="99" y="226"/>
                      <a:pt x="110" y="228"/>
                      <a:pt x="121" y="228"/>
                    </a:cubicBezTo>
                    <a:cubicBezTo>
                      <a:pt x="132" y="228"/>
                      <a:pt x="143" y="226"/>
                      <a:pt x="153" y="223"/>
                    </a:cubicBezTo>
                    <a:cubicBezTo>
                      <a:pt x="165" y="248"/>
                      <a:pt x="165" y="248"/>
                      <a:pt x="165" y="248"/>
                    </a:cubicBezTo>
                    <a:cubicBezTo>
                      <a:pt x="178" y="242"/>
                      <a:pt x="178" y="242"/>
                      <a:pt x="178" y="242"/>
                    </a:cubicBezTo>
                    <a:cubicBezTo>
                      <a:pt x="166" y="217"/>
                      <a:pt x="166" y="217"/>
                      <a:pt x="166" y="217"/>
                    </a:cubicBezTo>
                    <a:cubicBezTo>
                      <a:pt x="186" y="207"/>
                      <a:pt x="203" y="191"/>
                      <a:pt x="214" y="170"/>
                    </a:cubicBezTo>
                    <a:cubicBezTo>
                      <a:pt x="236" y="179"/>
                      <a:pt x="236" y="179"/>
                      <a:pt x="236" y="179"/>
                    </a:cubicBezTo>
                    <a:cubicBezTo>
                      <a:pt x="241" y="166"/>
                      <a:pt x="241" y="166"/>
                      <a:pt x="241" y="166"/>
                    </a:cubicBezTo>
                    <a:cubicBezTo>
                      <a:pt x="219" y="157"/>
                      <a:pt x="219" y="157"/>
                      <a:pt x="219" y="157"/>
                    </a:cubicBezTo>
                    <a:cubicBezTo>
                      <a:pt x="223" y="146"/>
                      <a:pt x="226" y="133"/>
                      <a:pt x="226" y="121"/>
                    </a:cubicBezTo>
                    <a:cubicBezTo>
                      <a:pt x="226" y="109"/>
                      <a:pt x="224" y="97"/>
                      <a:pt x="220" y="87"/>
                    </a:cubicBezTo>
                    <a:cubicBezTo>
                      <a:pt x="241" y="79"/>
                      <a:pt x="241" y="79"/>
                      <a:pt x="241" y="79"/>
                    </a:cubicBezTo>
                    <a:cubicBezTo>
                      <a:pt x="236" y="66"/>
                      <a:pt x="236" y="66"/>
                      <a:pt x="236" y="66"/>
                    </a:cubicBezTo>
                    <a:cubicBezTo>
                      <a:pt x="215" y="74"/>
                      <a:pt x="215" y="74"/>
                      <a:pt x="215" y="74"/>
                    </a:cubicBezTo>
                    <a:cubicBezTo>
                      <a:pt x="205" y="52"/>
                      <a:pt x="188" y="35"/>
                      <a:pt x="167" y="24"/>
                    </a:cubicBezTo>
                    <a:cubicBezTo>
                      <a:pt x="174" y="6"/>
                      <a:pt x="174" y="6"/>
                      <a:pt x="174" y="6"/>
                    </a:cubicBezTo>
                    <a:cubicBezTo>
                      <a:pt x="162" y="0"/>
                      <a:pt x="162" y="0"/>
                      <a:pt x="162" y="0"/>
                    </a:cubicBezTo>
                    <a:cubicBezTo>
                      <a:pt x="154" y="19"/>
                      <a:pt x="154" y="19"/>
                      <a:pt x="154" y="19"/>
                    </a:cubicBezTo>
                    <a:cubicBezTo>
                      <a:pt x="143" y="15"/>
                      <a:pt x="132" y="13"/>
                      <a:pt x="121" y="13"/>
                    </a:cubicBezTo>
                    <a:cubicBezTo>
                      <a:pt x="109" y="13"/>
                      <a:pt x="98" y="15"/>
                      <a:pt x="87" y="19"/>
                    </a:cubicBezTo>
                    <a:cubicBezTo>
                      <a:pt x="76" y="0"/>
                      <a:pt x="76" y="0"/>
                      <a:pt x="76" y="0"/>
                    </a:cubicBezTo>
                    <a:cubicBezTo>
                      <a:pt x="64" y="7"/>
                      <a:pt x="64" y="7"/>
                      <a:pt x="64" y="7"/>
                    </a:cubicBezTo>
                    <a:cubicBezTo>
                      <a:pt x="74" y="25"/>
                      <a:pt x="74" y="25"/>
                      <a:pt x="74" y="25"/>
                    </a:cubicBezTo>
                    <a:cubicBezTo>
                      <a:pt x="53" y="35"/>
                      <a:pt x="36" y="53"/>
                      <a:pt x="26" y="75"/>
                    </a:cubicBezTo>
                    <a:cubicBezTo>
                      <a:pt x="6" y="66"/>
                      <a:pt x="6" y="66"/>
                      <a:pt x="6" y="66"/>
                    </a:cubicBezTo>
                    <a:cubicBezTo>
                      <a:pt x="0" y="79"/>
                      <a:pt x="0" y="79"/>
                      <a:pt x="0" y="79"/>
                    </a:cubicBezTo>
                    <a:cubicBezTo>
                      <a:pt x="21" y="88"/>
                      <a:pt x="21" y="88"/>
                      <a:pt x="21" y="88"/>
                    </a:cubicBezTo>
                    <a:cubicBezTo>
                      <a:pt x="18" y="98"/>
                      <a:pt x="16" y="109"/>
                      <a:pt x="16" y="121"/>
                    </a:cubicBezTo>
                    <a:cubicBezTo>
                      <a:pt x="16" y="133"/>
                      <a:pt x="18" y="145"/>
                      <a:pt x="22" y="156"/>
                    </a:cubicBezTo>
                    <a:cubicBezTo>
                      <a:pt x="0" y="166"/>
                      <a:pt x="0" y="166"/>
                      <a:pt x="0" y="166"/>
                    </a:cubicBezTo>
                    <a:cubicBezTo>
                      <a:pt x="6" y="179"/>
                      <a:pt x="6" y="179"/>
                      <a:pt x="6" y="179"/>
                    </a:cubicBezTo>
                    <a:cubicBezTo>
                      <a:pt x="27" y="169"/>
                      <a:pt x="27" y="169"/>
                      <a:pt x="27" y="169"/>
                    </a:cubicBezTo>
                    <a:cubicBezTo>
                      <a:pt x="38" y="190"/>
                      <a:pt x="55" y="207"/>
                      <a:pt x="76" y="217"/>
                    </a:cubicBezTo>
                    <a:lnTo>
                      <a:pt x="67" y="242"/>
                    </a:lnTo>
                    <a:close/>
                    <a:moveTo>
                      <a:pt x="30" y="121"/>
                    </a:moveTo>
                    <a:cubicBezTo>
                      <a:pt x="30" y="69"/>
                      <a:pt x="71" y="27"/>
                      <a:pt x="121" y="27"/>
                    </a:cubicBezTo>
                    <a:cubicBezTo>
                      <a:pt x="171" y="27"/>
                      <a:pt x="212" y="69"/>
                      <a:pt x="212" y="121"/>
                    </a:cubicBezTo>
                    <a:cubicBezTo>
                      <a:pt x="212" y="172"/>
                      <a:pt x="171" y="214"/>
                      <a:pt x="121" y="214"/>
                    </a:cubicBezTo>
                    <a:cubicBezTo>
                      <a:pt x="71" y="214"/>
                      <a:pt x="30" y="172"/>
                      <a:pt x="30" y="1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sp>
            <p:nvSpPr>
              <p:cNvPr id="80" name="Freeform 10">
                <a:extLst>
                  <a:ext uri="{FF2B5EF4-FFF2-40B4-BE49-F238E27FC236}">
                    <a16:creationId xmlns:a16="http://schemas.microsoft.com/office/drawing/2014/main" xmlns="" id="{F9ABDB02-54B9-4FCA-BC6F-771AFE502855}"/>
                  </a:ext>
                </a:extLst>
              </p:cNvPr>
              <p:cNvSpPr>
                <a:spLocks/>
              </p:cNvSpPr>
              <p:nvPr/>
            </p:nvSpPr>
            <p:spPr bwMode="auto">
              <a:xfrm>
                <a:off x="-1201737" y="3148013"/>
                <a:ext cx="460375" cy="681038"/>
              </a:xfrm>
              <a:custGeom>
                <a:avLst/>
                <a:gdLst>
                  <a:gd name="T0" fmla="*/ 14 w 251"/>
                  <a:gd name="T1" fmla="*/ 191 h 365"/>
                  <a:gd name="T2" fmla="*/ 189 w 251"/>
                  <a:gd name="T3" fmla="*/ 14 h 365"/>
                  <a:gd name="T4" fmla="*/ 248 w 251"/>
                  <a:gd name="T5" fmla="*/ 23 h 365"/>
                  <a:gd name="T6" fmla="*/ 251 w 251"/>
                  <a:gd name="T7" fmla="*/ 9 h 365"/>
                  <a:gd name="T8" fmla="*/ 189 w 251"/>
                  <a:gd name="T9" fmla="*/ 0 h 365"/>
                  <a:gd name="T10" fmla="*/ 0 w 251"/>
                  <a:gd name="T11" fmla="*/ 191 h 365"/>
                  <a:gd name="T12" fmla="*/ 107 w 251"/>
                  <a:gd name="T13" fmla="*/ 365 h 365"/>
                  <a:gd name="T14" fmla="*/ 113 w 251"/>
                  <a:gd name="T15" fmla="*/ 353 h 365"/>
                  <a:gd name="T16" fmla="*/ 14 w 251"/>
                  <a:gd name="T17" fmla="*/ 19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365">
                    <a:moveTo>
                      <a:pt x="14" y="191"/>
                    </a:moveTo>
                    <a:cubicBezTo>
                      <a:pt x="14" y="93"/>
                      <a:pt x="93" y="14"/>
                      <a:pt x="189" y="14"/>
                    </a:cubicBezTo>
                    <a:cubicBezTo>
                      <a:pt x="210" y="14"/>
                      <a:pt x="228" y="18"/>
                      <a:pt x="248" y="23"/>
                    </a:cubicBezTo>
                    <a:cubicBezTo>
                      <a:pt x="251" y="9"/>
                      <a:pt x="251" y="9"/>
                      <a:pt x="251" y="9"/>
                    </a:cubicBezTo>
                    <a:cubicBezTo>
                      <a:pt x="232" y="5"/>
                      <a:pt x="212" y="0"/>
                      <a:pt x="189" y="0"/>
                    </a:cubicBezTo>
                    <a:cubicBezTo>
                      <a:pt x="85" y="0"/>
                      <a:pt x="0" y="86"/>
                      <a:pt x="0" y="191"/>
                    </a:cubicBezTo>
                    <a:cubicBezTo>
                      <a:pt x="0" y="264"/>
                      <a:pt x="41" y="330"/>
                      <a:pt x="107" y="365"/>
                    </a:cubicBezTo>
                    <a:cubicBezTo>
                      <a:pt x="113" y="353"/>
                      <a:pt x="113" y="353"/>
                      <a:pt x="113" y="353"/>
                    </a:cubicBezTo>
                    <a:cubicBezTo>
                      <a:pt x="52" y="320"/>
                      <a:pt x="14" y="258"/>
                      <a:pt x="14" y="1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sp>
            <p:nvSpPr>
              <p:cNvPr id="81" name="Freeform 11">
                <a:extLst>
                  <a:ext uri="{FF2B5EF4-FFF2-40B4-BE49-F238E27FC236}">
                    <a16:creationId xmlns:a16="http://schemas.microsoft.com/office/drawing/2014/main" xmlns="" id="{194BD56A-95BF-415B-9C58-36E024A2F5BD}"/>
                  </a:ext>
                </a:extLst>
              </p:cNvPr>
              <p:cNvSpPr>
                <a:spLocks/>
              </p:cNvSpPr>
              <p:nvPr/>
            </p:nvSpPr>
            <p:spPr bwMode="auto">
              <a:xfrm>
                <a:off x="-719138" y="3181350"/>
                <a:ext cx="177800" cy="185738"/>
              </a:xfrm>
              <a:custGeom>
                <a:avLst/>
                <a:gdLst>
                  <a:gd name="T0" fmla="*/ 85 w 97"/>
                  <a:gd name="T1" fmla="*/ 99 h 99"/>
                  <a:gd name="T2" fmla="*/ 97 w 97"/>
                  <a:gd name="T3" fmla="*/ 93 h 99"/>
                  <a:gd name="T4" fmla="*/ 6 w 97"/>
                  <a:gd name="T5" fmla="*/ 0 h 99"/>
                  <a:gd name="T6" fmla="*/ 0 w 97"/>
                  <a:gd name="T7" fmla="*/ 12 h 99"/>
                  <a:gd name="T8" fmla="*/ 85 w 97"/>
                  <a:gd name="T9" fmla="*/ 99 h 99"/>
                </a:gdLst>
                <a:ahLst/>
                <a:cxnLst>
                  <a:cxn ang="0">
                    <a:pos x="T0" y="T1"/>
                  </a:cxn>
                  <a:cxn ang="0">
                    <a:pos x="T2" y="T3"/>
                  </a:cxn>
                  <a:cxn ang="0">
                    <a:pos x="T4" y="T5"/>
                  </a:cxn>
                  <a:cxn ang="0">
                    <a:pos x="T6" y="T7"/>
                  </a:cxn>
                  <a:cxn ang="0">
                    <a:pos x="T8" y="T9"/>
                  </a:cxn>
                </a:cxnLst>
                <a:rect l="0" t="0" r="r" b="b"/>
                <a:pathLst>
                  <a:path w="97" h="99">
                    <a:moveTo>
                      <a:pt x="85" y="99"/>
                    </a:moveTo>
                    <a:cubicBezTo>
                      <a:pt x="97" y="93"/>
                      <a:pt x="97" y="93"/>
                      <a:pt x="97" y="93"/>
                    </a:cubicBezTo>
                    <a:cubicBezTo>
                      <a:pt x="77" y="51"/>
                      <a:pt x="44" y="18"/>
                      <a:pt x="6" y="0"/>
                    </a:cubicBezTo>
                    <a:cubicBezTo>
                      <a:pt x="0" y="12"/>
                      <a:pt x="0" y="12"/>
                      <a:pt x="0" y="12"/>
                    </a:cubicBezTo>
                    <a:cubicBezTo>
                      <a:pt x="35" y="29"/>
                      <a:pt x="66" y="60"/>
                      <a:pt x="85" y="9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sp>
            <p:nvSpPr>
              <p:cNvPr id="82" name="Freeform 12">
                <a:extLst>
                  <a:ext uri="{FF2B5EF4-FFF2-40B4-BE49-F238E27FC236}">
                    <a16:creationId xmlns:a16="http://schemas.microsoft.com/office/drawing/2014/main" xmlns="" id="{31A90FF2-BD07-4295-9535-8A5A3385F436}"/>
                  </a:ext>
                </a:extLst>
              </p:cNvPr>
              <p:cNvSpPr>
                <a:spLocks/>
              </p:cNvSpPr>
              <p:nvPr/>
            </p:nvSpPr>
            <p:spPr bwMode="auto">
              <a:xfrm>
                <a:off x="-971550" y="3389313"/>
                <a:ext cx="463550" cy="473075"/>
              </a:xfrm>
              <a:custGeom>
                <a:avLst/>
                <a:gdLst>
                  <a:gd name="T0" fmla="*/ 242 w 252"/>
                  <a:gd name="T1" fmla="*/ 0 h 254"/>
                  <a:gd name="T2" fmla="*/ 228 w 252"/>
                  <a:gd name="T3" fmla="*/ 4 h 254"/>
                  <a:gd name="T4" fmla="*/ 238 w 252"/>
                  <a:gd name="T5" fmla="*/ 63 h 254"/>
                  <a:gd name="T6" fmla="*/ 62 w 252"/>
                  <a:gd name="T7" fmla="*/ 240 h 254"/>
                  <a:gd name="T8" fmla="*/ 4 w 252"/>
                  <a:gd name="T9" fmla="*/ 231 h 254"/>
                  <a:gd name="T10" fmla="*/ 4 w 252"/>
                  <a:gd name="T11" fmla="*/ 231 h 254"/>
                  <a:gd name="T12" fmla="*/ 0 w 252"/>
                  <a:gd name="T13" fmla="*/ 244 h 254"/>
                  <a:gd name="T14" fmla="*/ 62 w 252"/>
                  <a:gd name="T15" fmla="*/ 254 h 254"/>
                  <a:gd name="T16" fmla="*/ 252 w 252"/>
                  <a:gd name="T17" fmla="*/ 63 h 254"/>
                  <a:gd name="T18" fmla="*/ 242 w 252"/>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54">
                    <a:moveTo>
                      <a:pt x="242" y="0"/>
                    </a:moveTo>
                    <a:cubicBezTo>
                      <a:pt x="228" y="4"/>
                      <a:pt x="228" y="4"/>
                      <a:pt x="228" y="4"/>
                    </a:cubicBezTo>
                    <a:cubicBezTo>
                      <a:pt x="233" y="23"/>
                      <a:pt x="238" y="42"/>
                      <a:pt x="238" y="63"/>
                    </a:cubicBezTo>
                    <a:cubicBezTo>
                      <a:pt x="238" y="160"/>
                      <a:pt x="159" y="240"/>
                      <a:pt x="62" y="240"/>
                    </a:cubicBezTo>
                    <a:cubicBezTo>
                      <a:pt x="41" y="240"/>
                      <a:pt x="23" y="235"/>
                      <a:pt x="4" y="231"/>
                    </a:cubicBezTo>
                    <a:cubicBezTo>
                      <a:pt x="4" y="231"/>
                      <a:pt x="4" y="231"/>
                      <a:pt x="4" y="231"/>
                    </a:cubicBezTo>
                    <a:cubicBezTo>
                      <a:pt x="0" y="244"/>
                      <a:pt x="0" y="244"/>
                      <a:pt x="0" y="244"/>
                    </a:cubicBezTo>
                    <a:cubicBezTo>
                      <a:pt x="20" y="249"/>
                      <a:pt x="40" y="254"/>
                      <a:pt x="62" y="254"/>
                    </a:cubicBezTo>
                    <a:cubicBezTo>
                      <a:pt x="167" y="254"/>
                      <a:pt x="252" y="168"/>
                      <a:pt x="252" y="63"/>
                    </a:cubicBezTo>
                    <a:cubicBezTo>
                      <a:pt x="252" y="40"/>
                      <a:pt x="247" y="20"/>
                      <a:pt x="24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grpSp>
        <p:grpSp>
          <p:nvGrpSpPr>
            <p:cNvPr id="73" name="Group 72">
              <a:extLst>
                <a:ext uri="{FF2B5EF4-FFF2-40B4-BE49-F238E27FC236}">
                  <a16:creationId xmlns:a16="http://schemas.microsoft.com/office/drawing/2014/main" xmlns="" id="{9840EAA5-0BC2-4DA5-B480-DECF58A71C9F}"/>
                </a:ext>
              </a:extLst>
            </p:cNvPr>
            <p:cNvGrpSpPr/>
            <p:nvPr/>
          </p:nvGrpSpPr>
          <p:grpSpPr>
            <a:xfrm>
              <a:off x="1398568" y="2753785"/>
              <a:ext cx="648586" cy="600678"/>
              <a:chOff x="-1271588" y="1841501"/>
              <a:chExt cx="838201" cy="776287"/>
            </a:xfrm>
            <a:solidFill>
              <a:schemeClr val="accent1"/>
            </a:solidFill>
          </p:grpSpPr>
          <p:sp>
            <p:nvSpPr>
              <p:cNvPr id="77" name="Freeform 16">
                <a:extLst>
                  <a:ext uri="{FF2B5EF4-FFF2-40B4-BE49-F238E27FC236}">
                    <a16:creationId xmlns:a16="http://schemas.microsoft.com/office/drawing/2014/main" xmlns="" id="{2450E55F-9C6B-4CB8-9F65-669C1CE18798}"/>
                  </a:ext>
                </a:extLst>
              </p:cNvPr>
              <p:cNvSpPr>
                <a:spLocks noEditPoints="1"/>
              </p:cNvSpPr>
              <p:nvPr/>
            </p:nvSpPr>
            <p:spPr bwMode="auto">
              <a:xfrm>
                <a:off x="-1098550" y="1925638"/>
                <a:ext cx="665163" cy="692150"/>
              </a:xfrm>
              <a:custGeom>
                <a:avLst/>
                <a:gdLst>
                  <a:gd name="T0" fmla="*/ 271 w 339"/>
                  <a:gd name="T1" fmla="*/ 108 h 347"/>
                  <a:gd name="T2" fmla="*/ 299 w 339"/>
                  <a:gd name="T3" fmla="*/ 59 h 347"/>
                  <a:gd name="T4" fmla="*/ 240 w 339"/>
                  <a:gd name="T5" fmla="*/ 0 h 347"/>
                  <a:gd name="T6" fmla="*/ 182 w 339"/>
                  <a:gd name="T7" fmla="*/ 59 h 347"/>
                  <a:gd name="T8" fmla="*/ 209 w 339"/>
                  <a:gd name="T9" fmla="*/ 109 h 347"/>
                  <a:gd name="T10" fmla="*/ 147 w 339"/>
                  <a:gd name="T11" fmla="*/ 172 h 347"/>
                  <a:gd name="T12" fmla="*/ 98 w 339"/>
                  <a:gd name="T13" fmla="*/ 146 h 347"/>
                  <a:gd name="T14" fmla="*/ 39 w 339"/>
                  <a:gd name="T15" fmla="*/ 204 h 347"/>
                  <a:gd name="T16" fmla="*/ 67 w 339"/>
                  <a:gd name="T17" fmla="*/ 254 h 347"/>
                  <a:gd name="T18" fmla="*/ 0 w 339"/>
                  <a:gd name="T19" fmla="*/ 347 h 347"/>
                  <a:gd name="T20" fmla="*/ 14 w 339"/>
                  <a:gd name="T21" fmla="*/ 347 h 347"/>
                  <a:gd name="T22" fmla="*/ 98 w 339"/>
                  <a:gd name="T23" fmla="*/ 263 h 347"/>
                  <a:gd name="T24" fmla="*/ 182 w 339"/>
                  <a:gd name="T25" fmla="*/ 347 h 347"/>
                  <a:gd name="T26" fmla="*/ 196 w 339"/>
                  <a:gd name="T27" fmla="*/ 347 h 347"/>
                  <a:gd name="T28" fmla="*/ 129 w 339"/>
                  <a:gd name="T29" fmla="*/ 254 h 347"/>
                  <a:gd name="T30" fmla="*/ 157 w 339"/>
                  <a:gd name="T31" fmla="*/ 204 h 347"/>
                  <a:gd name="T32" fmla="*/ 157 w 339"/>
                  <a:gd name="T33" fmla="*/ 201 h 347"/>
                  <a:gd name="T34" fmla="*/ 157 w 339"/>
                  <a:gd name="T35" fmla="*/ 201 h 347"/>
                  <a:gd name="T36" fmla="*/ 241 w 339"/>
                  <a:gd name="T37" fmla="*/ 117 h 347"/>
                  <a:gd name="T38" fmla="*/ 325 w 339"/>
                  <a:gd name="T39" fmla="*/ 201 h 347"/>
                  <a:gd name="T40" fmla="*/ 339 w 339"/>
                  <a:gd name="T41" fmla="*/ 201 h 347"/>
                  <a:gd name="T42" fmla="*/ 271 w 339"/>
                  <a:gd name="T43" fmla="*/ 108 h 347"/>
                  <a:gd name="T44" fmla="*/ 98 w 339"/>
                  <a:gd name="T45" fmla="*/ 249 h 347"/>
                  <a:gd name="T46" fmla="*/ 53 w 339"/>
                  <a:gd name="T47" fmla="*/ 204 h 347"/>
                  <a:gd name="T48" fmla="*/ 98 w 339"/>
                  <a:gd name="T49" fmla="*/ 160 h 347"/>
                  <a:gd name="T50" fmla="*/ 143 w 339"/>
                  <a:gd name="T51" fmla="*/ 204 h 347"/>
                  <a:gd name="T52" fmla="*/ 98 w 339"/>
                  <a:gd name="T53" fmla="*/ 249 h 347"/>
                  <a:gd name="T54" fmla="*/ 196 w 339"/>
                  <a:gd name="T55" fmla="*/ 59 h 347"/>
                  <a:gd name="T56" fmla="*/ 240 w 339"/>
                  <a:gd name="T57" fmla="*/ 14 h 347"/>
                  <a:gd name="T58" fmla="*/ 285 w 339"/>
                  <a:gd name="T59" fmla="*/ 59 h 347"/>
                  <a:gd name="T60" fmla="*/ 240 w 339"/>
                  <a:gd name="T61" fmla="*/ 103 h 347"/>
                  <a:gd name="T62" fmla="*/ 196 w 339"/>
                  <a:gd name="T63" fmla="*/ 5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9" h="347">
                    <a:moveTo>
                      <a:pt x="271" y="108"/>
                    </a:moveTo>
                    <a:cubicBezTo>
                      <a:pt x="288" y="98"/>
                      <a:pt x="299" y="80"/>
                      <a:pt x="299" y="59"/>
                    </a:cubicBezTo>
                    <a:cubicBezTo>
                      <a:pt x="299" y="26"/>
                      <a:pt x="273" y="0"/>
                      <a:pt x="240" y="0"/>
                    </a:cubicBezTo>
                    <a:cubicBezTo>
                      <a:pt x="208" y="0"/>
                      <a:pt x="182" y="26"/>
                      <a:pt x="182" y="59"/>
                    </a:cubicBezTo>
                    <a:cubicBezTo>
                      <a:pt x="182" y="80"/>
                      <a:pt x="193" y="98"/>
                      <a:pt x="209" y="109"/>
                    </a:cubicBezTo>
                    <a:cubicBezTo>
                      <a:pt x="180" y="119"/>
                      <a:pt x="157" y="142"/>
                      <a:pt x="147" y="172"/>
                    </a:cubicBezTo>
                    <a:cubicBezTo>
                      <a:pt x="137" y="156"/>
                      <a:pt x="119" y="146"/>
                      <a:pt x="98" y="146"/>
                    </a:cubicBezTo>
                    <a:cubicBezTo>
                      <a:pt x="66" y="146"/>
                      <a:pt x="39" y="172"/>
                      <a:pt x="39" y="204"/>
                    </a:cubicBezTo>
                    <a:cubicBezTo>
                      <a:pt x="39" y="226"/>
                      <a:pt x="50" y="244"/>
                      <a:pt x="67" y="254"/>
                    </a:cubicBezTo>
                    <a:cubicBezTo>
                      <a:pt x="28" y="267"/>
                      <a:pt x="0" y="304"/>
                      <a:pt x="0" y="347"/>
                    </a:cubicBezTo>
                    <a:cubicBezTo>
                      <a:pt x="14" y="347"/>
                      <a:pt x="14" y="347"/>
                      <a:pt x="14" y="347"/>
                    </a:cubicBezTo>
                    <a:cubicBezTo>
                      <a:pt x="14" y="301"/>
                      <a:pt x="52" y="263"/>
                      <a:pt x="98" y="263"/>
                    </a:cubicBezTo>
                    <a:cubicBezTo>
                      <a:pt x="145" y="263"/>
                      <a:pt x="182" y="301"/>
                      <a:pt x="182" y="347"/>
                    </a:cubicBezTo>
                    <a:cubicBezTo>
                      <a:pt x="196" y="347"/>
                      <a:pt x="196" y="347"/>
                      <a:pt x="196" y="347"/>
                    </a:cubicBezTo>
                    <a:cubicBezTo>
                      <a:pt x="196" y="304"/>
                      <a:pt x="168" y="267"/>
                      <a:pt x="129" y="254"/>
                    </a:cubicBezTo>
                    <a:cubicBezTo>
                      <a:pt x="146" y="244"/>
                      <a:pt x="157" y="225"/>
                      <a:pt x="157" y="204"/>
                    </a:cubicBezTo>
                    <a:cubicBezTo>
                      <a:pt x="157" y="203"/>
                      <a:pt x="157" y="202"/>
                      <a:pt x="157" y="201"/>
                    </a:cubicBezTo>
                    <a:cubicBezTo>
                      <a:pt x="157" y="201"/>
                      <a:pt x="157" y="201"/>
                      <a:pt x="157" y="201"/>
                    </a:cubicBezTo>
                    <a:cubicBezTo>
                      <a:pt x="157" y="155"/>
                      <a:pt x="194" y="117"/>
                      <a:pt x="241" y="117"/>
                    </a:cubicBezTo>
                    <a:cubicBezTo>
                      <a:pt x="287" y="117"/>
                      <a:pt x="325" y="155"/>
                      <a:pt x="325" y="201"/>
                    </a:cubicBezTo>
                    <a:cubicBezTo>
                      <a:pt x="339" y="201"/>
                      <a:pt x="339" y="201"/>
                      <a:pt x="339" y="201"/>
                    </a:cubicBezTo>
                    <a:cubicBezTo>
                      <a:pt x="339" y="158"/>
                      <a:pt x="310" y="121"/>
                      <a:pt x="271" y="108"/>
                    </a:cubicBezTo>
                    <a:close/>
                    <a:moveTo>
                      <a:pt x="98" y="249"/>
                    </a:moveTo>
                    <a:cubicBezTo>
                      <a:pt x="73" y="249"/>
                      <a:pt x="53" y="229"/>
                      <a:pt x="53" y="204"/>
                    </a:cubicBezTo>
                    <a:cubicBezTo>
                      <a:pt x="53" y="180"/>
                      <a:pt x="73" y="160"/>
                      <a:pt x="98" y="160"/>
                    </a:cubicBezTo>
                    <a:cubicBezTo>
                      <a:pt x="123" y="160"/>
                      <a:pt x="143" y="180"/>
                      <a:pt x="143" y="204"/>
                    </a:cubicBezTo>
                    <a:cubicBezTo>
                      <a:pt x="143" y="229"/>
                      <a:pt x="123" y="249"/>
                      <a:pt x="98" y="249"/>
                    </a:cubicBezTo>
                    <a:close/>
                    <a:moveTo>
                      <a:pt x="196" y="59"/>
                    </a:moveTo>
                    <a:cubicBezTo>
                      <a:pt x="196" y="34"/>
                      <a:pt x="216" y="14"/>
                      <a:pt x="240" y="14"/>
                    </a:cubicBezTo>
                    <a:cubicBezTo>
                      <a:pt x="265" y="14"/>
                      <a:pt x="285" y="34"/>
                      <a:pt x="285" y="59"/>
                    </a:cubicBezTo>
                    <a:cubicBezTo>
                      <a:pt x="285" y="83"/>
                      <a:pt x="265" y="103"/>
                      <a:pt x="240" y="103"/>
                    </a:cubicBezTo>
                    <a:cubicBezTo>
                      <a:pt x="216" y="103"/>
                      <a:pt x="196" y="83"/>
                      <a:pt x="196" y="5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sp>
            <p:nvSpPr>
              <p:cNvPr id="78" name="Freeform 17">
                <a:extLst>
                  <a:ext uri="{FF2B5EF4-FFF2-40B4-BE49-F238E27FC236}">
                    <a16:creationId xmlns:a16="http://schemas.microsoft.com/office/drawing/2014/main" xmlns="" id="{0138FDA0-A1B1-4687-88F0-56E065F2E26E}"/>
                  </a:ext>
                </a:extLst>
              </p:cNvPr>
              <p:cNvSpPr>
                <a:spLocks noEditPoints="1"/>
              </p:cNvSpPr>
              <p:nvPr/>
            </p:nvSpPr>
            <p:spPr bwMode="auto">
              <a:xfrm>
                <a:off x="-1271588" y="1841501"/>
                <a:ext cx="454025" cy="279400"/>
              </a:xfrm>
              <a:custGeom>
                <a:avLst/>
                <a:gdLst>
                  <a:gd name="T0" fmla="*/ 179 w 231"/>
                  <a:gd name="T1" fmla="*/ 82 h 140"/>
                  <a:gd name="T2" fmla="*/ 179 w 231"/>
                  <a:gd name="T3" fmla="*/ 46 h 140"/>
                  <a:gd name="T4" fmla="*/ 132 w 231"/>
                  <a:gd name="T5" fmla="*/ 0 h 140"/>
                  <a:gd name="T6" fmla="*/ 46 w 231"/>
                  <a:gd name="T7" fmla="*/ 0 h 140"/>
                  <a:gd name="T8" fmla="*/ 0 w 231"/>
                  <a:gd name="T9" fmla="*/ 46 h 140"/>
                  <a:gd name="T10" fmla="*/ 0 w 231"/>
                  <a:gd name="T11" fmla="*/ 94 h 140"/>
                  <a:gd name="T12" fmla="*/ 46 w 231"/>
                  <a:gd name="T13" fmla="*/ 140 h 140"/>
                  <a:gd name="T14" fmla="*/ 231 w 231"/>
                  <a:gd name="T15" fmla="*/ 140 h 140"/>
                  <a:gd name="T16" fmla="*/ 179 w 231"/>
                  <a:gd name="T17" fmla="*/ 82 h 140"/>
                  <a:gd name="T18" fmla="*/ 14 w 231"/>
                  <a:gd name="T19" fmla="*/ 94 h 140"/>
                  <a:gd name="T20" fmla="*/ 14 w 231"/>
                  <a:gd name="T21" fmla="*/ 46 h 140"/>
                  <a:gd name="T22" fmla="*/ 46 w 231"/>
                  <a:gd name="T23" fmla="*/ 14 h 140"/>
                  <a:gd name="T24" fmla="*/ 132 w 231"/>
                  <a:gd name="T25" fmla="*/ 14 h 140"/>
                  <a:gd name="T26" fmla="*/ 165 w 231"/>
                  <a:gd name="T27" fmla="*/ 46 h 140"/>
                  <a:gd name="T28" fmla="*/ 165 w 231"/>
                  <a:gd name="T29" fmla="*/ 88 h 140"/>
                  <a:gd name="T30" fmla="*/ 199 w 231"/>
                  <a:gd name="T31" fmla="*/ 126 h 140"/>
                  <a:gd name="T32" fmla="*/ 46 w 231"/>
                  <a:gd name="T33" fmla="*/ 126 h 140"/>
                  <a:gd name="T34" fmla="*/ 14 w 231"/>
                  <a:gd name="T35" fmla="*/ 9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140">
                    <a:moveTo>
                      <a:pt x="179" y="82"/>
                    </a:moveTo>
                    <a:cubicBezTo>
                      <a:pt x="179" y="46"/>
                      <a:pt x="179" y="46"/>
                      <a:pt x="179" y="46"/>
                    </a:cubicBezTo>
                    <a:cubicBezTo>
                      <a:pt x="179" y="21"/>
                      <a:pt x="158" y="0"/>
                      <a:pt x="132" y="0"/>
                    </a:cubicBezTo>
                    <a:cubicBezTo>
                      <a:pt x="46" y="0"/>
                      <a:pt x="46" y="0"/>
                      <a:pt x="46" y="0"/>
                    </a:cubicBezTo>
                    <a:cubicBezTo>
                      <a:pt x="21" y="0"/>
                      <a:pt x="0" y="21"/>
                      <a:pt x="0" y="46"/>
                    </a:cubicBezTo>
                    <a:cubicBezTo>
                      <a:pt x="0" y="94"/>
                      <a:pt x="0" y="94"/>
                      <a:pt x="0" y="94"/>
                    </a:cubicBezTo>
                    <a:cubicBezTo>
                      <a:pt x="0" y="119"/>
                      <a:pt x="21" y="140"/>
                      <a:pt x="46" y="140"/>
                    </a:cubicBezTo>
                    <a:cubicBezTo>
                      <a:pt x="231" y="140"/>
                      <a:pt x="231" y="140"/>
                      <a:pt x="231" y="140"/>
                    </a:cubicBezTo>
                    <a:lnTo>
                      <a:pt x="179" y="82"/>
                    </a:lnTo>
                    <a:close/>
                    <a:moveTo>
                      <a:pt x="14" y="94"/>
                    </a:moveTo>
                    <a:cubicBezTo>
                      <a:pt x="14" y="46"/>
                      <a:pt x="14" y="46"/>
                      <a:pt x="14" y="46"/>
                    </a:cubicBezTo>
                    <a:cubicBezTo>
                      <a:pt x="14" y="29"/>
                      <a:pt x="29" y="14"/>
                      <a:pt x="46" y="14"/>
                    </a:cubicBezTo>
                    <a:cubicBezTo>
                      <a:pt x="132" y="14"/>
                      <a:pt x="132" y="14"/>
                      <a:pt x="132" y="14"/>
                    </a:cubicBezTo>
                    <a:cubicBezTo>
                      <a:pt x="150" y="14"/>
                      <a:pt x="165" y="29"/>
                      <a:pt x="165" y="46"/>
                    </a:cubicBezTo>
                    <a:cubicBezTo>
                      <a:pt x="165" y="88"/>
                      <a:pt x="165" y="88"/>
                      <a:pt x="165" y="88"/>
                    </a:cubicBezTo>
                    <a:cubicBezTo>
                      <a:pt x="199" y="126"/>
                      <a:pt x="199" y="126"/>
                      <a:pt x="199" y="126"/>
                    </a:cubicBezTo>
                    <a:cubicBezTo>
                      <a:pt x="46" y="126"/>
                      <a:pt x="46" y="126"/>
                      <a:pt x="46" y="126"/>
                    </a:cubicBezTo>
                    <a:cubicBezTo>
                      <a:pt x="29" y="126"/>
                      <a:pt x="14" y="112"/>
                      <a:pt x="14" y="9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grpSp>
        <p:grpSp>
          <p:nvGrpSpPr>
            <p:cNvPr id="74" name="Group 73">
              <a:extLst>
                <a:ext uri="{FF2B5EF4-FFF2-40B4-BE49-F238E27FC236}">
                  <a16:creationId xmlns:a16="http://schemas.microsoft.com/office/drawing/2014/main" xmlns="" id="{D8FFFFAA-2458-4A7F-A408-CEC98A360030}"/>
                </a:ext>
              </a:extLst>
            </p:cNvPr>
            <p:cNvGrpSpPr/>
            <p:nvPr/>
          </p:nvGrpSpPr>
          <p:grpSpPr>
            <a:xfrm>
              <a:off x="4490689" y="2759927"/>
              <a:ext cx="456959" cy="588395"/>
              <a:chOff x="-1147763" y="552450"/>
              <a:chExt cx="590551" cy="760413"/>
            </a:xfrm>
            <a:solidFill>
              <a:schemeClr val="accent1"/>
            </a:solidFill>
          </p:grpSpPr>
          <p:sp>
            <p:nvSpPr>
              <p:cNvPr id="75" name="Freeform 21">
                <a:extLst>
                  <a:ext uri="{FF2B5EF4-FFF2-40B4-BE49-F238E27FC236}">
                    <a16:creationId xmlns:a16="http://schemas.microsoft.com/office/drawing/2014/main" xmlns="" id="{CF3233C4-77A3-4E1B-BCB7-E99D40666871}"/>
                  </a:ext>
                </a:extLst>
              </p:cNvPr>
              <p:cNvSpPr>
                <a:spLocks noEditPoints="1"/>
              </p:cNvSpPr>
              <p:nvPr/>
            </p:nvSpPr>
            <p:spPr bwMode="auto">
              <a:xfrm>
                <a:off x="-825500" y="552450"/>
                <a:ext cx="268288" cy="760413"/>
              </a:xfrm>
              <a:custGeom>
                <a:avLst/>
                <a:gdLst>
                  <a:gd name="T0" fmla="*/ 73 w 146"/>
                  <a:gd name="T1" fmla="*/ 0 h 408"/>
                  <a:gd name="T2" fmla="*/ 0 w 146"/>
                  <a:gd name="T3" fmla="*/ 73 h 408"/>
                  <a:gd name="T4" fmla="*/ 37 w 146"/>
                  <a:gd name="T5" fmla="*/ 137 h 408"/>
                  <a:gd name="T6" fmla="*/ 37 w 146"/>
                  <a:gd name="T7" fmla="*/ 377 h 408"/>
                  <a:gd name="T8" fmla="*/ 71 w 146"/>
                  <a:gd name="T9" fmla="*/ 408 h 408"/>
                  <a:gd name="T10" fmla="*/ 103 w 146"/>
                  <a:gd name="T11" fmla="*/ 377 h 408"/>
                  <a:gd name="T12" fmla="*/ 103 w 146"/>
                  <a:gd name="T13" fmla="*/ 140 h 408"/>
                  <a:gd name="T14" fmla="*/ 146 w 146"/>
                  <a:gd name="T15" fmla="*/ 73 h 408"/>
                  <a:gd name="T16" fmla="*/ 73 w 146"/>
                  <a:gd name="T17" fmla="*/ 0 h 408"/>
                  <a:gd name="T18" fmla="*/ 94 w 146"/>
                  <a:gd name="T19" fmla="*/ 129 h 408"/>
                  <a:gd name="T20" fmla="*/ 89 w 146"/>
                  <a:gd name="T21" fmla="*/ 135 h 408"/>
                  <a:gd name="T22" fmla="*/ 89 w 146"/>
                  <a:gd name="T23" fmla="*/ 377 h 408"/>
                  <a:gd name="T24" fmla="*/ 71 w 146"/>
                  <a:gd name="T25" fmla="*/ 394 h 408"/>
                  <a:gd name="T26" fmla="*/ 51 w 146"/>
                  <a:gd name="T27" fmla="*/ 377 h 408"/>
                  <a:gd name="T28" fmla="*/ 51 w 146"/>
                  <a:gd name="T29" fmla="*/ 133 h 408"/>
                  <a:gd name="T30" fmla="*/ 47 w 146"/>
                  <a:gd name="T31" fmla="*/ 127 h 408"/>
                  <a:gd name="T32" fmla="*/ 14 w 146"/>
                  <a:gd name="T33" fmla="*/ 73 h 408"/>
                  <a:gd name="T34" fmla="*/ 64 w 146"/>
                  <a:gd name="T35" fmla="*/ 15 h 408"/>
                  <a:gd name="T36" fmla="*/ 64 w 146"/>
                  <a:gd name="T37" fmla="*/ 68 h 408"/>
                  <a:gd name="T38" fmla="*/ 78 w 146"/>
                  <a:gd name="T39" fmla="*/ 68 h 408"/>
                  <a:gd name="T40" fmla="*/ 78 w 146"/>
                  <a:gd name="T41" fmla="*/ 14 h 408"/>
                  <a:gd name="T42" fmla="*/ 132 w 146"/>
                  <a:gd name="T43" fmla="*/ 73 h 408"/>
                  <a:gd name="T44" fmla="*/ 94 w 146"/>
                  <a:gd name="T45" fmla="*/ 12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408">
                    <a:moveTo>
                      <a:pt x="73" y="0"/>
                    </a:moveTo>
                    <a:cubicBezTo>
                      <a:pt x="32" y="0"/>
                      <a:pt x="0" y="33"/>
                      <a:pt x="0" y="73"/>
                    </a:cubicBezTo>
                    <a:cubicBezTo>
                      <a:pt x="0" y="100"/>
                      <a:pt x="14" y="124"/>
                      <a:pt x="37" y="137"/>
                    </a:cubicBezTo>
                    <a:cubicBezTo>
                      <a:pt x="37" y="377"/>
                      <a:pt x="37" y="377"/>
                      <a:pt x="37" y="377"/>
                    </a:cubicBezTo>
                    <a:cubicBezTo>
                      <a:pt x="37" y="386"/>
                      <a:pt x="43" y="408"/>
                      <a:pt x="71" y="408"/>
                    </a:cubicBezTo>
                    <a:cubicBezTo>
                      <a:pt x="95" y="408"/>
                      <a:pt x="103" y="388"/>
                      <a:pt x="103" y="377"/>
                    </a:cubicBezTo>
                    <a:cubicBezTo>
                      <a:pt x="103" y="140"/>
                      <a:pt x="103" y="140"/>
                      <a:pt x="103" y="140"/>
                    </a:cubicBezTo>
                    <a:cubicBezTo>
                      <a:pt x="129" y="128"/>
                      <a:pt x="146" y="102"/>
                      <a:pt x="146" y="73"/>
                    </a:cubicBezTo>
                    <a:cubicBezTo>
                      <a:pt x="146" y="33"/>
                      <a:pt x="113" y="0"/>
                      <a:pt x="73" y="0"/>
                    </a:cubicBezTo>
                    <a:close/>
                    <a:moveTo>
                      <a:pt x="94" y="129"/>
                    </a:moveTo>
                    <a:cubicBezTo>
                      <a:pt x="91" y="129"/>
                      <a:pt x="89" y="132"/>
                      <a:pt x="89" y="135"/>
                    </a:cubicBezTo>
                    <a:cubicBezTo>
                      <a:pt x="89" y="377"/>
                      <a:pt x="89" y="377"/>
                      <a:pt x="89" y="377"/>
                    </a:cubicBezTo>
                    <a:cubicBezTo>
                      <a:pt x="89" y="380"/>
                      <a:pt x="87" y="394"/>
                      <a:pt x="71" y="394"/>
                    </a:cubicBezTo>
                    <a:cubicBezTo>
                      <a:pt x="52" y="394"/>
                      <a:pt x="51" y="380"/>
                      <a:pt x="51" y="377"/>
                    </a:cubicBezTo>
                    <a:cubicBezTo>
                      <a:pt x="51" y="133"/>
                      <a:pt x="51" y="133"/>
                      <a:pt x="51" y="133"/>
                    </a:cubicBezTo>
                    <a:cubicBezTo>
                      <a:pt x="51" y="130"/>
                      <a:pt x="49" y="128"/>
                      <a:pt x="47" y="127"/>
                    </a:cubicBezTo>
                    <a:cubicBezTo>
                      <a:pt x="26" y="117"/>
                      <a:pt x="14" y="96"/>
                      <a:pt x="14" y="73"/>
                    </a:cubicBezTo>
                    <a:cubicBezTo>
                      <a:pt x="14" y="44"/>
                      <a:pt x="36" y="19"/>
                      <a:pt x="64" y="15"/>
                    </a:cubicBezTo>
                    <a:cubicBezTo>
                      <a:pt x="64" y="68"/>
                      <a:pt x="64" y="68"/>
                      <a:pt x="64" y="68"/>
                    </a:cubicBezTo>
                    <a:cubicBezTo>
                      <a:pt x="78" y="68"/>
                      <a:pt x="78" y="68"/>
                      <a:pt x="78" y="68"/>
                    </a:cubicBezTo>
                    <a:cubicBezTo>
                      <a:pt x="78" y="14"/>
                      <a:pt x="78" y="14"/>
                      <a:pt x="78" y="14"/>
                    </a:cubicBezTo>
                    <a:cubicBezTo>
                      <a:pt x="108" y="17"/>
                      <a:pt x="132" y="42"/>
                      <a:pt x="132" y="73"/>
                    </a:cubicBezTo>
                    <a:cubicBezTo>
                      <a:pt x="132" y="98"/>
                      <a:pt x="117" y="120"/>
                      <a:pt x="94" y="1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sp>
            <p:nvSpPr>
              <p:cNvPr id="76" name="Freeform 22">
                <a:extLst>
                  <a:ext uri="{FF2B5EF4-FFF2-40B4-BE49-F238E27FC236}">
                    <a16:creationId xmlns:a16="http://schemas.microsoft.com/office/drawing/2014/main" xmlns="" id="{CA5A70A8-FA04-449C-BB12-55FD0F07618F}"/>
                  </a:ext>
                </a:extLst>
              </p:cNvPr>
              <p:cNvSpPr>
                <a:spLocks noEditPoints="1"/>
              </p:cNvSpPr>
              <p:nvPr/>
            </p:nvSpPr>
            <p:spPr bwMode="auto">
              <a:xfrm>
                <a:off x="-1147763" y="552450"/>
                <a:ext cx="234950" cy="760413"/>
              </a:xfrm>
              <a:custGeom>
                <a:avLst/>
                <a:gdLst>
                  <a:gd name="T0" fmla="*/ 71 w 128"/>
                  <a:gd name="T1" fmla="*/ 85 h 408"/>
                  <a:gd name="T2" fmla="*/ 96 w 128"/>
                  <a:gd name="T3" fmla="*/ 60 h 408"/>
                  <a:gd name="T4" fmla="*/ 98 w 128"/>
                  <a:gd name="T5" fmla="*/ 55 h 408"/>
                  <a:gd name="T6" fmla="*/ 98 w 128"/>
                  <a:gd name="T7" fmla="*/ 7 h 408"/>
                  <a:gd name="T8" fmla="*/ 91 w 128"/>
                  <a:gd name="T9" fmla="*/ 0 h 408"/>
                  <a:gd name="T10" fmla="*/ 37 w 128"/>
                  <a:gd name="T11" fmla="*/ 0 h 408"/>
                  <a:gd name="T12" fmla="*/ 30 w 128"/>
                  <a:gd name="T13" fmla="*/ 7 h 408"/>
                  <a:gd name="T14" fmla="*/ 30 w 128"/>
                  <a:gd name="T15" fmla="*/ 55 h 408"/>
                  <a:gd name="T16" fmla="*/ 32 w 128"/>
                  <a:gd name="T17" fmla="*/ 60 h 408"/>
                  <a:gd name="T18" fmla="*/ 57 w 128"/>
                  <a:gd name="T19" fmla="*/ 85 h 408"/>
                  <a:gd name="T20" fmla="*/ 57 w 128"/>
                  <a:gd name="T21" fmla="*/ 211 h 408"/>
                  <a:gd name="T22" fmla="*/ 0 w 128"/>
                  <a:gd name="T23" fmla="*/ 211 h 408"/>
                  <a:gd name="T24" fmla="*/ 0 w 128"/>
                  <a:gd name="T25" fmla="*/ 225 h 408"/>
                  <a:gd name="T26" fmla="*/ 30 w 128"/>
                  <a:gd name="T27" fmla="*/ 225 h 408"/>
                  <a:gd name="T28" fmla="*/ 30 w 128"/>
                  <a:gd name="T29" fmla="*/ 377 h 408"/>
                  <a:gd name="T30" fmla="*/ 64 w 128"/>
                  <a:gd name="T31" fmla="*/ 408 h 408"/>
                  <a:gd name="T32" fmla="*/ 96 w 128"/>
                  <a:gd name="T33" fmla="*/ 377 h 408"/>
                  <a:gd name="T34" fmla="*/ 96 w 128"/>
                  <a:gd name="T35" fmla="*/ 225 h 408"/>
                  <a:gd name="T36" fmla="*/ 128 w 128"/>
                  <a:gd name="T37" fmla="*/ 225 h 408"/>
                  <a:gd name="T38" fmla="*/ 128 w 128"/>
                  <a:gd name="T39" fmla="*/ 211 h 408"/>
                  <a:gd name="T40" fmla="*/ 71 w 128"/>
                  <a:gd name="T41" fmla="*/ 211 h 408"/>
                  <a:gd name="T42" fmla="*/ 71 w 128"/>
                  <a:gd name="T43" fmla="*/ 85 h 408"/>
                  <a:gd name="T44" fmla="*/ 44 w 128"/>
                  <a:gd name="T45" fmla="*/ 52 h 408"/>
                  <a:gd name="T46" fmla="*/ 44 w 128"/>
                  <a:gd name="T47" fmla="*/ 14 h 408"/>
                  <a:gd name="T48" fmla="*/ 84 w 128"/>
                  <a:gd name="T49" fmla="*/ 14 h 408"/>
                  <a:gd name="T50" fmla="*/ 84 w 128"/>
                  <a:gd name="T51" fmla="*/ 52 h 408"/>
                  <a:gd name="T52" fmla="*/ 64 w 128"/>
                  <a:gd name="T53" fmla="*/ 72 h 408"/>
                  <a:gd name="T54" fmla="*/ 44 w 128"/>
                  <a:gd name="T55" fmla="*/ 52 h 408"/>
                  <a:gd name="T56" fmla="*/ 82 w 128"/>
                  <a:gd name="T57" fmla="*/ 377 h 408"/>
                  <a:gd name="T58" fmla="*/ 64 w 128"/>
                  <a:gd name="T59" fmla="*/ 394 h 408"/>
                  <a:gd name="T60" fmla="*/ 44 w 128"/>
                  <a:gd name="T61" fmla="*/ 377 h 408"/>
                  <a:gd name="T62" fmla="*/ 44 w 128"/>
                  <a:gd name="T63" fmla="*/ 225 h 408"/>
                  <a:gd name="T64" fmla="*/ 82 w 128"/>
                  <a:gd name="T65" fmla="*/ 225 h 408"/>
                  <a:gd name="T66" fmla="*/ 82 w 128"/>
                  <a:gd name="T67" fmla="*/ 377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408">
                    <a:moveTo>
                      <a:pt x="71" y="85"/>
                    </a:moveTo>
                    <a:cubicBezTo>
                      <a:pt x="96" y="60"/>
                      <a:pt x="96" y="60"/>
                      <a:pt x="96" y="60"/>
                    </a:cubicBezTo>
                    <a:cubicBezTo>
                      <a:pt x="97" y="58"/>
                      <a:pt x="98" y="56"/>
                      <a:pt x="98" y="55"/>
                    </a:cubicBezTo>
                    <a:cubicBezTo>
                      <a:pt x="98" y="7"/>
                      <a:pt x="98" y="7"/>
                      <a:pt x="98" y="7"/>
                    </a:cubicBezTo>
                    <a:cubicBezTo>
                      <a:pt x="98" y="3"/>
                      <a:pt x="95" y="0"/>
                      <a:pt x="91" y="0"/>
                    </a:cubicBezTo>
                    <a:cubicBezTo>
                      <a:pt x="37" y="0"/>
                      <a:pt x="37" y="0"/>
                      <a:pt x="37" y="0"/>
                    </a:cubicBezTo>
                    <a:cubicBezTo>
                      <a:pt x="33" y="0"/>
                      <a:pt x="30" y="3"/>
                      <a:pt x="30" y="7"/>
                    </a:cubicBezTo>
                    <a:cubicBezTo>
                      <a:pt x="30" y="55"/>
                      <a:pt x="30" y="55"/>
                      <a:pt x="30" y="55"/>
                    </a:cubicBezTo>
                    <a:cubicBezTo>
                      <a:pt x="30" y="56"/>
                      <a:pt x="30" y="58"/>
                      <a:pt x="32" y="60"/>
                    </a:cubicBezTo>
                    <a:cubicBezTo>
                      <a:pt x="57" y="85"/>
                      <a:pt x="57" y="85"/>
                      <a:pt x="57" y="85"/>
                    </a:cubicBezTo>
                    <a:cubicBezTo>
                      <a:pt x="57" y="211"/>
                      <a:pt x="57" y="211"/>
                      <a:pt x="57" y="211"/>
                    </a:cubicBezTo>
                    <a:cubicBezTo>
                      <a:pt x="0" y="211"/>
                      <a:pt x="0" y="211"/>
                      <a:pt x="0" y="211"/>
                    </a:cubicBezTo>
                    <a:cubicBezTo>
                      <a:pt x="0" y="225"/>
                      <a:pt x="0" y="225"/>
                      <a:pt x="0" y="225"/>
                    </a:cubicBezTo>
                    <a:cubicBezTo>
                      <a:pt x="30" y="225"/>
                      <a:pt x="30" y="225"/>
                      <a:pt x="30" y="225"/>
                    </a:cubicBezTo>
                    <a:cubicBezTo>
                      <a:pt x="30" y="377"/>
                      <a:pt x="30" y="377"/>
                      <a:pt x="30" y="377"/>
                    </a:cubicBezTo>
                    <a:cubicBezTo>
                      <a:pt x="30" y="386"/>
                      <a:pt x="36" y="408"/>
                      <a:pt x="64" y="408"/>
                    </a:cubicBezTo>
                    <a:cubicBezTo>
                      <a:pt x="88" y="408"/>
                      <a:pt x="95" y="388"/>
                      <a:pt x="96" y="377"/>
                    </a:cubicBezTo>
                    <a:cubicBezTo>
                      <a:pt x="96" y="225"/>
                      <a:pt x="96" y="225"/>
                      <a:pt x="96" y="225"/>
                    </a:cubicBezTo>
                    <a:cubicBezTo>
                      <a:pt x="128" y="225"/>
                      <a:pt x="128" y="225"/>
                      <a:pt x="128" y="225"/>
                    </a:cubicBezTo>
                    <a:cubicBezTo>
                      <a:pt x="128" y="211"/>
                      <a:pt x="128" y="211"/>
                      <a:pt x="128" y="211"/>
                    </a:cubicBezTo>
                    <a:cubicBezTo>
                      <a:pt x="71" y="211"/>
                      <a:pt x="71" y="211"/>
                      <a:pt x="71" y="211"/>
                    </a:cubicBezTo>
                    <a:lnTo>
                      <a:pt x="71" y="85"/>
                    </a:lnTo>
                    <a:close/>
                    <a:moveTo>
                      <a:pt x="44" y="52"/>
                    </a:moveTo>
                    <a:cubicBezTo>
                      <a:pt x="44" y="14"/>
                      <a:pt x="44" y="14"/>
                      <a:pt x="44" y="14"/>
                    </a:cubicBezTo>
                    <a:cubicBezTo>
                      <a:pt x="84" y="14"/>
                      <a:pt x="84" y="14"/>
                      <a:pt x="84" y="14"/>
                    </a:cubicBezTo>
                    <a:cubicBezTo>
                      <a:pt x="84" y="52"/>
                      <a:pt x="84" y="52"/>
                      <a:pt x="84" y="52"/>
                    </a:cubicBezTo>
                    <a:cubicBezTo>
                      <a:pt x="64" y="72"/>
                      <a:pt x="64" y="72"/>
                      <a:pt x="64" y="72"/>
                    </a:cubicBezTo>
                    <a:lnTo>
                      <a:pt x="44" y="52"/>
                    </a:lnTo>
                    <a:close/>
                    <a:moveTo>
                      <a:pt x="82" y="377"/>
                    </a:moveTo>
                    <a:cubicBezTo>
                      <a:pt x="82" y="379"/>
                      <a:pt x="80" y="394"/>
                      <a:pt x="64" y="394"/>
                    </a:cubicBezTo>
                    <a:cubicBezTo>
                      <a:pt x="45" y="394"/>
                      <a:pt x="44" y="380"/>
                      <a:pt x="44" y="377"/>
                    </a:cubicBezTo>
                    <a:cubicBezTo>
                      <a:pt x="44" y="225"/>
                      <a:pt x="44" y="225"/>
                      <a:pt x="44" y="225"/>
                    </a:cubicBezTo>
                    <a:cubicBezTo>
                      <a:pt x="82" y="225"/>
                      <a:pt x="82" y="225"/>
                      <a:pt x="82" y="225"/>
                    </a:cubicBezTo>
                    <a:lnTo>
                      <a:pt x="82" y="3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a:defRPr/>
                </a:pPr>
                <a:endParaRPr lang="it-IT" sz="1765" dirty="0">
                  <a:solidFill>
                    <a:srgbClr val="353535"/>
                  </a:solidFill>
                </a:endParaRPr>
              </a:p>
            </p:txBody>
          </p:sp>
        </p:grpSp>
      </p:grpSp>
    </p:spTree>
    <p:extLst>
      <p:ext uri="{BB962C8B-B14F-4D97-AF65-F5344CB8AC3E}">
        <p14:creationId xmlns:p14="http://schemas.microsoft.com/office/powerpoint/2010/main" xmlns="" val="29160608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xmlns="" id="{66871267-AB39-467E-A5AA-5485070D0AFA}"/>
              </a:ext>
            </a:extLst>
          </p:cNvPr>
          <p:cNvSpPr/>
          <p:nvPr/>
        </p:nvSpPr>
        <p:spPr bwMode="auto">
          <a:xfrm rot="18891322" flipH="1">
            <a:off x="4355106" y="2159850"/>
            <a:ext cx="3483938" cy="3483938"/>
          </a:xfrm>
          <a:custGeom>
            <a:avLst/>
            <a:gdLst>
              <a:gd name="connsiteX0" fmla="*/ 510357 w 3484926"/>
              <a:gd name="connsiteY0" fmla="*/ 510356 h 3484926"/>
              <a:gd name="connsiteX1" fmla="*/ 507395 w 3484926"/>
              <a:gd name="connsiteY1" fmla="*/ 513614 h 3484926"/>
              <a:gd name="connsiteX2" fmla="*/ 504152 w 3484926"/>
              <a:gd name="connsiteY2" fmla="*/ 516592 h 3484926"/>
              <a:gd name="connsiteX3" fmla="*/ 451511 w 3484926"/>
              <a:gd name="connsiteY3" fmla="*/ 575102 h 3484926"/>
              <a:gd name="connsiteX4" fmla="*/ 397895 w 3484926"/>
              <a:gd name="connsiteY4" fmla="*/ 634095 h 3484926"/>
              <a:gd name="connsiteX5" fmla="*/ 395230 w 3484926"/>
              <a:gd name="connsiteY5" fmla="*/ 637659 h 3484926"/>
              <a:gd name="connsiteX6" fmla="*/ 392316 w 3484926"/>
              <a:gd name="connsiteY6" fmla="*/ 640897 h 3484926"/>
              <a:gd name="connsiteX7" fmla="*/ 345904 w 3484926"/>
              <a:gd name="connsiteY7" fmla="*/ 703621 h 3484926"/>
              <a:gd name="connsiteX8" fmla="*/ 297586 w 3484926"/>
              <a:gd name="connsiteY8" fmla="*/ 768235 h 3484926"/>
              <a:gd name="connsiteX9" fmla="*/ 295262 w 3484926"/>
              <a:gd name="connsiteY9" fmla="*/ 772061 h 3484926"/>
              <a:gd name="connsiteX10" fmla="*/ 292686 w 3484926"/>
              <a:gd name="connsiteY10" fmla="*/ 775543 h 3484926"/>
              <a:gd name="connsiteX11" fmla="*/ 252508 w 3484926"/>
              <a:gd name="connsiteY11" fmla="*/ 842437 h 3484926"/>
              <a:gd name="connsiteX12" fmla="*/ 210307 w 3484926"/>
              <a:gd name="connsiteY12" fmla="*/ 911901 h 3484926"/>
              <a:gd name="connsiteX13" fmla="*/ 208367 w 3484926"/>
              <a:gd name="connsiteY13" fmla="*/ 915928 h 3484926"/>
              <a:gd name="connsiteX14" fmla="*/ 206133 w 3484926"/>
              <a:gd name="connsiteY14" fmla="*/ 919648 h 3484926"/>
              <a:gd name="connsiteX15" fmla="*/ 172240 w 3484926"/>
              <a:gd name="connsiteY15" fmla="*/ 990923 h 3484926"/>
              <a:gd name="connsiteX16" fmla="*/ 136932 w 3484926"/>
              <a:gd name="connsiteY16" fmla="*/ 1064218 h 3484926"/>
              <a:gd name="connsiteX17" fmla="*/ 135412 w 3484926"/>
              <a:gd name="connsiteY17" fmla="*/ 1068371 h 3484926"/>
              <a:gd name="connsiteX18" fmla="*/ 133529 w 3484926"/>
              <a:gd name="connsiteY18" fmla="*/ 1072332 h 3484926"/>
              <a:gd name="connsiteX19" fmla="*/ 106177 w 3484926"/>
              <a:gd name="connsiteY19" fmla="*/ 1148247 h 3484926"/>
              <a:gd name="connsiteX20" fmla="*/ 78339 w 3484926"/>
              <a:gd name="connsiteY20" fmla="*/ 1224308 h 3484926"/>
              <a:gd name="connsiteX21" fmla="*/ 77255 w 3484926"/>
              <a:gd name="connsiteY21" fmla="*/ 1228521 h 3484926"/>
              <a:gd name="connsiteX22" fmla="*/ 75744 w 3484926"/>
              <a:gd name="connsiteY22" fmla="*/ 1232716 h 3484926"/>
              <a:gd name="connsiteX23" fmla="*/ 55476 w 3484926"/>
              <a:gd name="connsiteY23" fmla="*/ 1313224 h 3484926"/>
              <a:gd name="connsiteX24" fmla="*/ 35402 w 3484926"/>
              <a:gd name="connsiteY24" fmla="*/ 1391296 h 3484926"/>
              <a:gd name="connsiteX25" fmla="*/ 34756 w 3484926"/>
              <a:gd name="connsiteY25" fmla="*/ 1395529 h 3484926"/>
              <a:gd name="connsiteX26" fmla="*/ 33651 w 3484926"/>
              <a:gd name="connsiteY26" fmla="*/ 1399919 h 3484926"/>
              <a:gd name="connsiteX27" fmla="*/ 21221 w 3484926"/>
              <a:gd name="connsiteY27" fmla="*/ 1484213 h 3484926"/>
              <a:gd name="connsiteX28" fmla="*/ 8997 w 3484926"/>
              <a:gd name="connsiteY28" fmla="*/ 1564306 h 3484926"/>
              <a:gd name="connsiteX29" fmla="*/ 8782 w 3484926"/>
              <a:gd name="connsiteY29" fmla="*/ 1568570 h 3484926"/>
              <a:gd name="connsiteX30" fmla="*/ 8120 w 3484926"/>
              <a:gd name="connsiteY30" fmla="*/ 1573060 h 3484926"/>
              <a:gd name="connsiteX31" fmla="*/ 4211 w 3484926"/>
              <a:gd name="connsiteY31" fmla="*/ 1659089 h 3484926"/>
              <a:gd name="connsiteX32" fmla="*/ 1 w 3484926"/>
              <a:gd name="connsiteY32" fmla="*/ 1742463 h 3484926"/>
              <a:gd name="connsiteX33" fmla="*/ 0 w 3484926"/>
              <a:gd name="connsiteY33" fmla="*/ 1742463 h 3484926"/>
              <a:gd name="connsiteX34" fmla="*/ 223 w 3484926"/>
              <a:gd name="connsiteY34" fmla="*/ 1746874 h 3484926"/>
              <a:gd name="connsiteX35" fmla="*/ 23 w 3484926"/>
              <a:gd name="connsiteY35" fmla="*/ 1751260 h 3484926"/>
              <a:gd name="connsiteX36" fmla="*/ 141201 w 3484926"/>
              <a:gd name="connsiteY36" fmla="*/ 3359976 h 3484926"/>
              <a:gd name="connsiteX37" fmla="*/ 1348872 w 3484926"/>
              <a:gd name="connsiteY37" fmla="*/ 3478618 h 3484926"/>
              <a:gd name="connsiteX38" fmla="*/ 1737855 w 3484926"/>
              <a:gd name="connsiteY38" fmla="*/ 3484693 h 3484926"/>
              <a:gd name="connsiteX39" fmla="*/ 1742463 w 3484926"/>
              <a:gd name="connsiteY39" fmla="*/ 3484926 h 3484926"/>
              <a:gd name="connsiteX40" fmla="*/ 1744894 w 3484926"/>
              <a:gd name="connsiteY40" fmla="*/ 3484803 h 3484926"/>
              <a:gd name="connsiteX41" fmla="*/ 1751261 w 3484926"/>
              <a:gd name="connsiteY41" fmla="*/ 3484903 h 3484926"/>
              <a:gd name="connsiteX42" fmla="*/ 1834407 w 3484926"/>
              <a:gd name="connsiteY42" fmla="*/ 3480283 h 3484926"/>
              <a:gd name="connsiteX43" fmla="*/ 1920620 w 3484926"/>
              <a:gd name="connsiteY43" fmla="*/ 3475930 h 3484926"/>
              <a:gd name="connsiteX44" fmla="*/ 1925116 w 3484926"/>
              <a:gd name="connsiteY44" fmla="*/ 3475243 h 3484926"/>
              <a:gd name="connsiteX45" fmla="*/ 1929370 w 3484926"/>
              <a:gd name="connsiteY45" fmla="*/ 3475007 h 3484926"/>
              <a:gd name="connsiteX46" fmla="*/ 2009216 w 3484926"/>
              <a:gd name="connsiteY46" fmla="*/ 3462409 h 3484926"/>
              <a:gd name="connsiteX47" fmla="*/ 2093630 w 3484926"/>
              <a:gd name="connsiteY47" fmla="*/ 3449525 h 3484926"/>
              <a:gd name="connsiteX48" fmla="*/ 2098023 w 3484926"/>
              <a:gd name="connsiteY48" fmla="*/ 3448395 h 3484926"/>
              <a:gd name="connsiteX49" fmla="*/ 2102245 w 3484926"/>
              <a:gd name="connsiteY49" fmla="*/ 3447730 h 3484926"/>
              <a:gd name="connsiteX50" fmla="*/ 2180053 w 3484926"/>
              <a:gd name="connsiteY50" fmla="*/ 3427304 h 3484926"/>
              <a:gd name="connsiteX51" fmla="*/ 2260618 w 3484926"/>
              <a:gd name="connsiteY51" fmla="*/ 3406588 h 3484926"/>
              <a:gd name="connsiteX52" fmla="*/ 2264814 w 3484926"/>
              <a:gd name="connsiteY52" fmla="*/ 3405053 h 3484926"/>
              <a:gd name="connsiteX53" fmla="*/ 2269014 w 3484926"/>
              <a:gd name="connsiteY53" fmla="*/ 3403950 h 3484926"/>
              <a:gd name="connsiteX54" fmla="*/ 2344802 w 3484926"/>
              <a:gd name="connsiteY54" fmla="*/ 3375777 h 3484926"/>
              <a:gd name="connsiteX55" fmla="*/ 2420708 w 3484926"/>
              <a:gd name="connsiteY55" fmla="*/ 3347994 h 3484926"/>
              <a:gd name="connsiteX56" fmla="*/ 2424667 w 3484926"/>
              <a:gd name="connsiteY56" fmla="*/ 3346088 h 3484926"/>
              <a:gd name="connsiteX57" fmla="*/ 2428806 w 3484926"/>
              <a:gd name="connsiteY57" fmla="*/ 3344549 h 3484926"/>
              <a:gd name="connsiteX58" fmla="*/ 2501823 w 3484926"/>
              <a:gd name="connsiteY58" fmla="*/ 3308919 h 3484926"/>
              <a:gd name="connsiteX59" fmla="*/ 2573024 w 3484926"/>
              <a:gd name="connsiteY59" fmla="*/ 3274620 h 3484926"/>
              <a:gd name="connsiteX60" fmla="*/ 2576738 w 3484926"/>
              <a:gd name="connsiteY60" fmla="*/ 3272364 h 3484926"/>
              <a:gd name="connsiteX61" fmla="*/ 2580750 w 3484926"/>
              <a:gd name="connsiteY61" fmla="*/ 3270406 h 3484926"/>
              <a:gd name="connsiteX62" fmla="*/ 2649936 w 3484926"/>
              <a:gd name="connsiteY62" fmla="*/ 3227895 h 3484926"/>
              <a:gd name="connsiteX63" fmla="*/ 2716690 w 3484926"/>
              <a:gd name="connsiteY63" fmla="*/ 3187341 h 3484926"/>
              <a:gd name="connsiteX64" fmla="*/ 2720161 w 3484926"/>
              <a:gd name="connsiteY64" fmla="*/ 3184745 h 3484926"/>
              <a:gd name="connsiteX65" fmla="*/ 2723974 w 3484926"/>
              <a:gd name="connsiteY65" fmla="*/ 3182403 h 3484926"/>
              <a:gd name="connsiteX66" fmla="*/ 2788307 w 3484926"/>
              <a:gd name="connsiteY66" fmla="*/ 3133787 h 3484926"/>
              <a:gd name="connsiteX67" fmla="*/ 2850831 w 3484926"/>
              <a:gd name="connsiteY67" fmla="*/ 3087032 h 3484926"/>
              <a:gd name="connsiteX68" fmla="*/ 2854057 w 3484926"/>
              <a:gd name="connsiteY68" fmla="*/ 3084101 h 3484926"/>
              <a:gd name="connsiteX69" fmla="*/ 2857606 w 3484926"/>
              <a:gd name="connsiteY69" fmla="*/ 3081418 h 3484926"/>
              <a:gd name="connsiteX70" fmla="*/ 2916317 w 3484926"/>
              <a:gd name="connsiteY70" fmla="*/ 3027515 h 3484926"/>
              <a:gd name="connsiteX71" fmla="*/ 2974570 w 3484926"/>
              <a:gd name="connsiteY71" fmla="*/ 2974571 h 3484926"/>
              <a:gd name="connsiteX72" fmla="*/ 2977532 w 3484926"/>
              <a:gd name="connsiteY72" fmla="*/ 2971312 h 3484926"/>
              <a:gd name="connsiteX73" fmla="*/ 2980776 w 3484926"/>
              <a:gd name="connsiteY73" fmla="*/ 2968333 h 3484926"/>
              <a:gd name="connsiteX74" fmla="*/ 3033426 w 3484926"/>
              <a:gd name="connsiteY74" fmla="*/ 2909813 h 3484926"/>
              <a:gd name="connsiteX75" fmla="*/ 3087032 w 3484926"/>
              <a:gd name="connsiteY75" fmla="*/ 2850831 h 3484926"/>
              <a:gd name="connsiteX76" fmla="*/ 3089697 w 3484926"/>
              <a:gd name="connsiteY76" fmla="*/ 2847268 h 3484926"/>
              <a:gd name="connsiteX77" fmla="*/ 3092612 w 3484926"/>
              <a:gd name="connsiteY77" fmla="*/ 2844028 h 3484926"/>
              <a:gd name="connsiteX78" fmla="*/ 3139050 w 3484926"/>
              <a:gd name="connsiteY78" fmla="*/ 2781269 h 3484926"/>
              <a:gd name="connsiteX79" fmla="*/ 3187341 w 3484926"/>
              <a:gd name="connsiteY79" fmla="*/ 2716691 h 3484926"/>
              <a:gd name="connsiteX80" fmla="*/ 3189664 w 3484926"/>
              <a:gd name="connsiteY80" fmla="*/ 2712866 h 3484926"/>
              <a:gd name="connsiteX81" fmla="*/ 3192242 w 3484926"/>
              <a:gd name="connsiteY81" fmla="*/ 2709382 h 3484926"/>
              <a:gd name="connsiteX82" fmla="*/ 3232458 w 3484926"/>
              <a:gd name="connsiteY82" fmla="*/ 2642424 h 3484926"/>
              <a:gd name="connsiteX83" fmla="*/ 3274620 w 3484926"/>
              <a:gd name="connsiteY83" fmla="*/ 2573024 h 3484926"/>
              <a:gd name="connsiteX84" fmla="*/ 3276558 w 3484926"/>
              <a:gd name="connsiteY84" fmla="*/ 2569003 h 3484926"/>
              <a:gd name="connsiteX85" fmla="*/ 3278795 w 3484926"/>
              <a:gd name="connsiteY85" fmla="*/ 2565277 h 3484926"/>
              <a:gd name="connsiteX86" fmla="*/ 3312734 w 3484926"/>
              <a:gd name="connsiteY86" fmla="*/ 2493904 h 3484926"/>
              <a:gd name="connsiteX87" fmla="*/ 3347994 w 3484926"/>
              <a:gd name="connsiteY87" fmla="*/ 2420708 h 3484926"/>
              <a:gd name="connsiteX88" fmla="*/ 3349512 w 3484926"/>
              <a:gd name="connsiteY88" fmla="*/ 2416561 h 3484926"/>
              <a:gd name="connsiteX89" fmla="*/ 3351399 w 3484926"/>
              <a:gd name="connsiteY89" fmla="*/ 2412593 h 3484926"/>
              <a:gd name="connsiteX90" fmla="*/ 3378798 w 3484926"/>
              <a:gd name="connsiteY90" fmla="*/ 2336548 h 3484926"/>
              <a:gd name="connsiteX91" fmla="*/ 3406588 w 3484926"/>
              <a:gd name="connsiteY91" fmla="*/ 2260618 h 3484926"/>
              <a:gd name="connsiteX92" fmla="*/ 3407670 w 3484926"/>
              <a:gd name="connsiteY92" fmla="*/ 2256412 h 3484926"/>
              <a:gd name="connsiteX93" fmla="*/ 3409184 w 3484926"/>
              <a:gd name="connsiteY93" fmla="*/ 2252209 h 3484926"/>
              <a:gd name="connsiteX94" fmla="*/ 3429493 w 3484926"/>
              <a:gd name="connsiteY94" fmla="*/ 2171540 h 3484926"/>
              <a:gd name="connsiteX95" fmla="*/ 3449525 w 3484926"/>
              <a:gd name="connsiteY95" fmla="*/ 2093630 h 3484926"/>
              <a:gd name="connsiteX96" fmla="*/ 3450170 w 3484926"/>
              <a:gd name="connsiteY96" fmla="*/ 2089405 h 3484926"/>
              <a:gd name="connsiteX97" fmla="*/ 3451277 w 3484926"/>
              <a:gd name="connsiteY97" fmla="*/ 2085006 h 3484926"/>
              <a:gd name="connsiteX98" fmla="*/ 3463734 w 3484926"/>
              <a:gd name="connsiteY98" fmla="*/ 2000528 h 3484926"/>
              <a:gd name="connsiteX99" fmla="*/ 3475930 w 3484926"/>
              <a:gd name="connsiteY99" fmla="*/ 1920619 h 3484926"/>
              <a:gd name="connsiteX100" fmla="*/ 3476144 w 3484926"/>
              <a:gd name="connsiteY100" fmla="*/ 1916365 h 3484926"/>
              <a:gd name="connsiteX101" fmla="*/ 3476808 w 3484926"/>
              <a:gd name="connsiteY101" fmla="*/ 1911865 h 3484926"/>
              <a:gd name="connsiteX102" fmla="*/ 3480726 w 3484926"/>
              <a:gd name="connsiteY102" fmla="*/ 1825631 h 3484926"/>
              <a:gd name="connsiteX103" fmla="*/ 3484926 w 3484926"/>
              <a:gd name="connsiteY103" fmla="*/ 1742463 h 3484926"/>
              <a:gd name="connsiteX104" fmla="*/ 3484794 w 3484926"/>
              <a:gd name="connsiteY104" fmla="*/ 1736096 h 3484926"/>
              <a:gd name="connsiteX105" fmla="*/ 3484905 w 3484926"/>
              <a:gd name="connsiteY105" fmla="*/ 1733665 h 3484926"/>
              <a:gd name="connsiteX106" fmla="*/ 3484649 w 3484926"/>
              <a:gd name="connsiteY106" fmla="*/ 1729058 h 3484926"/>
              <a:gd name="connsiteX107" fmla="*/ 3476610 w 3484926"/>
              <a:gd name="connsiteY107" fmla="*/ 1340111 h 3484926"/>
              <a:gd name="connsiteX108" fmla="*/ 3351872 w 3484926"/>
              <a:gd name="connsiteY108" fmla="*/ 133054 h 3484926"/>
              <a:gd name="connsiteX109" fmla="*/ 1742464 w 3484926"/>
              <a:gd name="connsiteY109" fmla="*/ 0 h 3484926"/>
              <a:gd name="connsiteX110" fmla="*/ 1738079 w 3484926"/>
              <a:gd name="connsiteY110" fmla="*/ 222 h 3484926"/>
              <a:gd name="connsiteX111" fmla="*/ 1733667 w 3484926"/>
              <a:gd name="connsiteY111" fmla="*/ 21 h 3484926"/>
              <a:gd name="connsiteX112" fmla="*/ 1733667 w 3484926"/>
              <a:gd name="connsiteY112" fmla="*/ 22 h 3484926"/>
              <a:gd name="connsiteX113" fmla="*/ 1650316 w 3484926"/>
              <a:gd name="connsiteY113" fmla="*/ 4653 h 3484926"/>
              <a:gd name="connsiteX114" fmla="*/ 1564307 w 3484926"/>
              <a:gd name="connsiteY114" fmla="*/ 8996 h 3484926"/>
              <a:gd name="connsiteX115" fmla="*/ 1559821 w 3484926"/>
              <a:gd name="connsiteY115" fmla="*/ 9681 h 3484926"/>
              <a:gd name="connsiteX116" fmla="*/ 1555558 w 3484926"/>
              <a:gd name="connsiteY116" fmla="*/ 9918 h 3484926"/>
              <a:gd name="connsiteX117" fmla="*/ 1475527 w 3484926"/>
              <a:gd name="connsiteY117" fmla="*/ 22546 h 3484926"/>
              <a:gd name="connsiteX118" fmla="*/ 1391297 w 3484926"/>
              <a:gd name="connsiteY118" fmla="*/ 35401 h 3484926"/>
              <a:gd name="connsiteX119" fmla="*/ 1386913 w 3484926"/>
              <a:gd name="connsiteY119" fmla="*/ 36528 h 3484926"/>
              <a:gd name="connsiteX120" fmla="*/ 1382683 w 3484926"/>
              <a:gd name="connsiteY120" fmla="*/ 37196 h 3484926"/>
              <a:gd name="connsiteX121" fmla="*/ 1304713 w 3484926"/>
              <a:gd name="connsiteY121" fmla="*/ 57664 h 3484926"/>
              <a:gd name="connsiteX122" fmla="*/ 1224309 w 3484926"/>
              <a:gd name="connsiteY122" fmla="*/ 78338 h 3484926"/>
              <a:gd name="connsiteX123" fmla="*/ 1220121 w 3484926"/>
              <a:gd name="connsiteY123" fmla="*/ 79870 h 3484926"/>
              <a:gd name="connsiteX124" fmla="*/ 1215914 w 3484926"/>
              <a:gd name="connsiteY124" fmla="*/ 80975 h 3484926"/>
              <a:gd name="connsiteX125" fmla="*/ 1139995 w 3484926"/>
              <a:gd name="connsiteY125" fmla="*/ 109197 h 3484926"/>
              <a:gd name="connsiteX126" fmla="*/ 1064219 w 3484926"/>
              <a:gd name="connsiteY126" fmla="*/ 136931 h 3484926"/>
              <a:gd name="connsiteX127" fmla="*/ 1060267 w 3484926"/>
              <a:gd name="connsiteY127" fmla="*/ 138835 h 3484926"/>
              <a:gd name="connsiteX128" fmla="*/ 1056122 w 3484926"/>
              <a:gd name="connsiteY128" fmla="*/ 140376 h 3484926"/>
              <a:gd name="connsiteX129" fmla="*/ 983006 w 3484926"/>
              <a:gd name="connsiteY129" fmla="*/ 176053 h 3484926"/>
              <a:gd name="connsiteX130" fmla="*/ 911903 w 3484926"/>
              <a:gd name="connsiteY130" fmla="*/ 210306 h 3484926"/>
              <a:gd name="connsiteX131" fmla="*/ 908194 w 3484926"/>
              <a:gd name="connsiteY131" fmla="*/ 212559 h 3484926"/>
              <a:gd name="connsiteX132" fmla="*/ 904178 w 3484926"/>
              <a:gd name="connsiteY132" fmla="*/ 214519 h 3484926"/>
              <a:gd name="connsiteX133" fmla="*/ 834927 w 3484926"/>
              <a:gd name="connsiteY133" fmla="*/ 257070 h 3484926"/>
              <a:gd name="connsiteX134" fmla="*/ 768236 w 3484926"/>
              <a:gd name="connsiteY134" fmla="*/ 297585 h 3484926"/>
              <a:gd name="connsiteX135" fmla="*/ 764768 w 3484926"/>
              <a:gd name="connsiteY135" fmla="*/ 300179 h 3484926"/>
              <a:gd name="connsiteX136" fmla="*/ 760954 w 3484926"/>
              <a:gd name="connsiteY136" fmla="*/ 302522 h 3484926"/>
              <a:gd name="connsiteX137" fmla="*/ 696585 w 3484926"/>
              <a:gd name="connsiteY137" fmla="*/ 351165 h 3484926"/>
              <a:gd name="connsiteX138" fmla="*/ 634096 w 3484926"/>
              <a:gd name="connsiteY138" fmla="*/ 397894 h 3484926"/>
              <a:gd name="connsiteX139" fmla="*/ 630872 w 3484926"/>
              <a:gd name="connsiteY139" fmla="*/ 400824 h 3484926"/>
              <a:gd name="connsiteX140" fmla="*/ 627321 w 3484926"/>
              <a:gd name="connsiteY140" fmla="*/ 403507 h 3484926"/>
              <a:gd name="connsiteX141" fmla="*/ 568600 w 3484926"/>
              <a:gd name="connsiteY141" fmla="*/ 457420 h 348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484926" h="3484926">
                <a:moveTo>
                  <a:pt x="510357" y="510356"/>
                </a:moveTo>
                <a:lnTo>
                  <a:pt x="507395" y="513614"/>
                </a:lnTo>
                <a:lnTo>
                  <a:pt x="504152" y="516592"/>
                </a:lnTo>
                <a:lnTo>
                  <a:pt x="451511" y="575102"/>
                </a:lnTo>
                <a:lnTo>
                  <a:pt x="397895" y="634095"/>
                </a:lnTo>
                <a:lnTo>
                  <a:pt x="395230" y="637659"/>
                </a:lnTo>
                <a:lnTo>
                  <a:pt x="392316" y="640897"/>
                </a:lnTo>
                <a:lnTo>
                  <a:pt x="345904" y="703621"/>
                </a:lnTo>
                <a:lnTo>
                  <a:pt x="297586" y="768235"/>
                </a:lnTo>
                <a:lnTo>
                  <a:pt x="295262" y="772061"/>
                </a:lnTo>
                <a:lnTo>
                  <a:pt x="292686" y="775543"/>
                </a:lnTo>
                <a:lnTo>
                  <a:pt x="252508" y="842437"/>
                </a:lnTo>
                <a:lnTo>
                  <a:pt x="210307" y="911901"/>
                </a:lnTo>
                <a:lnTo>
                  <a:pt x="208367" y="915928"/>
                </a:lnTo>
                <a:lnTo>
                  <a:pt x="206133" y="919648"/>
                </a:lnTo>
                <a:lnTo>
                  <a:pt x="172240" y="990923"/>
                </a:lnTo>
                <a:lnTo>
                  <a:pt x="136932" y="1064218"/>
                </a:lnTo>
                <a:lnTo>
                  <a:pt x="135412" y="1068371"/>
                </a:lnTo>
                <a:lnTo>
                  <a:pt x="133529" y="1072332"/>
                </a:lnTo>
                <a:lnTo>
                  <a:pt x="106177" y="1148247"/>
                </a:lnTo>
                <a:lnTo>
                  <a:pt x="78339" y="1224308"/>
                </a:lnTo>
                <a:lnTo>
                  <a:pt x="77255" y="1228521"/>
                </a:lnTo>
                <a:lnTo>
                  <a:pt x="75744" y="1232716"/>
                </a:lnTo>
                <a:lnTo>
                  <a:pt x="55476" y="1313224"/>
                </a:lnTo>
                <a:lnTo>
                  <a:pt x="35402" y="1391296"/>
                </a:lnTo>
                <a:lnTo>
                  <a:pt x="34756" y="1395529"/>
                </a:lnTo>
                <a:lnTo>
                  <a:pt x="33651" y="1399919"/>
                </a:lnTo>
                <a:lnTo>
                  <a:pt x="21221" y="1484213"/>
                </a:lnTo>
                <a:lnTo>
                  <a:pt x="8997" y="1564306"/>
                </a:lnTo>
                <a:lnTo>
                  <a:pt x="8782" y="1568570"/>
                </a:lnTo>
                <a:lnTo>
                  <a:pt x="8120" y="1573060"/>
                </a:lnTo>
                <a:lnTo>
                  <a:pt x="4211" y="1659089"/>
                </a:lnTo>
                <a:lnTo>
                  <a:pt x="1" y="1742463"/>
                </a:lnTo>
                <a:lnTo>
                  <a:pt x="0" y="1742463"/>
                </a:lnTo>
                <a:lnTo>
                  <a:pt x="223" y="1746874"/>
                </a:lnTo>
                <a:lnTo>
                  <a:pt x="23" y="1751260"/>
                </a:lnTo>
                <a:cubicBezTo>
                  <a:pt x="2732" y="2287722"/>
                  <a:pt x="49791" y="2823961"/>
                  <a:pt x="141201" y="3359976"/>
                </a:cubicBezTo>
                <a:cubicBezTo>
                  <a:pt x="543883" y="3424471"/>
                  <a:pt x="946441" y="3464018"/>
                  <a:pt x="1348872" y="3478618"/>
                </a:cubicBezTo>
                <a:lnTo>
                  <a:pt x="1737855" y="3484693"/>
                </a:lnTo>
                <a:lnTo>
                  <a:pt x="1742463" y="3484926"/>
                </a:lnTo>
                <a:lnTo>
                  <a:pt x="1744894" y="3484803"/>
                </a:lnTo>
                <a:lnTo>
                  <a:pt x="1751261" y="3484903"/>
                </a:lnTo>
                <a:lnTo>
                  <a:pt x="1834407" y="3480283"/>
                </a:lnTo>
                <a:lnTo>
                  <a:pt x="1920620" y="3475930"/>
                </a:lnTo>
                <a:lnTo>
                  <a:pt x="1925116" y="3475243"/>
                </a:lnTo>
                <a:lnTo>
                  <a:pt x="1929370" y="3475007"/>
                </a:lnTo>
                <a:lnTo>
                  <a:pt x="2009216" y="3462409"/>
                </a:lnTo>
                <a:lnTo>
                  <a:pt x="2093630" y="3449525"/>
                </a:lnTo>
                <a:lnTo>
                  <a:pt x="2098023" y="3448395"/>
                </a:lnTo>
                <a:lnTo>
                  <a:pt x="2102245" y="3447730"/>
                </a:lnTo>
                <a:lnTo>
                  <a:pt x="2180053" y="3427304"/>
                </a:lnTo>
                <a:lnTo>
                  <a:pt x="2260618" y="3406588"/>
                </a:lnTo>
                <a:lnTo>
                  <a:pt x="2264814" y="3405053"/>
                </a:lnTo>
                <a:lnTo>
                  <a:pt x="2269014" y="3403950"/>
                </a:lnTo>
                <a:lnTo>
                  <a:pt x="2344802" y="3375777"/>
                </a:lnTo>
                <a:lnTo>
                  <a:pt x="2420708" y="3347994"/>
                </a:lnTo>
                <a:lnTo>
                  <a:pt x="2424667" y="3346088"/>
                </a:lnTo>
                <a:lnTo>
                  <a:pt x="2428806" y="3344549"/>
                </a:lnTo>
                <a:lnTo>
                  <a:pt x="2501823" y="3308919"/>
                </a:lnTo>
                <a:lnTo>
                  <a:pt x="2573024" y="3274620"/>
                </a:lnTo>
                <a:lnTo>
                  <a:pt x="2576738" y="3272364"/>
                </a:lnTo>
                <a:lnTo>
                  <a:pt x="2580750" y="3270406"/>
                </a:lnTo>
                <a:lnTo>
                  <a:pt x="2649936" y="3227895"/>
                </a:lnTo>
                <a:lnTo>
                  <a:pt x="2716690" y="3187341"/>
                </a:lnTo>
                <a:lnTo>
                  <a:pt x="2720161" y="3184745"/>
                </a:lnTo>
                <a:lnTo>
                  <a:pt x="2723974" y="3182403"/>
                </a:lnTo>
                <a:lnTo>
                  <a:pt x="2788307" y="3133787"/>
                </a:lnTo>
                <a:lnTo>
                  <a:pt x="2850831" y="3087032"/>
                </a:lnTo>
                <a:lnTo>
                  <a:pt x="2854057" y="3084101"/>
                </a:lnTo>
                <a:lnTo>
                  <a:pt x="2857606" y="3081418"/>
                </a:lnTo>
                <a:lnTo>
                  <a:pt x="2916317" y="3027515"/>
                </a:lnTo>
                <a:lnTo>
                  <a:pt x="2974570" y="2974571"/>
                </a:lnTo>
                <a:lnTo>
                  <a:pt x="2977532" y="2971312"/>
                </a:lnTo>
                <a:lnTo>
                  <a:pt x="2980776" y="2968333"/>
                </a:lnTo>
                <a:lnTo>
                  <a:pt x="3033426" y="2909813"/>
                </a:lnTo>
                <a:lnTo>
                  <a:pt x="3087032" y="2850831"/>
                </a:lnTo>
                <a:lnTo>
                  <a:pt x="3089697" y="2847268"/>
                </a:lnTo>
                <a:lnTo>
                  <a:pt x="3092612" y="2844028"/>
                </a:lnTo>
                <a:lnTo>
                  <a:pt x="3139050" y="2781269"/>
                </a:lnTo>
                <a:lnTo>
                  <a:pt x="3187341" y="2716691"/>
                </a:lnTo>
                <a:lnTo>
                  <a:pt x="3189664" y="2712866"/>
                </a:lnTo>
                <a:lnTo>
                  <a:pt x="3192242" y="2709382"/>
                </a:lnTo>
                <a:lnTo>
                  <a:pt x="3232458" y="2642424"/>
                </a:lnTo>
                <a:lnTo>
                  <a:pt x="3274620" y="2573024"/>
                </a:lnTo>
                <a:lnTo>
                  <a:pt x="3276558" y="2569003"/>
                </a:lnTo>
                <a:lnTo>
                  <a:pt x="3278795" y="2565277"/>
                </a:lnTo>
                <a:lnTo>
                  <a:pt x="3312734" y="2493904"/>
                </a:lnTo>
                <a:lnTo>
                  <a:pt x="3347994" y="2420708"/>
                </a:lnTo>
                <a:lnTo>
                  <a:pt x="3349512" y="2416561"/>
                </a:lnTo>
                <a:lnTo>
                  <a:pt x="3351399" y="2412593"/>
                </a:lnTo>
                <a:lnTo>
                  <a:pt x="3378798" y="2336548"/>
                </a:lnTo>
                <a:lnTo>
                  <a:pt x="3406588" y="2260618"/>
                </a:lnTo>
                <a:lnTo>
                  <a:pt x="3407670" y="2256412"/>
                </a:lnTo>
                <a:lnTo>
                  <a:pt x="3409184" y="2252209"/>
                </a:lnTo>
                <a:lnTo>
                  <a:pt x="3429493" y="2171540"/>
                </a:lnTo>
                <a:lnTo>
                  <a:pt x="3449525" y="2093630"/>
                </a:lnTo>
                <a:lnTo>
                  <a:pt x="3450170" y="2089405"/>
                </a:lnTo>
                <a:lnTo>
                  <a:pt x="3451277" y="2085006"/>
                </a:lnTo>
                <a:lnTo>
                  <a:pt x="3463734" y="2000528"/>
                </a:lnTo>
                <a:lnTo>
                  <a:pt x="3475930" y="1920619"/>
                </a:lnTo>
                <a:lnTo>
                  <a:pt x="3476144" y="1916365"/>
                </a:lnTo>
                <a:lnTo>
                  <a:pt x="3476808" y="1911865"/>
                </a:lnTo>
                <a:lnTo>
                  <a:pt x="3480726" y="1825631"/>
                </a:lnTo>
                <a:lnTo>
                  <a:pt x="3484926" y="1742463"/>
                </a:lnTo>
                <a:lnTo>
                  <a:pt x="3484794" y="1736096"/>
                </a:lnTo>
                <a:lnTo>
                  <a:pt x="3484905" y="1733665"/>
                </a:lnTo>
                <a:lnTo>
                  <a:pt x="3484649" y="1729058"/>
                </a:lnTo>
                <a:lnTo>
                  <a:pt x="3476610" y="1340111"/>
                </a:lnTo>
                <a:cubicBezTo>
                  <a:pt x="3459979" y="937758"/>
                  <a:pt x="3418399" y="535406"/>
                  <a:pt x="3351872" y="133054"/>
                </a:cubicBezTo>
                <a:cubicBezTo>
                  <a:pt x="2815403" y="44351"/>
                  <a:pt x="2278933" y="0"/>
                  <a:pt x="1742464" y="0"/>
                </a:cubicBezTo>
                <a:lnTo>
                  <a:pt x="1738079" y="222"/>
                </a:lnTo>
                <a:lnTo>
                  <a:pt x="1733667" y="21"/>
                </a:lnTo>
                <a:lnTo>
                  <a:pt x="1733667" y="22"/>
                </a:lnTo>
                <a:lnTo>
                  <a:pt x="1650316" y="4653"/>
                </a:lnTo>
                <a:lnTo>
                  <a:pt x="1564307" y="8996"/>
                </a:lnTo>
                <a:lnTo>
                  <a:pt x="1559821" y="9681"/>
                </a:lnTo>
                <a:lnTo>
                  <a:pt x="1555558" y="9918"/>
                </a:lnTo>
                <a:lnTo>
                  <a:pt x="1475527" y="22546"/>
                </a:lnTo>
                <a:lnTo>
                  <a:pt x="1391297" y="35401"/>
                </a:lnTo>
                <a:lnTo>
                  <a:pt x="1386913" y="36528"/>
                </a:lnTo>
                <a:lnTo>
                  <a:pt x="1382683" y="37196"/>
                </a:lnTo>
                <a:lnTo>
                  <a:pt x="1304713" y="57664"/>
                </a:lnTo>
                <a:lnTo>
                  <a:pt x="1224309" y="78338"/>
                </a:lnTo>
                <a:lnTo>
                  <a:pt x="1220121" y="79870"/>
                </a:lnTo>
                <a:lnTo>
                  <a:pt x="1215914" y="80975"/>
                </a:lnTo>
                <a:lnTo>
                  <a:pt x="1139995" y="109197"/>
                </a:lnTo>
                <a:lnTo>
                  <a:pt x="1064219" y="136931"/>
                </a:lnTo>
                <a:lnTo>
                  <a:pt x="1060267" y="138835"/>
                </a:lnTo>
                <a:lnTo>
                  <a:pt x="1056122" y="140376"/>
                </a:lnTo>
                <a:lnTo>
                  <a:pt x="983006" y="176053"/>
                </a:lnTo>
                <a:lnTo>
                  <a:pt x="911903" y="210306"/>
                </a:lnTo>
                <a:lnTo>
                  <a:pt x="908194" y="212559"/>
                </a:lnTo>
                <a:lnTo>
                  <a:pt x="904178" y="214519"/>
                </a:lnTo>
                <a:lnTo>
                  <a:pt x="834927" y="257070"/>
                </a:lnTo>
                <a:lnTo>
                  <a:pt x="768236" y="297585"/>
                </a:lnTo>
                <a:lnTo>
                  <a:pt x="764768" y="300179"/>
                </a:lnTo>
                <a:lnTo>
                  <a:pt x="760954" y="302522"/>
                </a:lnTo>
                <a:lnTo>
                  <a:pt x="696585" y="351165"/>
                </a:lnTo>
                <a:lnTo>
                  <a:pt x="634096" y="397894"/>
                </a:lnTo>
                <a:lnTo>
                  <a:pt x="630872" y="400824"/>
                </a:lnTo>
                <a:lnTo>
                  <a:pt x="627321" y="403507"/>
                </a:lnTo>
                <a:lnTo>
                  <a:pt x="568600" y="457420"/>
                </a:lnTo>
                <a:close/>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it-IT" sz="2400">
              <a:gradFill>
                <a:gsLst>
                  <a:gs pos="0">
                    <a:srgbClr val="FFFFFF"/>
                  </a:gs>
                  <a:gs pos="100000">
                    <a:srgbClr val="FFFFFF"/>
                  </a:gs>
                </a:gsLst>
                <a:lin ang="5400000" scaled="0"/>
              </a:gradFill>
              <a:ea typeface="Segoe UI" pitchFamily="34" charset="0"/>
              <a:cs typeface="Segoe UI" pitchFamily="34" charset="0"/>
            </a:endParaRPr>
          </a:p>
        </p:txBody>
      </p:sp>
      <p:sp>
        <p:nvSpPr>
          <p:cNvPr id="10" name="Freeform: Shape 9">
            <a:extLst>
              <a:ext uri="{FF2B5EF4-FFF2-40B4-BE49-F238E27FC236}">
                <a16:creationId xmlns:a16="http://schemas.microsoft.com/office/drawing/2014/main" xmlns="" id="{F5B92047-7F98-4B16-8CB1-1C1AF4D0A13D}"/>
              </a:ext>
            </a:extLst>
          </p:cNvPr>
          <p:cNvSpPr/>
          <p:nvPr/>
        </p:nvSpPr>
        <p:spPr bwMode="auto">
          <a:xfrm rot="18891322" flipH="1">
            <a:off x="-194953" y="2159850"/>
            <a:ext cx="3483938" cy="3483938"/>
          </a:xfrm>
          <a:custGeom>
            <a:avLst/>
            <a:gdLst>
              <a:gd name="connsiteX0" fmla="*/ 504152 w 3484926"/>
              <a:gd name="connsiteY0" fmla="*/ 516592 h 3484926"/>
              <a:gd name="connsiteX1" fmla="*/ 451511 w 3484926"/>
              <a:gd name="connsiteY1" fmla="*/ 575102 h 3484926"/>
              <a:gd name="connsiteX2" fmla="*/ 397895 w 3484926"/>
              <a:gd name="connsiteY2" fmla="*/ 634095 h 3484926"/>
              <a:gd name="connsiteX3" fmla="*/ 395230 w 3484926"/>
              <a:gd name="connsiteY3" fmla="*/ 637659 h 3484926"/>
              <a:gd name="connsiteX4" fmla="*/ 392316 w 3484926"/>
              <a:gd name="connsiteY4" fmla="*/ 640897 h 3484926"/>
              <a:gd name="connsiteX5" fmla="*/ 345904 w 3484926"/>
              <a:gd name="connsiteY5" fmla="*/ 703621 h 3484926"/>
              <a:gd name="connsiteX6" fmla="*/ 297586 w 3484926"/>
              <a:gd name="connsiteY6" fmla="*/ 768235 h 3484926"/>
              <a:gd name="connsiteX7" fmla="*/ 295262 w 3484926"/>
              <a:gd name="connsiteY7" fmla="*/ 772061 h 3484926"/>
              <a:gd name="connsiteX8" fmla="*/ 292686 w 3484926"/>
              <a:gd name="connsiteY8" fmla="*/ 775543 h 3484926"/>
              <a:gd name="connsiteX9" fmla="*/ 252508 w 3484926"/>
              <a:gd name="connsiteY9" fmla="*/ 842437 h 3484926"/>
              <a:gd name="connsiteX10" fmla="*/ 210307 w 3484926"/>
              <a:gd name="connsiteY10" fmla="*/ 911901 h 3484926"/>
              <a:gd name="connsiteX11" fmla="*/ 208367 w 3484926"/>
              <a:gd name="connsiteY11" fmla="*/ 915928 h 3484926"/>
              <a:gd name="connsiteX12" fmla="*/ 206133 w 3484926"/>
              <a:gd name="connsiteY12" fmla="*/ 919648 h 3484926"/>
              <a:gd name="connsiteX13" fmla="*/ 172240 w 3484926"/>
              <a:gd name="connsiteY13" fmla="*/ 990923 h 3484926"/>
              <a:gd name="connsiteX14" fmla="*/ 136932 w 3484926"/>
              <a:gd name="connsiteY14" fmla="*/ 1064218 h 3484926"/>
              <a:gd name="connsiteX15" fmla="*/ 135412 w 3484926"/>
              <a:gd name="connsiteY15" fmla="*/ 1068371 h 3484926"/>
              <a:gd name="connsiteX16" fmla="*/ 133529 w 3484926"/>
              <a:gd name="connsiteY16" fmla="*/ 1072332 h 3484926"/>
              <a:gd name="connsiteX17" fmla="*/ 106177 w 3484926"/>
              <a:gd name="connsiteY17" fmla="*/ 1148247 h 3484926"/>
              <a:gd name="connsiteX18" fmla="*/ 78339 w 3484926"/>
              <a:gd name="connsiteY18" fmla="*/ 1224308 h 3484926"/>
              <a:gd name="connsiteX19" fmla="*/ 77255 w 3484926"/>
              <a:gd name="connsiteY19" fmla="*/ 1228521 h 3484926"/>
              <a:gd name="connsiteX20" fmla="*/ 75744 w 3484926"/>
              <a:gd name="connsiteY20" fmla="*/ 1232716 h 3484926"/>
              <a:gd name="connsiteX21" fmla="*/ 55476 w 3484926"/>
              <a:gd name="connsiteY21" fmla="*/ 1313224 h 3484926"/>
              <a:gd name="connsiteX22" fmla="*/ 35402 w 3484926"/>
              <a:gd name="connsiteY22" fmla="*/ 1391296 h 3484926"/>
              <a:gd name="connsiteX23" fmla="*/ 34756 w 3484926"/>
              <a:gd name="connsiteY23" fmla="*/ 1395529 h 3484926"/>
              <a:gd name="connsiteX24" fmla="*/ 33651 w 3484926"/>
              <a:gd name="connsiteY24" fmla="*/ 1399919 h 3484926"/>
              <a:gd name="connsiteX25" fmla="*/ 21221 w 3484926"/>
              <a:gd name="connsiteY25" fmla="*/ 1484213 h 3484926"/>
              <a:gd name="connsiteX26" fmla="*/ 8997 w 3484926"/>
              <a:gd name="connsiteY26" fmla="*/ 1564306 h 3484926"/>
              <a:gd name="connsiteX27" fmla="*/ 8782 w 3484926"/>
              <a:gd name="connsiteY27" fmla="*/ 1568570 h 3484926"/>
              <a:gd name="connsiteX28" fmla="*/ 8120 w 3484926"/>
              <a:gd name="connsiteY28" fmla="*/ 1573060 h 3484926"/>
              <a:gd name="connsiteX29" fmla="*/ 4211 w 3484926"/>
              <a:gd name="connsiteY29" fmla="*/ 1659089 h 3484926"/>
              <a:gd name="connsiteX30" fmla="*/ 1 w 3484926"/>
              <a:gd name="connsiteY30" fmla="*/ 1742463 h 3484926"/>
              <a:gd name="connsiteX31" fmla="*/ 0 w 3484926"/>
              <a:gd name="connsiteY31" fmla="*/ 1742463 h 3484926"/>
              <a:gd name="connsiteX32" fmla="*/ 223 w 3484926"/>
              <a:gd name="connsiteY32" fmla="*/ 1746874 h 3484926"/>
              <a:gd name="connsiteX33" fmla="*/ 23 w 3484926"/>
              <a:gd name="connsiteY33" fmla="*/ 1751260 h 3484926"/>
              <a:gd name="connsiteX34" fmla="*/ 141201 w 3484926"/>
              <a:gd name="connsiteY34" fmla="*/ 3359976 h 3484926"/>
              <a:gd name="connsiteX35" fmla="*/ 1348872 w 3484926"/>
              <a:gd name="connsiteY35" fmla="*/ 3478618 h 3484926"/>
              <a:gd name="connsiteX36" fmla="*/ 1737855 w 3484926"/>
              <a:gd name="connsiteY36" fmla="*/ 3484693 h 3484926"/>
              <a:gd name="connsiteX37" fmla="*/ 1742463 w 3484926"/>
              <a:gd name="connsiteY37" fmla="*/ 3484926 h 3484926"/>
              <a:gd name="connsiteX38" fmla="*/ 1744894 w 3484926"/>
              <a:gd name="connsiteY38" fmla="*/ 3484803 h 3484926"/>
              <a:gd name="connsiteX39" fmla="*/ 1751261 w 3484926"/>
              <a:gd name="connsiteY39" fmla="*/ 3484903 h 3484926"/>
              <a:gd name="connsiteX40" fmla="*/ 1834407 w 3484926"/>
              <a:gd name="connsiteY40" fmla="*/ 3480283 h 3484926"/>
              <a:gd name="connsiteX41" fmla="*/ 1920620 w 3484926"/>
              <a:gd name="connsiteY41" fmla="*/ 3475930 h 3484926"/>
              <a:gd name="connsiteX42" fmla="*/ 1925116 w 3484926"/>
              <a:gd name="connsiteY42" fmla="*/ 3475243 h 3484926"/>
              <a:gd name="connsiteX43" fmla="*/ 1929370 w 3484926"/>
              <a:gd name="connsiteY43" fmla="*/ 3475007 h 3484926"/>
              <a:gd name="connsiteX44" fmla="*/ 2009216 w 3484926"/>
              <a:gd name="connsiteY44" fmla="*/ 3462409 h 3484926"/>
              <a:gd name="connsiteX45" fmla="*/ 2093630 w 3484926"/>
              <a:gd name="connsiteY45" fmla="*/ 3449525 h 3484926"/>
              <a:gd name="connsiteX46" fmla="*/ 2098023 w 3484926"/>
              <a:gd name="connsiteY46" fmla="*/ 3448395 h 3484926"/>
              <a:gd name="connsiteX47" fmla="*/ 2102245 w 3484926"/>
              <a:gd name="connsiteY47" fmla="*/ 3447730 h 3484926"/>
              <a:gd name="connsiteX48" fmla="*/ 2180053 w 3484926"/>
              <a:gd name="connsiteY48" fmla="*/ 3427304 h 3484926"/>
              <a:gd name="connsiteX49" fmla="*/ 2260618 w 3484926"/>
              <a:gd name="connsiteY49" fmla="*/ 3406588 h 3484926"/>
              <a:gd name="connsiteX50" fmla="*/ 2264814 w 3484926"/>
              <a:gd name="connsiteY50" fmla="*/ 3405053 h 3484926"/>
              <a:gd name="connsiteX51" fmla="*/ 2269014 w 3484926"/>
              <a:gd name="connsiteY51" fmla="*/ 3403950 h 3484926"/>
              <a:gd name="connsiteX52" fmla="*/ 2344802 w 3484926"/>
              <a:gd name="connsiteY52" fmla="*/ 3375777 h 3484926"/>
              <a:gd name="connsiteX53" fmla="*/ 2420708 w 3484926"/>
              <a:gd name="connsiteY53" fmla="*/ 3347994 h 3484926"/>
              <a:gd name="connsiteX54" fmla="*/ 2424667 w 3484926"/>
              <a:gd name="connsiteY54" fmla="*/ 3346088 h 3484926"/>
              <a:gd name="connsiteX55" fmla="*/ 2428806 w 3484926"/>
              <a:gd name="connsiteY55" fmla="*/ 3344549 h 3484926"/>
              <a:gd name="connsiteX56" fmla="*/ 2501823 w 3484926"/>
              <a:gd name="connsiteY56" fmla="*/ 3308919 h 3484926"/>
              <a:gd name="connsiteX57" fmla="*/ 2573024 w 3484926"/>
              <a:gd name="connsiteY57" fmla="*/ 3274620 h 3484926"/>
              <a:gd name="connsiteX58" fmla="*/ 2576738 w 3484926"/>
              <a:gd name="connsiteY58" fmla="*/ 3272364 h 3484926"/>
              <a:gd name="connsiteX59" fmla="*/ 2580750 w 3484926"/>
              <a:gd name="connsiteY59" fmla="*/ 3270406 h 3484926"/>
              <a:gd name="connsiteX60" fmla="*/ 2649936 w 3484926"/>
              <a:gd name="connsiteY60" fmla="*/ 3227895 h 3484926"/>
              <a:gd name="connsiteX61" fmla="*/ 2716690 w 3484926"/>
              <a:gd name="connsiteY61" fmla="*/ 3187341 h 3484926"/>
              <a:gd name="connsiteX62" fmla="*/ 2720161 w 3484926"/>
              <a:gd name="connsiteY62" fmla="*/ 3184745 h 3484926"/>
              <a:gd name="connsiteX63" fmla="*/ 2723974 w 3484926"/>
              <a:gd name="connsiteY63" fmla="*/ 3182403 h 3484926"/>
              <a:gd name="connsiteX64" fmla="*/ 2788307 w 3484926"/>
              <a:gd name="connsiteY64" fmla="*/ 3133787 h 3484926"/>
              <a:gd name="connsiteX65" fmla="*/ 2850831 w 3484926"/>
              <a:gd name="connsiteY65" fmla="*/ 3087032 h 3484926"/>
              <a:gd name="connsiteX66" fmla="*/ 2854057 w 3484926"/>
              <a:gd name="connsiteY66" fmla="*/ 3084101 h 3484926"/>
              <a:gd name="connsiteX67" fmla="*/ 2857606 w 3484926"/>
              <a:gd name="connsiteY67" fmla="*/ 3081418 h 3484926"/>
              <a:gd name="connsiteX68" fmla="*/ 2916317 w 3484926"/>
              <a:gd name="connsiteY68" fmla="*/ 3027515 h 3484926"/>
              <a:gd name="connsiteX69" fmla="*/ 2974570 w 3484926"/>
              <a:gd name="connsiteY69" fmla="*/ 2974571 h 3484926"/>
              <a:gd name="connsiteX70" fmla="*/ 2977532 w 3484926"/>
              <a:gd name="connsiteY70" fmla="*/ 2971312 h 3484926"/>
              <a:gd name="connsiteX71" fmla="*/ 2980776 w 3484926"/>
              <a:gd name="connsiteY71" fmla="*/ 2968333 h 3484926"/>
              <a:gd name="connsiteX72" fmla="*/ 3033426 w 3484926"/>
              <a:gd name="connsiteY72" fmla="*/ 2909813 h 3484926"/>
              <a:gd name="connsiteX73" fmla="*/ 3087032 w 3484926"/>
              <a:gd name="connsiteY73" fmla="*/ 2850831 h 3484926"/>
              <a:gd name="connsiteX74" fmla="*/ 3089697 w 3484926"/>
              <a:gd name="connsiteY74" fmla="*/ 2847268 h 3484926"/>
              <a:gd name="connsiteX75" fmla="*/ 3092612 w 3484926"/>
              <a:gd name="connsiteY75" fmla="*/ 2844028 h 3484926"/>
              <a:gd name="connsiteX76" fmla="*/ 3139050 w 3484926"/>
              <a:gd name="connsiteY76" fmla="*/ 2781269 h 3484926"/>
              <a:gd name="connsiteX77" fmla="*/ 3187341 w 3484926"/>
              <a:gd name="connsiteY77" fmla="*/ 2716691 h 3484926"/>
              <a:gd name="connsiteX78" fmla="*/ 3189664 w 3484926"/>
              <a:gd name="connsiteY78" fmla="*/ 2712866 h 3484926"/>
              <a:gd name="connsiteX79" fmla="*/ 3192242 w 3484926"/>
              <a:gd name="connsiteY79" fmla="*/ 2709382 h 3484926"/>
              <a:gd name="connsiteX80" fmla="*/ 3232458 w 3484926"/>
              <a:gd name="connsiteY80" fmla="*/ 2642424 h 3484926"/>
              <a:gd name="connsiteX81" fmla="*/ 3274620 w 3484926"/>
              <a:gd name="connsiteY81" fmla="*/ 2573024 h 3484926"/>
              <a:gd name="connsiteX82" fmla="*/ 3276558 w 3484926"/>
              <a:gd name="connsiteY82" fmla="*/ 2569003 h 3484926"/>
              <a:gd name="connsiteX83" fmla="*/ 3278795 w 3484926"/>
              <a:gd name="connsiteY83" fmla="*/ 2565277 h 3484926"/>
              <a:gd name="connsiteX84" fmla="*/ 3312734 w 3484926"/>
              <a:gd name="connsiteY84" fmla="*/ 2493904 h 3484926"/>
              <a:gd name="connsiteX85" fmla="*/ 3347994 w 3484926"/>
              <a:gd name="connsiteY85" fmla="*/ 2420708 h 3484926"/>
              <a:gd name="connsiteX86" fmla="*/ 3349512 w 3484926"/>
              <a:gd name="connsiteY86" fmla="*/ 2416561 h 3484926"/>
              <a:gd name="connsiteX87" fmla="*/ 3351399 w 3484926"/>
              <a:gd name="connsiteY87" fmla="*/ 2412593 h 3484926"/>
              <a:gd name="connsiteX88" fmla="*/ 3378798 w 3484926"/>
              <a:gd name="connsiteY88" fmla="*/ 2336548 h 3484926"/>
              <a:gd name="connsiteX89" fmla="*/ 3406588 w 3484926"/>
              <a:gd name="connsiteY89" fmla="*/ 2260618 h 3484926"/>
              <a:gd name="connsiteX90" fmla="*/ 3407670 w 3484926"/>
              <a:gd name="connsiteY90" fmla="*/ 2256412 h 3484926"/>
              <a:gd name="connsiteX91" fmla="*/ 3409184 w 3484926"/>
              <a:gd name="connsiteY91" fmla="*/ 2252209 h 3484926"/>
              <a:gd name="connsiteX92" fmla="*/ 3429493 w 3484926"/>
              <a:gd name="connsiteY92" fmla="*/ 2171540 h 3484926"/>
              <a:gd name="connsiteX93" fmla="*/ 3449525 w 3484926"/>
              <a:gd name="connsiteY93" fmla="*/ 2093630 h 3484926"/>
              <a:gd name="connsiteX94" fmla="*/ 3450170 w 3484926"/>
              <a:gd name="connsiteY94" fmla="*/ 2089405 h 3484926"/>
              <a:gd name="connsiteX95" fmla="*/ 3451277 w 3484926"/>
              <a:gd name="connsiteY95" fmla="*/ 2085006 h 3484926"/>
              <a:gd name="connsiteX96" fmla="*/ 3463734 w 3484926"/>
              <a:gd name="connsiteY96" fmla="*/ 2000528 h 3484926"/>
              <a:gd name="connsiteX97" fmla="*/ 3475930 w 3484926"/>
              <a:gd name="connsiteY97" fmla="*/ 1920619 h 3484926"/>
              <a:gd name="connsiteX98" fmla="*/ 3476144 w 3484926"/>
              <a:gd name="connsiteY98" fmla="*/ 1916365 h 3484926"/>
              <a:gd name="connsiteX99" fmla="*/ 3476808 w 3484926"/>
              <a:gd name="connsiteY99" fmla="*/ 1911865 h 3484926"/>
              <a:gd name="connsiteX100" fmla="*/ 3480726 w 3484926"/>
              <a:gd name="connsiteY100" fmla="*/ 1825631 h 3484926"/>
              <a:gd name="connsiteX101" fmla="*/ 3484926 w 3484926"/>
              <a:gd name="connsiteY101" fmla="*/ 1742463 h 3484926"/>
              <a:gd name="connsiteX102" fmla="*/ 3484794 w 3484926"/>
              <a:gd name="connsiteY102" fmla="*/ 1736096 h 3484926"/>
              <a:gd name="connsiteX103" fmla="*/ 3484905 w 3484926"/>
              <a:gd name="connsiteY103" fmla="*/ 1733665 h 3484926"/>
              <a:gd name="connsiteX104" fmla="*/ 3484649 w 3484926"/>
              <a:gd name="connsiteY104" fmla="*/ 1729058 h 3484926"/>
              <a:gd name="connsiteX105" fmla="*/ 3476610 w 3484926"/>
              <a:gd name="connsiteY105" fmla="*/ 1340111 h 3484926"/>
              <a:gd name="connsiteX106" fmla="*/ 3471209 w 3484926"/>
              <a:gd name="connsiteY106" fmla="*/ 1265447 h 3484926"/>
              <a:gd name="connsiteX107" fmla="*/ 2211895 w 3484926"/>
              <a:gd name="connsiteY107" fmla="*/ 12475 h 3484926"/>
              <a:gd name="connsiteX108" fmla="*/ 2144816 w 3484926"/>
              <a:gd name="connsiteY108" fmla="*/ 8316 h 3484926"/>
              <a:gd name="connsiteX109" fmla="*/ 1742464 w 3484926"/>
              <a:gd name="connsiteY109" fmla="*/ 0 h 3484926"/>
              <a:gd name="connsiteX110" fmla="*/ 1738079 w 3484926"/>
              <a:gd name="connsiteY110" fmla="*/ 222 h 3484926"/>
              <a:gd name="connsiteX111" fmla="*/ 1733667 w 3484926"/>
              <a:gd name="connsiteY111" fmla="*/ 21 h 3484926"/>
              <a:gd name="connsiteX112" fmla="*/ 1733667 w 3484926"/>
              <a:gd name="connsiteY112" fmla="*/ 22 h 3484926"/>
              <a:gd name="connsiteX113" fmla="*/ 1650316 w 3484926"/>
              <a:gd name="connsiteY113" fmla="*/ 4653 h 3484926"/>
              <a:gd name="connsiteX114" fmla="*/ 1564307 w 3484926"/>
              <a:gd name="connsiteY114" fmla="*/ 8996 h 3484926"/>
              <a:gd name="connsiteX115" fmla="*/ 1559821 w 3484926"/>
              <a:gd name="connsiteY115" fmla="*/ 9681 h 3484926"/>
              <a:gd name="connsiteX116" fmla="*/ 1555558 w 3484926"/>
              <a:gd name="connsiteY116" fmla="*/ 9918 h 3484926"/>
              <a:gd name="connsiteX117" fmla="*/ 1475527 w 3484926"/>
              <a:gd name="connsiteY117" fmla="*/ 22546 h 3484926"/>
              <a:gd name="connsiteX118" fmla="*/ 1391297 w 3484926"/>
              <a:gd name="connsiteY118" fmla="*/ 35401 h 3484926"/>
              <a:gd name="connsiteX119" fmla="*/ 1386913 w 3484926"/>
              <a:gd name="connsiteY119" fmla="*/ 36528 h 3484926"/>
              <a:gd name="connsiteX120" fmla="*/ 1382683 w 3484926"/>
              <a:gd name="connsiteY120" fmla="*/ 37196 h 3484926"/>
              <a:gd name="connsiteX121" fmla="*/ 1304713 w 3484926"/>
              <a:gd name="connsiteY121" fmla="*/ 57664 h 3484926"/>
              <a:gd name="connsiteX122" fmla="*/ 1224309 w 3484926"/>
              <a:gd name="connsiteY122" fmla="*/ 78338 h 3484926"/>
              <a:gd name="connsiteX123" fmla="*/ 1220121 w 3484926"/>
              <a:gd name="connsiteY123" fmla="*/ 79870 h 3484926"/>
              <a:gd name="connsiteX124" fmla="*/ 1215914 w 3484926"/>
              <a:gd name="connsiteY124" fmla="*/ 80975 h 3484926"/>
              <a:gd name="connsiteX125" fmla="*/ 1139995 w 3484926"/>
              <a:gd name="connsiteY125" fmla="*/ 109197 h 3484926"/>
              <a:gd name="connsiteX126" fmla="*/ 1064219 w 3484926"/>
              <a:gd name="connsiteY126" fmla="*/ 136931 h 3484926"/>
              <a:gd name="connsiteX127" fmla="*/ 1060267 w 3484926"/>
              <a:gd name="connsiteY127" fmla="*/ 138835 h 3484926"/>
              <a:gd name="connsiteX128" fmla="*/ 1056122 w 3484926"/>
              <a:gd name="connsiteY128" fmla="*/ 140376 h 3484926"/>
              <a:gd name="connsiteX129" fmla="*/ 983006 w 3484926"/>
              <a:gd name="connsiteY129" fmla="*/ 176053 h 3484926"/>
              <a:gd name="connsiteX130" fmla="*/ 911903 w 3484926"/>
              <a:gd name="connsiteY130" fmla="*/ 210306 h 3484926"/>
              <a:gd name="connsiteX131" fmla="*/ 908194 w 3484926"/>
              <a:gd name="connsiteY131" fmla="*/ 212559 h 3484926"/>
              <a:gd name="connsiteX132" fmla="*/ 904178 w 3484926"/>
              <a:gd name="connsiteY132" fmla="*/ 214519 h 3484926"/>
              <a:gd name="connsiteX133" fmla="*/ 834927 w 3484926"/>
              <a:gd name="connsiteY133" fmla="*/ 257070 h 3484926"/>
              <a:gd name="connsiteX134" fmla="*/ 768236 w 3484926"/>
              <a:gd name="connsiteY134" fmla="*/ 297585 h 3484926"/>
              <a:gd name="connsiteX135" fmla="*/ 764768 w 3484926"/>
              <a:gd name="connsiteY135" fmla="*/ 300179 h 3484926"/>
              <a:gd name="connsiteX136" fmla="*/ 760954 w 3484926"/>
              <a:gd name="connsiteY136" fmla="*/ 302522 h 3484926"/>
              <a:gd name="connsiteX137" fmla="*/ 696585 w 3484926"/>
              <a:gd name="connsiteY137" fmla="*/ 351165 h 3484926"/>
              <a:gd name="connsiteX138" fmla="*/ 634096 w 3484926"/>
              <a:gd name="connsiteY138" fmla="*/ 397894 h 3484926"/>
              <a:gd name="connsiteX139" fmla="*/ 630872 w 3484926"/>
              <a:gd name="connsiteY139" fmla="*/ 400824 h 3484926"/>
              <a:gd name="connsiteX140" fmla="*/ 627321 w 3484926"/>
              <a:gd name="connsiteY140" fmla="*/ 403507 h 3484926"/>
              <a:gd name="connsiteX141" fmla="*/ 568600 w 3484926"/>
              <a:gd name="connsiteY141" fmla="*/ 457420 h 3484926"/>
              <a:gd name="connsiteX142" fmla="*/ 510357 w 3484926"/>
              <a:gd name="connsiteY142" fmla="*/ 510356 h 3484926"/>
              <a:gd name="connsiteX143" fmla="*/ 507395 w 3484926"/>
              <a:gd name="connsiteY143" fmla="*/ 513614 h 348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484926" h="3484926">
                <a:moveTo>
                  <a:pt x="504152" y="516592"/>
                </a:moveTo>
                <a:lnTo>
                  <a:pt x="451511" y="575102"/>
                </a:lnTo>
                <a:lnTo>
                  <a:pt x="397895" y="634095"/>
                </a:lnTo>
                <a:lnTo>
                  <a:pt x="395230" y="637659"/>
                </a:lnTo>
                <a:lnTo>
                  <a:pt x="392316" y="640897"/>
                </a:lnTo>
                <a:lnTo>
                  <a:pt x="345904" y="703621"/>
                </a:lnTo>
                <a:lnTo>
                  <a:pt x="297586" y="768235"/>
                </a:lnTo>
                <a:lnTo>
                  <a:pt x="295262" y="772061"/>
                </a:lnTo>
                <a:lnTo>
                  <a:pt x="292686" y="775543"/>
                </a:lnTo>
                <a:lnTo>
                  <a:pt x="252508" y="842437"/>
                </a:lnTo>
                <a:lnTo>
                  <a:pt x="210307" y="911901"/>
                </a:lnTo>
                <a:lnTo>
                  <a:pt x="208367" y="915928"/>
                </a:lnTo>
                <a:lnTo>
                  <a:pt x="206133" y="919648"/>
                </a:lnTo>
                <a:lnTo>
                  <a:pt x="172240" y="990923"/>
                </a:lnTo>
                <a:lnTo>
                  <a:pt x="136932" y="1064218"/>
                </a:lnTo>
                <a:lnTo>
                  <a:pt x="135412" y="1068371"/>
                </a:lnTo>
                <a:lnTo>
                  <a:pt x="133529" y="1072332"/>
                </a:lnTo>
                <a:lnTo>
                  <a:pt x="106177" y="1148247"/>
                </a:lnTo>
                <a:lnTo>
                  <a:pt x="78339" y="1224308"/>
                </a:lnTo>
                <a:lnTo>
                  <a:pt x="77255" y="1228521"/>
                </a:lnTo>
                <a:lnTo>
                  <a:pt x="75744" y="1232716"/>
                </a:lnTo>
                <a:lnTo>
                  <a:pt x="55476" y="1313224"/>
                </a:lnTo>
                <a:lnTo>
                  <a:pt x="35402" y="1391296"/>
                </a:lnTo>
                <a:lnTo>
                  <a:pt x="34756" y="1395529"/>
                </a:lnTo>
                <a:lnTo>
                  <a:pt x="33651" y="1399919"/>
                </a:lnTo>
                <a:lnTo>
                  <a:pt x="21221" y="1484213"/>
                </a:lnTo>
                <a:lnTo>
                  <a:pt x="8997" y="1564306"/>
                </a:lnTo>
                <a:lnTo>
                  <a:pt x="8782" y="1568570"/>
                </a:lnTo>
                <a:lnTo>
                  <a:pt x="8120" y="1573060"/>
                </a:lnTo>
                <a:lnTo>
                  <a:pt x="4211" y="1659089"/>
                </a:lnTo>
                <a:lnTo>
                  <a:pt x="1" y="1742463"/>
                </a:lnTo>
                <a:lnTo>
                  <a:pt x="0" y="1742463"/>
                </a:lnTo>
                <a:lnTo>
                  <a:pt x="223" y="1746874"/>
                </a:lnTo>
                <a:lnTo>
                  <a:pt x="23" y="1751260"/>
                </a:lnTo>
                <a:cubicBezTo>
                  <a:pt x="2732" y="2287722"/>
                  <a:pt x="49791" y="2823961"/>
                  <a:pt x="141201" y="3359976"/>
                </a:cubicBezTo>
                <a:cubicBezTo>
                  <a:pt x="543883" y="3424471"/>
                  <a:pt x="946441" y="3464018"/>
                  <a:pt x="1348872" y="3478618"/>
                </a:cubicBezTo>
                <a:lnTo>
                  <a:pt x="1737855" y="3484693"/>
                </a:lnTo>
                <a:lnTo>
                  <a:pt x="1742463" y="3484926"/>
                </a:lnTo>
                <a:lnTo>
                  <a:pt x="1744894" y="3484803"/>
                </a:lnTo>
                <a:lnTo>
                  <a:pt x="1751261" y="3484903"/>
                </a:lnTo>
                <a:lnTo>
                  <a:pt x="1834407" y="3480283"/>
                </a:lnTo>
                <a:lnTo>
                  <a:pt x="1920620" y="3475930"/>
                </a:lnTo>
                <a:lnTo>
                  <a:pt x="1925116" y="3475243"/>
                </a:lnTo>
                <a:lnTo>
                  <a:pt x="1929370" y="3475007"/>
                </a:lnTo>
                <a:lnTo>
                  <a:pt x="2009216" y="3462409"/>
                </a:lnTo>
                <a:lnTo>
                  <a:pt x="2093630" y="3449525"/>
                </a:lnTo>
                <a:lnTo>
                  <a:pt x="2098023" y="3448395"/>
                </a:lnTo>
                <a:lnTo>
                  <a:pt x="2102245" y="3447730"/>
                </a:lnTo>
                <a:lnTo>
                  <a:pt x="2180053" y="3427304"/>
                </a:lnTo>
                <a:lnTo>
                  <a:pt x="2260618" y="3406588"/>
                </a:lnTo>
                <a:lnTo>
                  <a:pt x="2264814" y="3405053"/>
                </a:lnTo>
                <a:lnTo>
                  <a:pt x="2269014" y="3403950"/>
                </a:lnTo>
                <a:lnTo>
                  <a:pt x="2344802" y="3375777"/>
                </a:lnTo>
                <a:lnTo>
                  <a:pt x="2420708" y="3347994"/>
                </a:lnTo>
                <a:lnTo>
                  <a:pt x="2424667" y="3346088"/>
                </a:lnTo>
                <a:lnTo>
                  <a:pt x="2428806" y="3344549"/>
                </a:lnTo>
                <a:lnTo>
                  <a:pt x="2501823" y="3308919"/>
                </a:lnTo>
                <a:lnTo>
                  <a:pt x="2573024" y="3274620"/>
                </a:lnTo>
                <a:lnTo>
                  <a:pt x="2576738" y="3272364"/>
                </a:lnTo>
                <a:lnTo>
                  <a:pt x="2580750" y="3270406"/>
                </a:lnTo>
                <a:lnTo>
                  <a:pt x="2649936" y="3227895"/>
                </a:lnTo>
                <a:lnTo>
                  <a:pt x="2716690" y="3187341"/>
                </a:lnTo>
                <a:lnTo>
                  <a:pt x="2720161" y="3184745"/>
                </a:lnTo>
                <a:lnTo>
                  <a:pt x="2723974" y="3182403"/>
                </a:lnTo>
                <a:lnTo>
                  <a:pt x="2788307" y="3133787"/>
                </a:lnTo>
                <a:lnTo>
                  <a:pt x="2850831" y="3087032"/>
                </a:lnTo>
                <a:lnTo>
                  <a:pt x="2854057" y="3084101"/>
                </a:lnTo>
                <a:lnTo>
                  <a:pt x="2857606" y="3081418"/>
                </a:lnTo>
                <a:lnTo>
                  <a:pt x="2916317" y="3027515"/>
                </a:lnTo>
                <a:lnTo>
                  <a:pt x="2974570" y="2974571"/>
                </a:lnTo>
                <a:lnTo>
                  <a:pt x="2977532" y="2971312"/>
                </a:lnTo>
                <a:lnTo>
                  <a:pt x="2980776" y="2968333"/>
                </a:lnTo>
                <a:lnTo>
                  <a:pt x="3033426" y="2909813"/>
                </a:lnTo>
                <a:lnTo>
                  <a:pt x="3087032" y="2850831"/>
                </a:lnTo>
                <a:lnTo>
                  <a:pt x="3089697" y="2847268"/>
                </a:lnTo>
                <a:lnTo>
                  <a:pt x="3092612" y="2844028"/>
                </a:lnTo>
                <a:lnTo>
                  <a:pt x="3139050" y="2781269"/>
                </a:lnTo>
                <a:lnTo>
                  <a:pt x="3187341" y="2716691"/>
                </a:lnTo>
                <a:lnTo>
                  <a:pt x="3189664" y="2712866"/>
                </a:lnTo>
                <a:lnTo>
                  <a:pt x="3192242" y="2709382"/>
                </a:lnTo>
                <a:lnTo>
                  <a:pt x="3232458" y="2642424"/>
                </a:lnTo>
                <a:lnTo>
                  <a:pt x="3274620" y="2573024"/>
                </a:lnTo>
                <a:lnTo>
                  <a:pt x="3276558" y="2569003"/>
                </a:lnTo>
                <a:lnTo>
                  <a:pt x="3278795" y="2565277"/>
                </a:lnTo>
                <a:lnTo>
                  <a:pt x="3312734" y="2493904"/>
                </a:lnTo>
                <a:lnTo>
                  <a:pt x="3347994" y="2420708"/>
                </a:lnTo>
                <a:lnTo>
                  <a:pt x="3349512" y="2416561"/>
                </a:lnTo>
                <a:lnTo>
                  <a:pt x="3351399" y="2412593"/>
                </a:lnTo>
                <a:lnTo>
                  <a:pt x="3378798" y="2336548"/>
                </a:lnTo>
                <a:lnTo>
                  <a:pt x="3406588" y="2260618"/>
                </a:lnTo>
                <a:lnTo>
                  <a:pt x="3407670" y="2256412"/>
                </a:lnTo>
                <a:lnTo>
                  <a:pt x="3409184" y="2252209"/>
                </a:lnTo>
                <a:lnTo>
                  <a:pt x="3429493" y="2171540"/>
                </a:lnTo>
                <a:lnTo>
                  <a:pt x="3449525" y="2093630"/>
                </a:lnTo>
                <a:lnTo>
                  <a:pt x="3450170" y="2089405"/>
                </a:lnTo>
                <a:lnTo>
                  <a:pt x="3451277" y="2085006"/>
                </a:lnTo>
                <a:lnTo>
                  <a:pt x="3463734" y="2000528"/>
                </a:lnTo>
                <a:lnTo>
                  <a:pt x="3475930" y="1920619"/>
                </a:lnTo>
                <a:lnTo>
                  <a:pt x="3476144" y="1916365"/>
                </a:lnTo>
                <a:lnTo>
                  <a:pt x="3476808" y="1911865"/>
                </a:lnTo>
                <a:lnTo>
                  <a:pt x="3480726" y="1825631"/>
                </a:lnTo>
                <a:lnTo>
                  <a:pt x="3484926" y="1742463"/>
                </a:lnTo>
                <a:lnTo>
                  <a:pt x="3484794" y="1736096"/>
                </a:lnTo>
                <a:lnTo>
                  <a:pt x="3484905" y="1733665"/>
                </a:lnTo>
                <a:lnTo>
                  <a:pt x="3484649" y="1729058"/>
                </a:lnTo>
                <a:lnTo>
                  <a:pt x="3476610" y="1340111"/>
                </a:lnTo>
                <a:lnTo>
                  <a:pt x="3471209" y="1265447"/>
                </a:lnTo>
                <a:lnTo>
                  <a:pt x="2211895" y="12475"/>
                </a:lnTo>
                <a:lnTo>
                  <a:pt x="2144816" y="8316"/>
                </a:lnTo>
                <a:cubicBezTo>
                  <a:pt x="2010699" y="2772"/>
                  <a:pt x="1876581" y="0"/>
                  <a:pt x="1742464" y="0"/>
                </a:cubicBezTo>
                <a:lnTo>
                  <a:pt x="1738079" y="222"/>
                </a:lnTo>
                <a:lnTo>
                  <a:pt x="1733667" y="21"/>
                </a:lnTo>
                <a:lnTo>
                  <a:pt x="1733667" y="22"/>
                </a:lnTo>
                <a:lnTo>
                  <a:pt x="1650316" y="4653"/>
                </a:lnTo>
                <a:lnTo>
                  <a:pt x="1564307" y="8996"/>
                </a:lnTo>
                <a:lnTo>
                  <a:pt x="1559821" y="9681"/>
                </a:lnTo>
                <a:lnTo>
                  <a:pt x="1555558" y="9918"/>
                </a:lnTo>
                <a:lnTo>
                  <a:pt x="1475527" y="22546"/>
                </a:lnTo>
                <a:lnTo>
                  <a:pt x="1391297" y="35401"/>
                </a:lnTo>
                <a:lnTo>
                  <a:pt x="1386913" y="36528"/>
                </a:lnTo>
                <a:lnTo>
                  <a:pt x="1382683" y="37196"/>
                </a:lnTo>
                <a:lnTo>
                  <a:pt x="1304713" y="57664"/>
                </a:lnTo>
                <a:lnTo>
                  <a:pt x="1224309" y="78338"/>
                </a:lnTo>
                <a:lnTo>
                  <a:pt x="1220121" y="79870"/>
                </a:lnTo>
                <a:lnTo>
                  <a:pt x="1215914" y="80975"/>
                </a:lnTo>
                <a:lnTo>
                  <a:pt x="1139995" y="109197"/>
                </a:lnTo>
                <a:lnTo>
                  <a:pt x="1064219" y="136931"/>
                </a:lnTo>
                <a:lnTo>
                  <a:pt x="1060267" y="138835"/>
                </a:lnTo>
                <a:lnTo>
                  <a:pt x="1056122" y="140376"/>
                </a:lnTo>
                <a:lnTo>
                  <a:pt x="983006" y="176053"/>
                </a:lnTo>
                <a:lnTo>
                  <a:pt x="911903" y="210306"/>
                </a:lnTo>
                <a:lnTo>
                  <a:pt x="908194" y="212559"/>
                </a:lnTo>
                <a:lnTo>
                  <a:pt x="904178" y="214519"/>
                </a:lnTo>
                <a:lnTo>
                  <a:pt x="834927" y="257070"/>
                </a:lnTo>
                <a:lnTo>
                  <a:pt x="768236" y="297585"/>
                </a:lnTo>
                <a:lnTo>
                  <a:pt x="764768" y="300179"/>
                </a:lnTo>
                <a:lnTo>
                  <a:pt x="760954" y="302522"/>
                </a:lnTo>
                <a:lnTo>
                  <a:pt x="696585" y="351165"/>
                </a:lnTo>
                <a:lnTo>
                  <a:pt x="634096" y="397894"/>
                </a:lnTo>
                <a:lnTo>
                  <a:pt x="630872" y="400824"/>
                </a:lnTo>
                <a:lnTo>
                  <a:pt x="627321" y="403507"/>
                </a:lnTo>
                <a:lnTo>
                  <a:pt x="568600" y="457420"/>
                </a:lnTo>
                <a:lnTo>
                  <a:pt x="510357" y="510356"/>
                </a:lnTo>
                <a:lnTo>
                  <a:pt x="507395" y="513614"/>
                </a:lnTo>
                <a:close/>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it-IT"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1" name="Freeform: Shape 10">
            <a:extLst>
              <a:ext uri="{FF2B5EF4-FFF2-40B4-BE49-F238E27FC236}">
                <a16:creationId xmlns:a16="http://schemas.microsoft.com/office/drawing/2014/main" xmlns="" id="{4413F78D-4D65-4E8F-8EBD-DF6976B56107}"/>
              </a:ext>
            </a:extLst>
          </p:cNvPr>
          <p:cNvSpPr/>
          <p:nvPr/>
        </p:nvSpPr>
        <p:spPr bwMode="auto">
          <a:xfrm rot="2708678">
            <a:off x="8903014" y="2159849"/>
            <a:ext cx="3483938" cy="3483938"/>
          </a:xfrm>
          <a:custGeom>
            <a:avLst/>
            <a:gdLst>
              <a:gd name="connsiteX0" fmla="*/ 504152 w 3484926"/>
              <a:gd name="connsiteY0" fmla="*/ 516592 h 3484926"/>
              <a:gd name="connsiteX1" fmla="*/ 451511 w 3484926"/>
              <a:gd name="connsiteY1" fmla="*/ 575102 h 3484926"/>
              <a:gd name="connsiteX2" fmla="*/ 397895 w 3484926"/>
              <a:gd name="connsiteY2" fmla="*/ 634095 h 3484926"/>
              <a:gd name="connsiteX3" fmla="*/ 395230 w 3484926"/>
              <a:gd name="connsiteY3" fmla="*/ 637659 h 3484926"/>
              <a:gd name="connsiteX4" fmla="*/ 392316 w 3484926"/>
              <a:gd name="connsiteY4" fmla="*/ 640897 h 3484926"/>
              <a:gd name="connsiteX5" fmla="*/ 345904 w 3484926"/>
              <a:gd name="connsiteY5" fmla="*/ 703621 h 3484926"/>
              <a:gd name="connsiteX6" fmla="*/ 297586 w 3484926"/>
              <a:gd name="connsiteY6" fmla="*/ 768235 h 3484926"/>
              <a:gd name="connsiteX7" fmla="*/ 295262 w 3484926"/>
              <a:gd name="connsiteY7" fmla="*/ 772061 h 3484926"/>
              <a:gd name="connsiteX8" fmla="*/ 292686 w 3484926"/>
              <a:gd name="connsiteY8" fmla="*/ 775543 h 3484926"/>
              <a:gd name="connsiteX9" fmla="*/ 252508 w 3484926"/>
              <a:gd name="connsiteY9" fmla="*/ 842437 h 3484926"/>
              <a:gd name="connsiteX10" fmla="*/ 210307 w 3484926"/>
              <a:gd name="connsiteY10" fmla="*/ 911901 h 3484926"/>
              <a:gd name="connsiteX11" fmla="*/ 208367 w 3484926"/>
              <a:gd name="connsiteY11" fmla="*/ 915928 h 3484926"/>
              <a:gd name="connsiteX12" fmla="*/ 206133 w 3484926"/>
              <a:gd name="connsiteY12" fmla="*/ 919648 h 3484926"/>
              <a:gd name="connsiteX13" fmla="*/ 172240 w 3484926"/>
              <a:gd name="connsiteY13" fmla="*/ 990923 h 3484926"/>
              <a:gd name="connsiteX14" fmla="*/ 136932 w 3484926"/>
              <a:gd name="connsiteY14" fmla="*/ 1064218 h 3484926"/>
              <a:gd name="connsiteX15" fmla="*/ 135412 w 3484926"/>
              <a:gd name="connsiteY15" fmla="*/ 1068371 h 3484926"/>
              <a:gd name="connsiteX16" fmla="*/ 133529 w 3484926"/>
              <a:gd name="connsiteY16" fmla="*/ 1072332 h 3484926"/>
              <a:gd name="connsiteX17" fmla="*/ 106177 w 3484926"/>
              <a:gd name="connsiteY17" fmla="*/ 1148247 h 3484926"/>
              <a:gd name="connsiteX18" fmla="*/ 78339 w 3484926"/>
              <a:gd name="connsiteY18" fmla="*/ 1224308 h 3484926"/>
              <a:gd name="connsiteX19" fmla="*/ 77255 w 3484926"/>
              <a:gd name="connsiteY19" fmla="*/ 1228521 h 3484926"/>
              <a:gd name="connsiteX20" fmla="*/ 75744 w 3484926"/>
              <a:gd name="connsiteY20" fmla="*/ 1232716 h 3484926"/>
              <a:gd name="connsiteX21" fmla="*/ 55476 w 3484926"/>
              <a:gd name="connsiteY21" fmla="*/ 1313224 h 3484926"/>
              <a:gd name="connsiteX22" fmla="*/ 35402 w 3484926"/>
              <a:gd name="connsiteY22" fmla="*/ 1391296 h 3484926"/>
              <a:gd name="connsiteX23" fmla="*/ 34756 w 3484926"/>
              <a:gd name="connsiteY23" fmla="*/ 1395529 h 3484926"/>
              <a:gd name="connsiteX24" fmla="*/ 33651 w 3484926"/>
              <a:gd name="connsiteY24" fmla="*/ 1399919 h 3484926"/>
              <a:gd name="connsiteX25" fmla="*/ 21221 w 3484926"/>
              <a:gd name="connsiteY25" fmla="*/ 1484213 h 3484926"/>
              <a:gd name="connsiteX26" fmla="*/ 8997 w 3484926"/>
              <a:gd name="connsiteY26" fmla="*/ 1564306 h 3484926"/>
              <a:gd name="connsiteX27" fmla="*/ 8782 w 3484926"/>
              <a:gd name="connsiteY27" fmla="*/ 1568570 h 3484926"/>
              <a:gd name="connsiteX28" fmla="*/ 8120 w 3484926"/>
              <a:gd name="connsiteY28" fmla="*/ 1573060 h 3484926"/>
              <a:gd name="connsiteX29" fmla="*/ 4211 w 3484926"/>
              <a:gd name="connsiteY29" fmla="*/ 1659089 h 3484926"/>
              <a:gd name="connsiteX30" fmla="*/ 1 w 3484926"/>
              <a:gd name="connsiteY30" fmla="*/ 1742463 h 3484926"/>
              <a:gd name="connsiteX31" fmla="*/ 0 w 3484926"/>
              <a:gd name="connsiteY31" fmla="*/ 1742463 h 3484926"/>
              <a:gd name="connsiteX32" fmla="*/ 223 w 3484926"/>
              <a:gd name="connsiteY32" fmla="*/ 1746874 h 3484926"/>
              <a:gd name="connsiteX33" fmla="*/ 23 w 3484926"/>
              <a:gd name="connsiteY33" fmla="*/ 1751260 h 3484926"/>
              <a:gd name="connsiteX34" fmla="*/ 141201 w 3484926"/>
              <a:gd name="connsiteY34" fmla="*/ 3359976 h 3484926"/>
              <a:gd name="connsiteX35" fmla="*/ 1348872 w 3484926"/>
              <a:gd name="connsiteY35" fmla="*/ 3478618 h 3484926"/>
              <a:gd name="connsiteX36" fmla="*/ 1737855 w 3484926"/>
              <a:gd name="connsiteY36" fmla="*/ 3484693 h 3484926"/>
              <a:gd name="connsiteX37" fmla="*/ 1742463 w 3484926"/>
              <a:gd name="connsiteY37" fmla="*/ 3484926 h 3484926"/>
              <a:gd name="connsiteX38" fmla="*/ 1744894 w 3484926"/>
              <a:gd name="connsiteY38" fmla="*/ 3484803 h 3484926"/>
              <a:gd name="connsiteX39" fmla="*/ 1751261 w 3484926"/>
              <a:gd name="connsiteY39" fmla="*/ 3484903 h 3484926"/>
              <a:gd name="connsiteX40" fmla="*/ 1834407 w 3484926"/>
              <a:gd name="connsiteY40" fmla="*/ 3480283 h 3484926"/>
              <a:gd name="connsiteX41" fmla="*/ 1920620 w 3484926"/>
              <a:gd name="connsiteY41" fmla="*/ 3475930 h 3484926"/>
              <a:gd name="connsiteX42" fmla="*/ 1925116 w 3484926"/>
              <a:gd name="connsiteY42" fmla="*/ 3475243 h 3484926"/>
              <a:gd name="connsiteX43" fmla="*/ 1929370 w 3484926"/>
              <a:gd name="connsiteY43" fmla="*/ 3475007 h 3484926"/>
              <a:gd name="connsiteX44" fmla="*/ 2009216 w 3484926"/>
              <a:gd name="connsiteY44" fmla="*/ 3462409 h 3484926"/>
              <a:gd name="connsiteX45" fmla="*/ 2093630 w 3484926"/>
              <a:gd name="connsiteY45" fmla="*/ 3449525 h 3484926"/>
              <a:gd name="connsiteX46" fmla="*/ 2098023 w 3484926"/>
              <a:gd name="connsiteY46" fmla="*/ 3448395 h 3484926"/>
              <a:gd name="connsiteX47" fmla="*/ 2102245 w 3484926"/>
              <a:gd name="connsiteY47" fmla="*/ 3447730 h 3484926"/>
              <a:gd name="connsiteX48" fmla="*/ 2180053 w 3484926"/>
              <a:gd name="connsiteY48" fmla="*/ 3427304 h 3484926"/>
              <a:gd name="connsiteX49" fmla="*/ 2260618 w 3484926"/>
              <a:gd name="connsiteY49" fmla="*/ 3406588 h 3484926"/>
              <a:gd name="connsiteX50" fmla="*/ 2264814 w 3484926"/>
              <a:gd name="connsiteY50" fmla="*/ 3405053 h 3484926"/>
              <a:gd name="connsiteX51" fmla="*/ 2269014 w 3484926"/>
              <a:gd name="connsiteY51" fmla="*/ 3403950 h 3484926"/>
              <a:gd name="connsiteX52" fmla="*/ 2344802 w 3484926"/>
              <a:gd name="connsiteY52" fmla="*/ 3375777 h 3484926"/>
              <a:gd name="connsiteX53" fmla="*/ 2420708 w 3484926"/>
              <a:gd name="connsiteY53" fmla="*/ 3347994 h 3484926"/>
              <a:gd name="connsiteX54" fmla="*/ 2424667 w 3484926"/>
              <a:gd name="connsiteY54" fmla="*/ 3346088 h 3484926"/>
              <a:gd name="connsiteX55" fmla="*/ 2428806 w 3484926"/>
              <a:gd name="connsiteY55" fmla="*/ 3344549 h 3484926"/>
              <a:gd name="connsiteX56" fmla="*/ 2501823 w 3484926"/>
              <a:gd name="connsiteY56" fmla="*/ 3308919 h 3484926"/>
              <a:gd name="connsiteX57" fmla="*/ 2573024 w 3484926"/>
              <a:gd name="connsiteY57" fmla="*/ 3274620 h 3484926"/>
              <a:gd name="connsiteX58" fmla="*/ 2576738 w 3484926"/>
              <a:gd name="connsiteY58" fmla="*/ 3272364 h 3484926"/>
              <a:gd name="connsiteX59" fmla="*/ 2580750 w 3484926"/>
              <a:gd name="connsiteY59" fmla="*/ 3270406 h 3484926"/>
              <a:gd name="connsiteX60" fmla="*/ 2649936 w 3484926"/>
              <a:gd name="connsiteY60" fmla="*/ 3227895 h 3484926"/>
              <a:gd name="connsiteX61" fmla="*/ 2716690 w 3484926"/>
              <a:gd name="connsiteY61" fmla="*/ 3187341 h 3484926"/>
              <a:gd name="connsiteX62" fmla="*/ 2720161 w 3484926"/>
              <a:gd name="connsiteY62" fmla="*/ 3184745 h 3484926"/>
              <a:gd name="connsiteX63" fmla="*/ 2723974 w 3484926"/>
              <a:gd name="connsiteY63" fmla="*/ 3182403 h 3484926"/>
              <a:gd name="connsiteX64" fmla="*/ 2788307 w 3484926"/>
              <a:gd name="connsiteY64" fmla="*/ 3133787 h 3484926"/>
              <a:gd name="connsiteX65" fmla="*/ 2850831 w 3484926"/>
              <a:gd name="connsiteY65" fmla="*/ 3087032 h 3484926"/>
              <a:gd name="connsiteX66" fmla="*/ 2854057 w 3484926"/>
              <a:gd name="connsiteY66" fmla="*/ 3084101 h 3484926"/>
              <a:gd name="connsiteX67" fmla="*/ 2857606 w 3484926"/>
              <a:gd name="connsiteY67" fmla="*/ 3081418 h 3484926"/>
              <a:gd name="connsiteX68" fmla="*/ 2916317 w 3484926"/>
              <a:gd name="connsiteY68" fmla="*/ 3027515 h 3484926"/>
              <a:gd name="connsiteX69" fmla="*/ 2974570 w 3484926"/>
              <a:gd name="connsiteY69" fmla="*/ 2974571 h 3484926"/>
              <a:gd name="connsiteX70" fmla="*/ 2977532 w 3484926"/>
              <a:gd name="connsiteY70" fmla="*/ 2971312 h 3484926"/>
              <a:gd name="connsiteX71" fmla="*/ 2980776 w 3484926"/>
              <a:gd name="connsiteY71" fmla="*/ 2968333 h 3484926"/>
              <a:gd name="connsiteX72" fmla="*/ 3033426 w 3484926"/>
              <a:gd name="connsiteY72" fmla="*/ 2909813 h 3484926"/>
              <a:gd name="connsiteX73" fmla="*/ 3087032 w 3484926"/>
              <a:gd name="connsiteY73" fmla="*/ 2850831 h 3484926"/>
              <a:gd name="connsiteX74" fmla="*/ 3089697 w 3484926"/>
              <a:gd name="connsiteY74" fmla="*/ 2847268 h 3484926"/>
              <a:gd name="connsiteX75" fmla="*/ 3092612 w 3484926"/>
              <a:gd name="connsiteY75" fmla="*/ 2844028 h 3484926"/>
              <a:gd name="connsiteX76" fmla="*/ 3139050 w 3484926"/>
              <a:gd name="connsiteY76" fmla="*/ 2781269 h 3484926"/>
              <a:gd name="connsiteX77" fmla="*/ 3187341 w 3484926"/>
              <a:gd name="connsiteY77" fmla="*/ 2716691 h 3484926"/>
              <a:gd name="connsiteX78" fmla="*/ 3189664 w 3484926"/>
              <a:gd name="connsiteY78" fmla="*/ 2712866 h 3484926"/>
              <a:gd name="connsiteX79" fmla="*/ 3192242 w 3484926"/>
              <a:gd name="connsiteY79" fmla="*/ 2709382 h 3484926"/>
              <a:gd name="connsiteX80" fmla="*/ 3232458 w 3484926"/>
              <a:gd name="connsiteY80" fmla="*/ 2642424 h 3484926"/>
              <a:gd name="connsiteX81" fmla="*/ 3274620 w 3484926"/>
              <a:gd name="connsiteY81" fmla="*/ 2573024 h 3484926"/>
              <a:gd name="connsiteX82" fmla="*/ 3276558 w 3484926"/>
              <a:gd name="connsiteY82" fmla="*/ 2569003 h 3484926"/>
              <a:gd name="connsiteX83" fmla="*/ 3278795 w 3484926"/>
              <a:gd name="connsiteY83" fmla="*/ 2565277 h 3484926"/>
              <a:gd name="connsiteX84" fmla="*/ 3312734 w 3484926"/>
              <a:gd name="connsiteY84" fmla="*/ 2493904 h 3484926"/>
              <a:gd name="connsiteX85" fmla="*/ 3347994 w 3484926"/>
              <a:gd name="connsiteY85" fmla="*/ 2420708 h 3484926"/>
              <a:gd name="connsiteX86" fmla="*/ 3349512 w 3484926"/>
              <a:gd name="connsiteY86" fmla="*/ 2416561 h 3484926"/>
              <a:gd name="connsiteX87" fmla="*/ 3351399 w 3484926"/>
              <a:gd name="connsiteY87" fmla="*/ 2412593 h 3484926"/>
              <a:gd name="connsiteX88" fmla="*/ 3378798 w 3484926"/>
              <a:gd name="connsiteY88" fmla="*/ 2336548 h 3484926"/>
              <a:gd name="connsiteX89" fmla="*/ 3406588 w 3484926"/>
              <a:gd name="connsiteY89" fmla="*/ 2260618 h 3484926"/>
              <a:gd name="connsiteX90" fmla="*/ 3407670 w 3484926"/>
              <a:gd name="connsiteY90" fmla="*/ 2256412 h 3484926"/>
              <a:gd name="connsiteX91" fmla="*/ 3409184 w 3484926"/>
              <a:gd name="connsiteY91" fmla="*/ 2252209 h 3484926"/>
              <a:gd name="connsiteX92" fmla="*/ 3429493 w 3484926"/>
              <a:gd name="connsiteY92" fmla="*/ 2171540 h 3484926"/>
              <a:gd name="connsiteX93" fmla="*/ 3449525 w 3484926"/>
              <a:gd name="connsiteY93" fmla="*/ 2093630 h 3484926"/>
              <a:gd name="connsiteX94" fmla="*/ 3450170 w 3484926"/>
              <a:gd name="connsiteY94" fmla="*/ 2089405 h 3484926"/>
              <a:gd name="connsiteX95" fmla="*/ 3451277 w 3484926"/>
              <a:gd name="connsiteY95" fmla="*/ 2085006 h 3484926"/>
              <a:gd name="connsiteX96" fmla="*/ 3463734 w 3484926"/>
              <a:gd name="connsiteY96" fmla="*/ 2000528 h 3484926"/>
              <a:gd name="connsiteX97" fmla="*/ 3475930 w 3484926"/>
              <a:gd name="connsiteY97" fmla="*/ 1920619 h 3484926"/>
              <a:gd name="connsiteX98" fmla="*/ 3476144 w 3484926"/>
              <a:gd name="connsiteY98" fmla="*/ 1916365 h 3484926"/>
              <a:gd name="connsiteX99" fmla="*/ 3476808 w 3484926"/>
              <a:gd name="connsiteY99" fmla="*/ 1911865 h 3484926"/>
              <a:gd name="connsiteX100" fmla="*/ 3480726 w 3484926"/>
              <a:gd name="connsiteY100" fmla="*/ 1825631 h 3484926"/>
              <a:gd name="connsiteX101" fmla="*/ 3484926 w 3484926"/>
              <a:gd name="connsiteY101" fmla="*/ 1742463 h 3484926"/>
              <a:gd name="connsiteX102" fmla="*/ 3484794 w 3484926"/>
              <a:gd name="connsiteY102" fmla="*/ 1736096 h 3484926"/>
              <a:gd name="connsiteX103" fmla="*/ 3484905 w 3484926"/>
              <a:gd name="connsiteY103" fmla="*/ 1733665 h 3484926"/>
              <a:gd name="connsiteX104" fmla="*/ 3484649 w 3484926"/>
              <a:gd name="connsiteY104" fmla="*/ 1729058 h 3484926"/>
              <a:gd name="connsiteX105" fmla="*/ 3476610 w 3484926"/>
              <a:gd name="connsiteY105" fmla="*/ 1340111 h 3484926"/>
              <a:gd name="connsiteX106" fmla="*/ 3471209 w 3484926"/>
              <a:gd name="connsiteY106" fmla="*/ 1265447 h 3484926"/>
              <a:gd name="connsiteX107" fmla="*/ 2211895 w 3484926"/>
              <a:gd name="connsiteY107" fmla="*/ 12475 h 3484926"/>
              <a:gd name="connsiteX108" fmla="*/ 2144816 w 3484926"/>
              <a:gd name="connsiteY108" fmla="*/ 8316 h 3484926"/>
              <a:gd name="connsiteX109" fmla="*/ 1742464 w 3484926"/>
              <a:gd name="connsiteY109" fmla="*/ 0 h 3484926"/>
              <a:gd name="connsiteX110" fmla="*/ 1738079 w 3484926"/>
              <a:gd name="connsiteY110" fmla="*/ 222 h 3484926"/>
              <a:gd name="connsiteX111" fmla="*/ 1733667 w 3484926"/>
              <a:gd name="connsiteY111" fmla="*/ 21 h 3484926"/>
              <a:gd name="connsiteX112" fmla="*/ 1733667 w 3484926"/>
              <a:gd name="connsiteY112" fmla="*/ 22 h 3484926"/>
              <a:gd name="connsiteX113" fmla="*/ 1650316 w 3484926"/>
              <a:gd name="connsiteY113" fmla="*/ 4653 h 3484926"/>
              <a:gd name="connsiteX114" fmla="*/ 1564307 w 3484926"/>
              <a:gd name="connsiteY114" fmla="*/ 8996 h 3484926"/>
              <a:gd name="connsiteX115" fmla="*/ 1559821 w 3484926"/>
              <a:gd name="connsiteY115" fmla="*/ 9681 h 3484926"/>
              <a:gd name="connsiteX116" fmla="*/ 1555558 w 3484926"/>
              <a:gd name="connsiteY116" fmla="*/ 9918 h 3484926"/>
              <a:gd name="connsiteX117" fmla="*/ 1475527 w 3484926"/>
              <a:gd name="connsiteY117" fmla="*/ 22546 h 3484926"/>
              <a:gd name="connsiteX118" fmla="*/ 1391297 w 3484926"/>
              <a:gd name="connsiteY118" fmla="*/ 35401 h 3484926"/>
              <a:gd name="connsiteX119" fmla="*/ 1386913 w 3484926"/>
              <a:gd name="connsiteY119" fmla="*/ 36528 h 3484926"/>
              <a:gd name="connsiteX120" fmla="*/ 1382683 w 3484926"/>
              <a:gd name="connsiteY120" fmla="*/ 37196 h 3484926"/>
              <a:gd name="connsiteX121" fmla="*/ 1304713 w 3484926"/>
              <a:gd name="connsiteY121" fmla="*/ 57664 h 3484926"/>
              <a:gd name="connsiteX122" fmla="*/ 1224309 w 3484926"/>
              <a:gd name="connsiteY122" fmla="*/ 78338 h 3484926"/>
              <a:gd name="connsiteX123" fmla="*/ 1220121 w 3484926"/>
              <a:gd name="connsiteY123" fmla="*/ 79870 h 3484926"/>
              <a:gd name="connsiteX124" fmla="*/ 1215914 w 3484926"/>
              <a:gd name="connsiteY124" fmla="*/ 80975 h 3484926"/>
              <a:gd name="connsiteX125" fmla="*/ 1139995 w 3484926"/>
              <a:gd name="connsiteY125" fmla="*/ 109197 h 3484926"/>
              <a:gd name="connsiteX126" fmla="*/ 1064219 w 3484926"/>
              <a:gd name="connsiteY126" fmla="*/ 136931 h 3484926"/>
              <a:gd name="connsiteX127" fmla="*/ 1060267 w 3484926"/>
              <a:gd name="connsiteY127" fmla="*/ 138835 h 3484926"/>
              <a:gd name="connsiteX128" fmla="*/ 1056122 w 3484926"/>
              <a:gd name="connsiteY128" fmla="*/ 140376 h 3484926"/>
              <a:gd name="connsiteX129" fmla="*/ 983006 w 3484926"/>
              <a:gd name="connsiteY129" fmla="*/ 176053 h 3484926"/>
              <a:gd name="connsiteX130" fmla="*/ 911903 w 3484926"/>
              <a:gd name="connsiteY130" fmla="*/ 210306 h 3484926"/>
              <a:gd name="connsiteX131" fmla="*/ 908194 w 3484926"/>
              <a:gd name="connsiteY131" fmla="*/ 212559 h 3484926"/>
              <a:gd name="connsiteX132" fmla="*/ 904178 w 3484926"/>
              <a:gd name="connsiteY132" fmla="*/ 214519 h 3484926"/>
              <a:gd name="connsiteX133" fmla="*/ 834927 w 3484926"/>
              <a:gd name="connsiteY133" fmla="*/ 257070 h 3484926"/>
              <a:gd name="connsiteX134" fmla="*/ 768236 w 3484926"/>
              <a:gd name="connsiteY134" fmla="*/ 297585 h 3484926"/>
              <a:gd name="connsiteX135" fmla="*/ 764768 w 3484926"/>
              <a:gd name="connsiteY135" fmla="*/ 300179 h 3484926"/>
              <a:gd name="connsiteX136" fmla="*/ 760954 w 3484926"/>
              <a:gd name="connsiteY136" fmla="*/ 302522 h 3484926"/>
              <a:gd name="connsiteX137" fmla="*/ 696585 w 3484926"/>
              <a:gd name="connsiteY137" fmla="*/ 351165 h 3484926"/>
              <a:gd name="connsiteX138" fmla="*/ 634096 w 3484926"/>
              <a:gd name="connsiteY138" fmla="*/ 397894 h 3484926"/>
              <a:gd name="connsiteX139" fmla="*/ 630872 w 3484926"/>
              <a:gd name="connsiteY139" fmla="*/ 400824 h 3484926"/>
              <a:gd name="connsiteX140" fmla="*/ 627321 w 3484926"/>
              <a:gd name="connsiteY140" fmla="*/ 403507 h 3484926"/>
              <a:gd name="connsiteX141" fmla="*/ 568600 w 3484926"/>
              <a:gd name="connsiteY141" fmla="*/ 457420 h 3484926"/>
              <a:gd name="connsiteX142" fmla="*/ 510357 w 3484926"/>
              <a:gd name="connsiteY142" fmla="*/ 510356 h 3484926"/>
              <a:gd name="connsiteX143" fmla="*/ 507395 w 3484926"/>
              <a:gd name="connsiteY143" fmla="*/ 513614 h 348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484926" h="3484926">
                <a:moveTo>
                  <a:pt x="504152" y="516592"/>
                </a:moveTo>
                <a:lnTo>
                  <a:pt x="451511" y="575102"/>
                </a:lnTo>
                <a:lnTo>
                  <a:pt x="397895" y="634095"/>
                </a:lnTo>
                <a:lnTo>
                  <a:pt x="395230" y="637659"/>
                </a:lnTo>
                <a:lnTo>
                  <a:pt x="392316" y="640897"/>
                </a:lnTo>
                <a:lnTo>
                  <a:pt x="345904" y="703621"/>
                </a:lnTo>
                <a:lnTo>
                  <a:pt x="297586" y="768235"/>
                </a:lnTo>
                <a:lnTo>
                  <a:pt x="295262" y="772061"/>
                </a:lnTo>
                <a:lnTo>
                  <a:pt x="292686" y="775543"/>
                </a:lnTo>
                <a:lnTo>
                  <a:pt x="252508" y="842437"/>
                </a:lnTo>
                <a:lnTo>
                  <a:pt x="210307" y="911901"/>
                </a:lnTo>
                <a:lnTo>
                  <a:pt x="208367" y="915928"/>
                </a:lnTo>
                <a:lnTo>
                  <a:pt x="206133" y="919648"/>
                </a:lnTo>
                <a:lnTo>
                  <a:pt x="172240" y="990923"/>
                </a:lnTo>
                <a:lnTo>
                  <a:pt x="136932" y="1064218"/>
                </a:lnTo>
                <a:lnTo>
                  <a:pt x="135412" y="1068371"/>
                </a:lnTo>
                <a:lnTo>
                  <a:pt x="133529" y="1072332"/>
                </a:lnTo>
                <a:lnTo>
                  <a:pt x="106177" y="1148247"/>
                </a:lnTo>
                <a:lnTo>
                  <a:pt x="78339" y="1224308"/>
                </a:lnTo>
                <a:lnTo>
                  <a:pt x="77255" y="1228521"/>
                </a:lnTo>
                <a:lnTo>
                  <a:pt x="75744" y="1232716"/>
                </a:lnTo>
                <a:lnTo>
                  <a:pt x="55476" y="1313224"/>
                </a:lnTo>
                <a:lnTo>
                  <a:pt x="35402" y="1391296"/>
                </a:lnTo>
                <a:lnTo>
                  <a:pt x="34756" y="1395529"/>
                </a:lnTo>
                <a:lnTo>
                  <a:pt x="33651" y="1399919"/>
                </a:lnTo>
                <a:lnTo>
                  <a:pt x="21221" y="1484213"/>
                </a:lnTo>
                <a:lnTo>
                  <a:pt x="8997" y="1564306"/>
                </a:lnTo>
                <a:lnTo>
                  <a:pt x="8782" y="1568570"/>
                </a:lnTo>
                <a:lnTo>
                  <a:pt x="8120" y="1573060"/>
                </a:lnTo>
                <a:lnTo>
                  <a:pt x="4211" y="1659089"/>
                </a:lnTo>
                <a:lnTo>
                  <a:pt x="1" y="1742463"/>
                </a:lnTo>
                <a:lnTo>
                  <a:pt x="0" y="1742463"/>
                </a:lnTo>
                <a:lnTo>
                  <a:pt x="223" y="1746874"/>
                </a:lnTo>
                <a:lnTo>
                  <a:pt x="23" y="1751260"/>
                </a:lnTo>
                <a:cubicBezTo>
                  <a:pt x="2732" y="2287722"/>
                  <a:pt x="49791" y="2823961"/>
                  <a:pt x="141201" y="3359976"/>
                </a:cubicBezTo>
                <a:cubicBezTo>
                  <a:pt x="543883" y="3424471"/>
                  <a:pt x="946441" y="3464018"/>
                  <a:pt x="1348872" y="3478618"/>
                </a:cubicBezTo>
                <a:lnTo>
                  <a:pt x="1737855" y="3484693"/>
                </a:lnTo>
                <a:lnTo>
                  <a:pt x="1742463" y="3484926"/>
                </a:lnTo>
                <a:lnTo>
                  <a:pt x="1744894" y="3484803"/>
                </a:lnTo>
                <a:lnTo>
                  <a:pt x="1751261" y="3484903"/>
                </a:lnTo>
                <a:lnTo>
                  <a:pt x="1834407" y="3480283"/>
                </a:lnTo>
                <a:lnTo>
                  <a:pt x="1920620" y="3475930"/>
                </a:lnTo>
                <a:lnTo>
                  <a:pt x="1925116" y="3475243"/>
                </a:lnTo>
                <a:lnTo>
                  <a:pt x="1929370" y="3475007"/>
                </a:lnTo>
                <a:lnTo>
                  <a:pt x="2009216" y="3462409"/>
                </a:lnTo>
                <a:lnTo>
                  <a:pt x="2093630" y="3449525"/>
                </a:lnTo>
                <a:lnTo>
                  <a:pt x="2098023" y="3448395"/>
                </a:lnTo>
                <a:lnTo>
                  <a:pt x="2102245" y="3447730"/>
                </a:lnTo>
                <a:lnTo>
                  <a:pt x="2180053" y="3427304"/>
                </a:lnTo>
                <a:lnTo>
                  <a:pt x="2260618" y="3406588"/>
                </a:lnTo>
                <a:lnTo>
                  <a:pt x="2264814" y="3405053"/>
                </a:lnTo>
                <a:lnTo>
                  <a:pt x="2269014" y="3403950"/>
                </a:lnTo>
                <a:lnTo>
                  <a:pt x="2344802" y="3375777"/>
                </a:lnTo>
                <a:lnTo>
                  <a:pt x="2420708" y="3347994"/>
                </a:lnTo>
                <a:lnTo>
                  <a:pt x="2424667" y="3346088"/>
                </a:lnTo>
                <a:lnTo>
                  <a:pt x="2428806" y="3344549"/>
                </a:lnTo>
                <a:lnTo>
                  <a:pt x="2501823" y="3308919"/>
                </a:lnTo>
                <a:lnTo>
                  <a:pt x="2573024" y="3274620"/>
                </a:lnTo>
                <a:lnTo>
                  <a:pt x="2576738" y="3272364"/>
                </a:lnTo>
                <a:lnTo>
                  <a:pt x="2580750" y="3270406"/>
                </a:lnTo>
                <a:lnTo>
                  <a:pt x="2649936" y="3227895"/>
                </a:lnTo>
                <a:lnTo>
                  <a:pt x="2716690" y="3187341"/>
                </a:lnTo>
                <a:lnTo>
                  <a:pt x="2720161" y="3184745"/>
                </a:lnTo>
                <a:lnTo>
                  <a:pt x="2723974" y="3182403"/>
                </a:lnTo>
                <a:lnTo>
                  <a:pt x="2788307" y="3133787"/>
                </a:lnTo>
                <a:lnTo>
                  <a:pt x="2850831" y="3087032"/>
                </a:lnTo>
                <a:lnTo>
                  <a:pt x="2854057" y="3084101"/>
                </a:lnTo>
                <a:lnTo>
                  <a:pt x="2857606" y="3081418"/>
                </a:lnTo>
                <a:lnTo>
                  <a:pt x="2916317" y="3027515"/>
                </a:lnTo>
                <a:lnTo>
                  <a:pt x="2974570" y="2974571"/>
                </a:lnTo>
                <a:lnTo>
                  <a:pt x="2977532" y="2971312"/>
                </a:lnTo>
                <a:lnTo>
                  <a:pt x="2980776" y="2968333"/>
                </a:lnTo>
                <a:lnTo>
                  <a:pt x="3033426" y="2909813"/>
                </a:lnTo>
                <a:lnTo>
                  <a:pt x="3087032" y="2850831"/>
                </a:lnTo>
                <a:lnTo>
                  <a:pt x="3089697" y="2847268"/>
                </a:lnTo>
                <a:lnTo>
                  <a:pt x="3092612" y="2844028"/>
                </a:lnTo>
                <a:lnTo>
                  <a:pt x="3139050" y="2781269"/>
                </a:lnTo>
                <a:lnTo>
                  <a:pt x="3187341" y="2716691"/>
                </a:lnTo>
                <a:lnTo>
                  <a:pt x="3189664" y="2712866"/>
                </a:lnTo>
                <a:lnTo>
                  <a:pt x="3192242" y="2709382"/>
                </a:lnTo>
                <a:lnTo>
                  <a:pt x="3232458" y="2642424"/>
                </a:lnTo>
                <a:lnTo>
                  <a:pt x="3274620" y="2573024"/>
                </a:lnTo>
                <a:lnTo>
                  <a:pt x="3276558" y="2569003"/>
                </a:lnTo>
                <a:lnTo>
                  <a:pt x="3278795" y="2565277"/>
                </a:lnTo>
                <a:lnTo>
                  <a:pt x="3312734" y="2493904"/>
                </a:lnTo>
                <a:lnTo>
                  <a:pt x="3347994" y="2420708"/>
                </a:lnTo>
                <a:lnTo>
                  <a:pt x="3349512" y="2416561"/>
                </a:lnTo>
                <a:lnTo>
                  <a:pt x="3351399" y="2412593"/>
                </a:lnTo>
                <a:lnTo>
                  <a:pt x="3378798" y="2336548"/>
                </a:lnTo>
                <a:lnTo>
                  <a:pt x="3406588" y="2260618"/>
                </a:lnTo>
                <a:lnTo>
                  <a:pt x="3407670" y="2256412"/>
                </a:lnTo>
                <a:lnTo>
                  <a:pt x="3409184" y="2252209"/>
                </a:lnTo>
                <a:lnTo>
                  <a:pt x="3429493" y="2171540"/>
                </a:lnTo>
                <a:lnTo>
                  <a:pt x="3449525" y="2093630"/>
                </a:lnTo>
                <a:lnTo>
                  <a:pt x="3450170" y="2089405"/>
                </a:lnTo>
                <a:lnTo>
                  <a:pt x="3451277" y="2085006"/>
                </a:lnTo>
                <a:lnTo>
                  <a:pt x="3463734" y="2000528"/>
                </a:lnTo>
                <a:lnTo>
                  <a:pt x="3475930" y="1920619"/>
                </a:lnTo>
                <a:lnTo>
                  <a:pt x="3476144" y="1916365"/>
                </a:lnTo>
                <a:lnTo>
                  <a:pt x="3476808" y="1911865"/>
                </a:lnTo>
                <a:lnTo>
                  <a:pt x="3480726" y="1825631"/>
                </a:lnTo>
                <a:lnTo>
                  <a:pt x="3484926" y="1742463"/>
                </a:lnTo>
                <a:lnTo>
                  <a:pt x="3484794" y="1736096"/>
                </a:lnTo>
                <a:lnTo>
                  <a:pt x="3484905" y="1733665"/>
                </a:lnTo>
                <a:lnTo>
                  <a:pt x="3484649" y="1729058"/>
                </a:lnTo>
                <a:lnTo>
                  <a:pt x="3476610" y="1340111"/>
                </a:lnTo>
                <a:lnTo>
                  <a:pt x="3471209" y="1265447"/>
                </a:lnTo>
                <a:lnTo>
                  <a:pt x="2211895" y="12475"/>
                </a:lnTo>
                <a:lnTo>
                  <a:pt x="2144816" y="8316"/>
                </a:lnTo>
                <a:cubicBezTo>
                  <a:pt x="2010699" y="2772"/>
                  <a:pt x="1876581" y="0"/>
                  <a:pt x="1742464" y="0"/>
                </a:cubicBezTo>
                <a:lnTo>
                  <a:pt x="1738079" y="222"/>
                </a:lnTo>
                <a:lnTo>
                  <a:pt x="1733667" y="21"/>
                </a:lnTo>
                <a:lnTo>
                  <a:pt x="1733667" y="22"/>
                </a:lnTo>
                <a:lnTo>
                  <a:pt x="1650316" y="4653"/>
                </a:lnTo>
                <a:lnTo>
                  <a:pt x="1564307" y="8996"/>
                </a:lnTo>
                <a:lnTo>
                  <a:pt x="1559821" y="9681"/>
                </a:lnTo>
                <a:lnTo>
                  <a:pt x="1555558" y="9918"/>
                </a:lnTo>
                <a:lnTo>
                  <a:pt x="1475527" y="22546"/>
                </a:lnTo>
                <a:lnTo>
                  <a:pt x="1391297" y="35401"/>
                </a:lnTo>
                <a:lnTo>
                  <a:pt x="1386913" y="36528"/>
                </a:lnTo>
                <a:lnTo>
                  <a:pt x="1382683" y="37196"/>
                </a:lnTo>
                <a:lnTo>
                  <a:pt x="1304713" y="57664"/>
                </a:lnTo>
                <a:lnTo>
                  <a:pt x="1224309" y="78338"/>
                </a:lnTo>
                <a:lnTo>
                  <a:pt x="1220121" y="79870"/>
                </a:lnTo>
                <a:lnTo>
                  <a:pt x="1215914" y="80975"/>
                </a:lnTo>
                <a:lnTo>
                  <a:pt x="1139995" y="109197"/>
                </a:lnTo>
                <a:lnTo>
                  <a:pt x="1064219" y="136931"/>
                </a:lnTo>
                <a:lnTo>
                  <a:pt x="1060267" y="138835"/>
                </a:lnTo>
                <a:lnTo>
                  <a:pt x="1056122" y="140376"/>
                </a:lnTo>
                <a:lnTo>
                  <a:pt x="983006" y="176053"/>
                </a:lnTo>
                <a:lnTo>
                  <a:pt x="911903" y="210306"/>
                </a:lnTo>
                <a:lnTo>
                  <a:pt x="908194" y="212559"/>
                </a:lnTo>
                <a:lnTo>
                  <a:pt x="904178" y="214519"/>
                </a:lnTo>
                <a:lnTo>
                  <a:pt x="834927" y="257070"/>
                </a:lnTo>
                <a:lnTo>
                  <a:pt x="768236" y="297585"/>
                </a:lnTo>
                <a:lnTo>
                  <a:pt x="764768" y="300179"/>
                </a:lnTo>
                <a:lnTo>
                  <a:pt x="760954" y="302522"/>
                </a:lnTo>
                <a:lnTo>
                  <a:pt x="696585" y="351165"/>
                </a:lnTo>
                <a:lnTo>
                  <a:pt x="634096" y="397894"/>
                </a:lnTo>
                <a:lnTo>
                  <a:pt x="630872" y="400824"/>
                </a:lnTo>
                <a:lnTo>
                  <a:pt x="627321" y="403507"/>
                </a:lnTo>
                <a:lnTo>
                  <a:pt x="568600" y="457420"/>
                </a:lnTo>
                <a:lnTo>
                  <a:pt x="510357" y="510356"/>
                </a:lnTo>
                <a:lnTo>
                  <a:pt x="507395" y="513614"/>
                </a:lnTo>
                <a:close/>
              </a:path>
            </a:pathLst>
          </a:cu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it-IT"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2" name="TextBox 11">
            <a:extLst>
              <a:ext uri="{FF2B5EF4-FFF2-40B4-BE49-F238E27FC236}">
                <a16:creationId xmlns:a16="http://schemas.microsoft.com/office/drawing/2014/main" xmlns="" id="{8AF86C8D-F148-45EB-8D95-CC2F5BC9B379}"/>
              </a:ext>
            </a:extLst>
          </p:cNvPr>
          <p:cNvSpPr txBox="1"/>
          <p:nvPr/>
        </p:nvSpPr>
        <p:spPr>
          <a:xfrm>
            <a:off x="306625" y="1172570"/>
            <a:ext cx="11582895" cy="499640"/>
          </a:xfrm>
          <a:prstGeom prst="rect">
            <a:avLst/>
          </a:prstGeom>
          <a:solidFill>
            <a:srgbClr val="C53C79"/>
          </a:solidFill>
        </p:spPr>
        <p:txBody>
          <a:bodyPr wrap="square" lIns="0" tIns="143366" rIns="179208" bIns="143366" rtlCol="0" anchor="ctr">
            <a:noAutofit/>
          </a:bodyPr>
          <a:lstStyle/>
          <a:p>
            <a:pPr algn="ctr" defTabSz="913841">
              <a:spcAft>
                <a:spcPts val="588"/>
              </a:spcAft>
              <a:defRPr/>
            </a:pPr>
            <a:r>
              <a:rPr lang="it-IT" b="1" dirty="0">
                <a:ln w="0" cap="rnd">
                  <a:noFill/>
                </a:ln>
                <a:solidFill>
                  <a:prstClr val="white"/>
                </a:solidFill>
              </a:rPr>
              <a:t>L’Intelligenza Artificiale vi aiuta a vincere le sfide del settore.</a:t>
            </a:r>
          </a:p>
        </p:txBody>
      </p:sp>
      <p:pic>
        <p:nvPicPr>
          <p:cNvPr id="128" name="Immagine 2">
            <a:extLst>
              <a:ext uri="{FF2B5EF4-FFF2-40B4-BE49-F238E27FC236}">
                <a16:creationId xmlns:a16="http://schemas.microsoft.com/office/drawing/2014/main" xmlns="" id="{18F0EF07-C106-4264-85CC-55569E066B0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sp>
        <p:nvSpPr>
          <p:cNvPr id="129" name="TextBox 128">
            <a:extLst>
              <a:ext uri="{FF2B5EF4-FFF2-40B4-BE49-F238E27FC236}">
                <a16:creationId xmlns:a16="http://schemas.microsoft.com/office/drawing/2014/main" xmlns="" id="{E15C5DE5-2909-4917-A874-C4738A425421}"/>
              </a:ext>
            </a:extLst>
          </p:cNvPr>
          <p:cNvSpPr txBox="1"/>
          <p:nvPr/>
        </p:nvSpPr>
        <p:spPr>
          <a:xfrm>
            <a:off x="306625" y="136887"/>
            <a:ext cx="11582896" cy="769441"/>
          </a:xfrm>
          <a:prstGeom prst="rect">
            <a:avLst/>
          </a:prstGeom>
          <a:noFill/>
        </p:spPr>
        <p:txBody>
          <a:bodyPr wrap="square" rtlCol="0">
            <a:spAutoFit/>
          </a:bodyPr>
          <a:lstStyle/>
          <a:p>
            <a:r>
              <a:rPr lang="it-IT" sz="4400" dirty="0">
                <a:solidFill>
                  <a:prstClr val="black"/>
                </a:solidFill>
              </a:rPr>
              <a:t>I fattori critici e le sfide dell’industria.</a:t>
            </a:r>
          </a:p>
        </p:txBody>
      </p:sp>
      <p:sp>
        <p:nvSpPr>
          <p:cNvPr id="130" name="Text Placeholder 22">
            <a:extLst>
              <a:ext uri="{FF2B5EF4-FFF2-40B4-BE49-F238E27FC236}">
                <a16:creationId xmlns:a16="http://schemas.microsoft.com/office/drawing/2014/main" xmlns="" id="{FDA86F3C-E975-494E-904A-D90584FEA795}"/>
              </a:ext>
            </a:extLst>
          </p:cNvPr>
          <p:cNvSpPr txBox="1">
            <a:spLocks/>
          </p:cNvSpPr>
          <p:nvPr/>
        </p:nvSpPr>
        <p:spPr>
          <a:xfrm>
            <a:off x="185702" y="3692839"/>
            <a:ext cx="2722627" cy="1428083"/>
          </a:xfrm>
          <a:prstGeom prst="rect">
            <a:avLst/>
          </a:prstGeom>
        </p:spPr>
        <p:txBody>
          <a:bodyPr wrap="square" lIns="0" tIns="0" rIns="0" bIns="0">
            <a:spAutoFit/>
          </a:bodyPr>
          <a:lstStyle>
            <a:defPPr>
              <a:defRPr lang="en-US"/>
            </a:defPPr>
            <a:lvl1pPr lvl="0" indent="0" algn="ctr" defTabSz="913505" fontAlgn="base">
              <a:lnSpc>
                <a:spcPct val="90000"/>
              </a:lnSpc>
              <a:spcBef>
                <a:spcPct val="20000"/>
              </a:spcBef>
              <a:spcAft>
                <a:spcPct val="0"/>
              </a:spcAft>
              <a:buSzPct val="90000"/>
              <a:buFontTx/>
              <a:buNone/>
              <a:defRPr baseline="0">
                <a:solidFill>
                  <a:srgbClr val="505050"/>
                </a:solidFill>
                <a:latin typeface="Segoe UI Semibold" panose="020B0702040204020203" pitchFamily="34" charset="0"/>
                <a:ea typeface="ＭＳ Ｐゴシック" charset="0"/>
                <a:cs typeface="Segoe UI Semibold" panose="020B0702040204020203" pitchFamily="34" charset="0"/>
              </a:defRPr>
            </a:lvl1pPr>
            <a:lvl2pPr marL="336145" indent="0" defTabSz="913505" fontAlgn="base">
              <a:lnSpc>
                <a:spcPct val="90000"/>
              </a:lnSpc>
              <a:spcBef>
                <a:spcPct val="20000"/>
              </a:spcBef>
              <a:spcAft>
                <a:spcPct val="0"/>
              </a:spcAft>
              <a:buSzPct val="90000"/>
              <a:buFontTx/>
              <a:buNone/>
              <a:defRPr sz="1400">
                <a:solidFill>
                  <a:schemeClr val="tx2"/>
                </a:solidFill>
                <a:ea typeface="ＭＳ Ｐゴシック" charset="0"/>
              </a:defRPr>
            </a:lvl2pPr>
            <a:lvl3pPr marL="560241" indent="0" defTabSz="913505" fontAlgn="base">
              <a:lnSpc>
                <a:spcPct val="90000"/>
              </a:lnSpc>
              <a:spcBef>
                <a:spcPct val="20000"/>
              </a:spcBef>
              <a:spcAft>
                <a:spcPct val="0"/>
              </a:spcAft>
              <a:buSzPct val="90000"/>
              <a:buFontTx/>
              <a:buNone/>
              <a:defRPr sz="1400">
                <a:solidFill>
                  <a:schemeClr val="tx2"/>
                </a:solidFill>
                <a:ea typeface="ＭＳ Ｐゴシック" charset="0"/>
              </a:defRPr>
            </a:lvl3pPr>
            <a:lvl4pPr marL="784338" indent="0" defTabSz="913505" fontAlgn="base">
              <a:lnSpc>
                <a:spcPct val="90000"/>
              </a:lnSpc>
              <a:spcBef>
                <a:spcPct val="20000"/>
              </a:spcBef>
              <a:spcAft>
                <a:spcPct val="0"/>
              </a:spcAft>
              <a:buSzPct val="90000"/>
              <a:buFontTx/>
              <a:buNone/>
              <a:defRPr sz="1400">
                <a:solidFill>
                  <a:schemeClr val="tx2"/>
                </a:solidFill>
                <a:ea typeface="ＭＳ Ｐゴシック" charset="0"/>
              </a:defRPr>
            </a:lvl4pPr>
            <a:lvl5pPr marL="1008434" indent="0" defTabSz="913505" fontAlgn="base">
              <a:lnSpc>
                <a:spcPct val="90000"/>
              </a:lnSpc>
              <a:spcBef>
                <a:spcPct val="20000"/>
              </a:spcBef>
              <a:spcAft>
                <a:spcPct val="0"/>
              </a:spcAft>
              <a:buSzPct val="90000"/>
              <a:buFontTx/>
              <a:buNone/>
              <a:defRPr sz="1400">
                <a:solidFill>
                  <a:schemeClr val="tx2"/>
                </a:solidFill>
                <a:ea typeface="ＭＳ Ｐゴシック" charset="0"/>
              </a:defRPr>
            </a:lvl5pPr>
            <a:lvl6pPr marL="2514931" indent="-228632" defTabSz="914523">
              <a:spcBef>
                <a:spcPct val="20000"/>
              </a:spcBef>
              <a:buFont typeface="Arial" pitchFamily="34" charset="0"/>
              <a:buChar char="•"/>
              <a:defRPr sz="1960"/>
            </a:lvl6pPr>
            <a:lvl7pPr marL="2972195" indent="-228632" defTabSz="914523">
              <a:spcBef>
                <a:spcPct val="20000"/>
              </a:spcBef>
              <a:buFont typeface="Arial" pitchFamily="34" charset="0"/>
              <a:buChar char="•"/>
              <a:defRPr sz="1960"/>
            </a:lvl7pPr>
            <a:lvl8pPr marL="3429454" indent="-228632" defTabSz="914523">
              <a:spcBef>
                <a:spcPct val="20000"/>
              </a:spcBef>
              <a:buFont typeface="Arial" pitchFamily="34" charset="0"/>
              <a:buChar char="•"/>
              <a:defRPr sz="1960"/>
            </a:lvl8pPr>
            <a:lvl9pPr marL="3886718" indent="-228632" defTabSz="914523">
              <a:spcBef>
                <a:spcPct val="20000"/>
              </a:spcBef>
              <a:buFont typeface="Arial" pitchFamily="34" charset="0"/>
              <a:buChar char="•"/>
              <a:defRPr sz="1960"/>
            </a:lvl9pPr>
          </a:lstStyle>
          <a:p>
            <a:pPr defTabSz="913330">
              <a:defRPr/>
            </a:pPr>
            <a:r>
              <a:rPr lang="it-IT" sz="1600" b="1" dirty="0">
                <a:solidFill>
                  <a:prstClr val="black"/>
                </a:solidFill>
                <a:latin typeface="Segoe UI"/>
                <a:cs typeface="Segoe UI" panose="020B0502040204020203" pitchFamily="34" charset="0"/>
              </a:rPr>
              <a:t>I costi occulti della </a:t>
            </a:r>
          </a:p>
          <a:p>
            <a:pPr defTabSz="913330">
              <a:defRPr/>
            </a:pPr>
            <a:r>
              <a:rPr lang="it-IT" sz="1600" b="1" dirty="0">
                <a:solidFill>
                  <a:prstClr val="black"/>
                </a:solidFill>
                <a:latin typeface="Segoe UI"/>
                <a:cs typeface="Segoe UI" panose="020B0502040204020203" pitchFamily="34" charset="0"/>
              </a:rPr>
              <a:t>linea di produzione.</a:t>
            </a:r>
            <a:endParaRPr lang="en-US" sz="1600" b="1" dirty="0">
              <a:solidFill>
                <a:prstClr val="black"/>
              </a:solidFill>
              <a:latin typeface="Segoe UI"/>
              <a:cs typeface="Segoe UI" panose="020B0502040204020203" pitchFamily="34" charset="0"/>
            </a:endParaRPr>
          </a:p>
          <a:p>
            <a:pPr defTabSz="913330">
              <a:defRPr/>
            </a:pPr>
            <a:r>
              <a:rPr lang="it-IT" sz="1600" dirty="0">
                <a:solidFill>
                  <a:prstClr val="black"/>
                </a:solidFill>
                <a:latin typeface="Segoe UI"/>
                <a:cs typeface="Segoe UI" panose="020B0502040204020203" pitchFamily="34" charset="0"/>
              </a:rPr>
              <a:t>Aumentare l'efficienza dell’impianto, controllando i margini e la qualità del processo di produzione.  </a:t>
            </a:r>
          </a:p>
        </p:txBody>
      </p:sp>
      <p:sp>
        <p:nvSpPr>
          <p:cNvPr id="131" name="Text Placeholder 22">
            <a:extLst>
              <a:ext uri="{FF2B5EF4-FFF2-40B4-BE49-F238E27FC236}">
                <a16:creationId xmlns:a16="http://schemas.microsoft.com/office/drawing/2014/main" xmlns="" id="{15812A11-7646-4F20-B2E6-06D23D89A9E8}"/>
              </a:ext>
            </a:extLst>
          </p:cNvPr>
          <p:cNvSpPr txBox="1">
            <a:spLocks/>
          </p:cNvSpPr>
          <p:nvPr/>
        </p:nvSpPr>
        <p:spPr>
          <a:xfrm>
            <a:off x="4734686" y="3742083"/>
            <a:ext cx="2722627" cy="1378839"/>
          </a:xfrm>
          <a:prstGeom prst="rect">
            <a:avLst/>
          </a:prstGeom>
        </p:spPr>
        <p:txBody>
          <a:bodyPr wrap="square" lIns="0" tIns="0" rIns="0" bIns="0">
            <a:spAutoFit/>
          </a:bodyPr>
          <a:lstStyle>
            <a:defPPr>
              <a:defRPr lang="en-US"/>
            </a:defPPr>
            <a:lvl1pPr lvl="0" indent="0" algn="ctr" defTabSz="913505" fontAlgn="base">
              <a:lnSpc>
                <a:spcPct val="90000"/>
              </a:lnSpc>
              <a:spcBef>
                <a:spcPct val="20000"/>
              </a:spcBef>
              <a:spcAft>
                <a:spcPct val="0"/>
              </a:spcAft>
              <a:buSzPct val="90000"/>
              <a:buFontTx/>
              <a:buNone/>
              <a:defRPr baseline="0">
                <a:solidFill>
                  <a:srgbClr val="505050"/>
                </a:solidFill>
                <a:latin typeface="Segoe UI Semibold" panose="020B0702040204020203" pitchFamily="34" charset="0"/>
                <a:ea typeface="ＭＳ Ｐゴシック" charset="0"/>
                <a:cs typeface="Segoe UI Semibold" panose="020B0702040204020203" pitchFamily="34" charset="0"/>
              </a:defRPr>
            </a:lvl1pPr>
            <a:lvl2pPr marL="336145" indent="0" defTabSz="913505" fontAlgn="base">
              <a:lnSpc>
                <a:spcPct val="90000"/>
              </a:lnSpc>
              <a:spcBef>
                <a:spcPct val="20000"/>
              </a:spcBef>
              <a:spcAft>
                <a:spcPct val="0"/>
              </a:spcAft>
              <a:buSzPct val="90000"/>
              <a:buFontTx/>
              <a:buNone/>
              <a:defRPr sz="1400">
                <a:solidFill>
                  <a:schemeClr val="tx2"/>
                </a:solidFill>
                <a:ea typeface="ＭＳ Ｐゴシック" charset="0"/>
              </a:defRPr>
            </a:lvl2pPr>
            <a:lvl3pPr marL="560241" indent="0" defTabSz="913505" fontAlgn="base">
              <a:lnSpc>
                <a:spcPct val="90000"/>
              </a:lnSpc>
              <a:spcBef>
                <a:spcPct val="20000"/>
              </a:spcBef>
              <a:spcAft>
                <a:spcPct val="0"/>
              </a:spcAft>
              <a:buSzPct val="90000"/>
              <a:buFontTx/>
              <a:buNone/>
              <a:defRPr sz="1400">
                <a:solidFill>
                  <a:schemeClr val="tx2"/>
                </a:solidFill>
                <a:ea typeface="ＭＳ Ｐゴシック" charset="0"/>
              </a:defRPr>
            </a:lvl3pPr>
            <a:lvl4pPr marL="784338" indent="0" defTabSz="913505" fontAlgn="base">
              <a:lnSpc>
                <a:spcPct val="90000"/>
              </a:lnSpc>
              <a:spcBef>
                <a:spcPct val="20000"/>
              </a:spcBef>
              <a:spcAft>
                <a:spcPct val="0"/>
              </a:spcAft>
              <a:buSzPct val="90000"/>
              <a:buFontTx/>
              <a:buNone/>
              <a:defRPr sz="1400">
                <a:solidFill>
                  <a:schemeClr val="tx2"/>
                </a:solidFill>
                <a:ea typeface="ＭＳ Ｐゴシック" charset="0"/>
              </a:defRPr>
            </a:lvl4pPr>
            <a:lvl5pPr marL="1008434" indent="0" defTabSz="913505" fontAlgn="base">
              <a:lnSpc>
                <a:spcPct val="90000"/>
              </a:lnSpc>
              <a:spcBef>
                <a:spcPct val="20000"/>
              </a:spcBef>
              <a:spcAft>
                <a:spcPct val="0"/>
              </a:spcAft>
              <a:buSzPct val="90000"/>
              <a:buFontTx/>
              <a:buNone/>
              <a:defRPr sz="1400">
                <a:solidFill>
                  <a:schemeClr val="tx2"/>
                </a:solidFill>
                <a:ea typeface="ＭＳ Ｐゴシック" charset="0"/>
              </a:defRPr>
            </a:lvl5pPr>
            <a:lvl6pPr marL="2514931" indent="-228632" defTabSz="914523">
              <a:spcBef>
                <a:spcPct val="20000"/>
              </a:spcBef>
              <a:buFont typeface="Arial" pitchFamily="34" charset="0"/>
              <a:buChar char="•"/>
              <a:defRPr sz="1960"/>
            </a:lvl6pPr>
            <a:lvl7pPr marL="2972195" indent="-228632" defTabSz="914523">
              <a:spcBef>
                <a:spcPct val="20000"/>
              </a:spcBef>
              <a:buFont typeface="Arial" pitchFamily="34" charset="0"/>
              <a:buChar char="•"/>
              <a:defRPr sz="1960"/>
            </a:lvl7pPr>
            <a:lvl8pPr marL="3429454" indent="-228632" defTabSz="914523">
              <a:spcBef>
                <a:spcPct val="20000"/>
              </a:spcBef>
              <a:buFont typeface="Arial" pitchFamily="34" charset="0"/>
              <a:buChar char="•"/>
              <a:defRPr sz="1960"/>
            </a:lvl8pPr>
            <a:lvl9pPr marL="3886718" indent="-228632" defTabSz="914523">
              <a:spcBef>
                <a:spcPct val="20000"/>
              </a:spcBef>
              <a:buFont typeface="Arial" pitchFamily="34" charset="0"/>
              <a:buChar char="•"/>
              <a:defRPr sz="1960"/>
            </a:lvl9pPr>
          </a:lstStyle>
          <a:p>
            <a:pPr defTabSz="913330">
              <a:defRPr/>
            </a:pPr>
            <a:r>
              <a:rPr lang="it-IT" sz="1600" b="1" dirty="0">
                <a:solidFill>
                  <a:prstClr val="black"/>
                </a:solidFill>
                <a:latin typeface="Segoe UI"/>
                <a:cs typeface="Segoe UI" panose="020B0502040204020203" pitchFamily="34" charset="0"/>
              </a:rPr>
              <a:t>Automazione di impianto e turnover della forza lavoro.</a:t>
            </a:r>
            <a:endParaRPr lang="en-US" sz="1600" b="1" dirty="0">
              <a:solidFill>
                <a:prstClr val="black"/>
              </a:solidFill>
              <a:latin typeface="Segoe UI"/>
              <a:cs typeface="Segoe UI" panose="020B0502040204020203" pitchFamily="34" charset="0"/>
            </a:endParaRPr>
          </a:p>
          <a:p>
            <a:pPr defTabSz="913330">
              <a:defRPr/>
            </a:pPr>
            <a:r>
              <a:rPr lang="it-IT" sz="1600" dirty="0">
                <a:solidFill>
                  <a:prstClr val="black"/>
                </a:solidFill>
                <a:latin typeface="Segoe UI"/>
                <a:cs typeface="Segoe UI" panose="020B0502040204020203" pitchFamily="34" charset="0"/>
              </a:rPr>
              <a:t>Ridurre l’impatto della nuova tecnologia sulla forza lavoro, automatizzando procedure e formalizzando competenze.</a:t>
            </a:r>
          </a:p>
        </p:txBody>
      </p:sp>
      <p:sp>
        <p:nvSpPr>
          <p:cNvPr id="132" name="Text Placeholder 22">
            <a:extLst>
              <a:ext uri="{FF2B5EF4-FFF2-40B4-BE49-F238E27FC236}">
                <a16:creationId xmlns:a16="http://schemas.microsoft.com/office/drawing/2014/main" xmlns="" id="{101CF8C8-E16F-4DEA-BE55-D3049BCFA7C9}"/>
              </a:ext>
            </a:extLst>
          </p:cNvPr>
          <p:cNvSpPr txBox="1">
            <a:spLocks/>
          </p:cNvSpPr>
          <p:nvPr/>
        </p:nvSpPr>
        <p:spPr>
          <a:xfrm>
            <a:off x="9221460" y="3742083"/>
            <a:ext cx="2722627" cy="1378839"/>
          </a:xfrm>
          <a:prstGeom prst="rect">
            <a:avLst/>
          </a:prstGeom>
        </p:spPr>
        <p:txBody>
          <a:bodyPr wrap="square" lIns="0" tIns="0" rIns="0" bIns="0">
            <a:spAutoFit/>
          </a:bodyPr>
          <a:lstStyle>
            <a:defPPr>
              <a:defRPr lang="en-US"/>
            </a:defPPr>
            <a:lvl1pPr lvl="0" indent="0" algn="ctr" defTabSz="913505" fontAlgn="base">
              <a:lnSpc>
                <a:spcPct val="90000"/>
              </a:lnSpc>
              <a:spcBef>
                <a:spcPct val="20000"/>
              </a:spcBef>
              <a:spcAft>
                <a:spcPct val="0"/>
              </a:spcAft>
              <a:buSzPct val="90000"/>
              <a:buFontTx/>
              <a:buNone/>
              <a:defRPr baseline="0">
                <a:solidFill>
                  <a:srgbClr val="505050"/>
                </a:solidFill>
                <a:latin typeface="Segoe UI Semibold" panose="020B0702040204020203" pitchFamily="34" charset="0"/>
                <a:ea typeface="ＭＳ Ｐゴシック" charset="0"/>
                <a:cs typeface="Segoe UI Semibold" panose="020B0702040204020203" pitchFamily="34" charset="0"/>
              </a:defRPr>
            </a:lvl1pPr>
            <a:lvl2pPr marL="336145" indent="0" defTabSz="913505" fontAlgn="base">
              <a:lnSpc>
                <a:spcPct val="90000"/>
              </a:lnSpc>
              <a:spcBef>
                <a:spcPct val="20000"/>
              </a:spcBef>
              <a:spcAft>
                <a:spcPct val="0"/>
              </a:spcAft>
              <a:buSzPct val="90000"/>
              <a:buFontTx/>
              <a:buNone/>
              <a:defRPr sz="1400">
                <a:solidFill>
                  <a:schemeClr val="tx2"/>
                </a:solidFill>
                <a:ea typeface="ＭＳ Ｐゴシック" charset="0"/>
              </a:defRPr>
            </a:lvl2pPr>
            <a:lvl3pPr marL="560241" indent="0" defTabSz="913505" fontAlgn="base">
              <a:lnSpc>
                <a:spcPct val="90000"/>
              </a:lnSpc>
              <a:spcBef>
                <a:spcPct val="20000"/>
              </a:spcBef>
              <a:spcAft>
                <a:spcPct val="0"/>
              </a:spcAft>
              <a:buSzPct val="90000"/>
              <a:buFontTx/>
              <a:buNone/>
              <a:defRPr sz="1400">
                <a:solidFill>
                  <a:schemeClr val="tx2"/>
                </a:solidFill>
                <a:ea typeface="ＭＳ Ｐゴシック" charset="0"/>
              </a:defRPr>
            </a:lvl3pPr>
            <a:lvl4pPr marL="784338" indent="0" defTabSz="913505" fontAlgn="base">
              <a:lnSpc>
                <a:spcPct val="90000"/>
              </a:lnSpc>
              <a:spcBef>
                <a:spcPct val="20000"/>
              </a:spcBef>
              <a:spcAft>
                <a:spcPct val="0"/>
              </a:spcAft>
              <a:buSzPct val="90000"/>
              <a:buFontTx/>
              <a:buNone/>
              <a:defRPr sz="1400">
                <a:solidFill>
                  <a:schemeClr val="tx2"/>
                </a:solidFill>
                <a:ea typeface="ＭＳ Ｐゴシック" charset="0"/>
              </a:defRPr>
            </a:lvl4pPr>
            <a:lvl5pPr marL="1008434" indent="0" defTabSz="913505" fontAlgn="base">
              <a:lnSpc>
                <a:spcPct val="90000"/>
              </a:lnSpc>
              <a:spcBef>
                <a:spcPct val="20000"/>
              </a:spcBef>
              <a:spcAft>
                <a:spcPct val="0"/>
              </a:spcAft>
              <a:buSzPct val="90000"/>
              <a:buFontTx/>
              <a:buNone/>
              <a:defRPr sz="1400">
                <a:solidFill>
                  <a:schemeClr val="tx2"/>
                </a:solidFill>
                <a:ea typeface="ＭＳ Ｐゴシック" charset="0"/>
              </a:defRPr>
            </a:lvl5pPr>
            <a:lvl6pPr marL="2514931" indent="-228632" defTabSz="914523">
              <a:spcBef>
                <a:spcPct val="20000"/>
              </a:spcBef>
              <a:buFont typeface="Arial" pitchFamily="34" charset="0"/>
              <a:buChar char="•"/>
              <a:defRPr sz="1960"/>
            </a:lvl6pPr>
            <a:lvl7pPr marL="2972195" indent="-228632" defTabSz="914523">
              <a:spcBef>
                <a:spcPct val="20000"/>
              </a:spcBef>
              <a:buFont typeface="Arial" pitchFamily="34" charset="0"/>
              <a:buChar char="•"/>
              <a:defRPr sz="1960"/>
            </a:lvl7pPr>
            <a:lvl8pPr marL="3429454" indent="-228632" defTabSz="914523">
              <a:spcBef>
                <a:spcPct val="20000"/>
              </a:spcBef>
              <a:buFont typeface="Arial" pitchFamily="34" charset="0"/>
              <a:buChar char="•"/>
              <a:defRPr sz="1960"/>
            </a:lvl8pPr>
            <a:lvl9pPr marL="3886718" indent="-228632" defTabSz="914523">
              <a:spcBef>
                <a:spcPct val="20000"/>
              </a:spcBef>
              <a:buFont typeface="Arial" pitchFamily="34" charset="0"/>
              <a:buChar char="•"/>
              <a:defRPr sz="1960"/>
            </a:lvl9pPr>
          </a:lstStyle>
          <a:p>
            <a:pPr defTabSz="913330">
              <a:defRPr/>
            </a:pPr>
            <a:r>
              <a:rPr lang="it-IT" sz="1600" b="1" dirty="0">
                <a:solidFill>
                  <a:prstClr val="black"/>
                </a:solidFill>
                <a:latin typeface="Segoe UI"/>
                <a:cs typeface="Segoe UI" panose="020B0502040204020203" pitchFamily="34" charset="0"/>
              </a:rPr>
              <a:t>Sostenere la fiducia dei clienti tramite risultati. </a:t>
            </a:r>
            <a:endParaRPr lang="en-US" sz="1600" b="1" dirty="0">
              <a:solidFill>
                <a:prstClr val="black"/>
              </a:solidFill>
              <a:latin typeface="Segoe UI"/>
              <a:cs typeface="Segoe UI" panose="020B0502040204020203" pitchFamily="34" charset="0"/>
            </a:endParaRPr>
          </a:p>
          <a:p>
            <a:pPr defTabSz="913330">
              <a:defRPr/>
            </a:pPr>
            <a:r>
              <a:rPr lang="it-IT" sz="1600" dirty="0">
                <a:solidFill>
                  <a:prstClr val="black"/>
                </a:solidFill>
                <a:latin typeface="Segoe UI"/>
                <a:cs typeface="Segoe UI" panose="020B0502040204020203" pitchFamily="34" charset="0"/>
              </a:rPr>
              <a:t>Assicurare una relazione duratura e proficua, evitando la competizione sui prezzi, tempi e disponibilità.</a:t>
            </a:r>
          </a:p>
        </p:txBody>
      </p:sp>
      <p:pic>
        <p:nvPicPr>
          <p:cNvPr id="133" name="Elemento grafico 7" descr="Fabbrica">
            <a:extLst>
              <a:ext uri="{FF2B5EF4-FFF2-40B4-BE49-F238E27FC236}">
                <a16:creationId xmlns:a16="http://schemas.microsoft.com/office/drawing/2014/main" xmlns="" id="{B1711CEF-35F3-4446-8F99-5BDE9A44BC9F}"/>
              </a:ext>
            </a:extLst>
          </p:cNvPr>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920756" y="2252839"/>
            <a:ext cx="1440000" cy="1440000"/>
          </a:xfrm>
          <a:prstGeom prst="rect">
            <a:avLst/>
          </a:prstGeom>
        </p:spPr>
      </p:pic>
      <p:pic>
        <p:nvPicPr>
          <p:cNvPr id="134" name="Elemento grafico 3" descr="Testa con ingranaggi">
            <a:extLst>
              <a:ext uri="{FF2B5EF4-FFF2-40B4-BE49-F238E27FC236}">
                <a16:creationId xmlns:a16="http://schemas.microsoft.com/office/drawing/2014/main" xmlns="" id="{AC91518B-7B8E-4ACA-AED0-B0C1B7DC8E55}"/>
              </a:ext>
            </a:extLst>
          </p:cNvPr>
          <p:cNvPicPr>
            <a:picLocks noChangeAspect="1"/>
          </p:cNvPicPr>
          <p:nvPr/>
        </p:nvPicPr>
        <p:blipFill>
          <a:blip r:embed="rId6">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5434487" y="2302083"/>
            <a:ext cx="1440000" cy="1440000"/>
          </a:xfrm>
          <a:prstGeom prst="rect">
            <a:avLst/>
          </a:prstGeom>
        </p:spPr>
      </p:pic>
      <p:pic>
        <p:nvPicPr>
          <p:cNvPr id="135" name="Elemento grafico 6" descr="Stretta di mano">
            <a:extLst>
              <a:ext uri="{FF2B5EF4-FFF2-40B4-BE49-F238E27FC236}">
                <a16:creationId xmlns:a16="http://schemas.microsoft.com/office/drawing/2014/main" xmlns="" id="{51C247B8-0827-4615-8C73-4A9F99005039}"/>
              </a:ext>
            </a:extLst>
          </p:cNvPr>
          <p:cNvPicPr>
            <a:picLocks noChangeAspect="1"/>
          </p:cNvPicPr>
          <p:nvPr/>
        </p:nvPicPr>
        <p:blipFill>
          <a:blip r:embed="rId8">
            <a:extLst>
              <a:ext uri="{28A0092B-C50C-407E-A947-70E740481C1C}">
                <a14:useLocalDpi xmlns:a14="http://schemas.microsoft.com/office/drawing/2010/main" xmlns="" val="0"/>
              </a:ext>
              <a:ext uri="{96DAC541-7B7A-43D3-8B79-37D633B846F1}">
                <asvg:svgBlip xmlns:asvg="http://schemas.microsoft.com/office/drawing/2016/SVG/main" xmlns="" r:embed="rId9"/>
              </a:ext>
            </a:extLst>
          </a:blip>
          <a:stretch>
            <a:fillRect/>
          </a:stretch>
        </p:blipFill>
        <p:spPr>
          <a:xfrm>
            <a:off x="9924983" y="2411260"/>
            <a:ext cx="1440000" cy="1440000"/>
          </a:xfrm>
          <a:prstGeom prst="rect">
            <a:avLst/>
          </a:prstGeom>
        </p:spPr>
      </p:pic>
    </p:spTree>
    <p:extLst>
      <p:ext uri="{BB962C8B-B14F-4D97-AF65-F5344CB8AC3E}">
        <p14:creationId xmlns:p14="http://schemas.microsoft.com/office/powerpoint/2010/main" xmlns="" val="2610140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2A4D5B3-1256-446A-B425-23C07CE6F584}"/>
              </a:ext>
            </a:extLst>
          </p:cNvPr>
          <p:cNvSpPr txBox="1"/>
          <p:nvPr/>
        </p:nvSpPr>
        <p:spPr>
          <a:xfrm>
            <a:off x="306625" y="509217"/>
            <a:ext cx="11582896" cy="769441"/>
          </a:xfrm>
          <a:prstGeom prst="rect">
            <a:avLst/>
          </a:prstGeom>
          <a:noFill/>
        </p:spPr>
        <p:txBody>
          <a:bodyPr wrap="square" rtlCol="0">
            <a:spAutoFit/>
          </a:bodyPr>
          <a:lstStyle/>
          <a:p>
            <a:pPr>
              <a:defRPr/>
            </a:pPr>
            <a:r>
              <a:rPr lang="it-IT" sz="4400" dirty="0">
                <a:solidFill>
                  <a:prstClr val="black"/>
                </a:solidFill>
              </a:rPr>
              <a:t>Da dove Iniziare</a:t>
            </a:r>
          </a:p>
        </p:txBody>
      </p:sp>
      <p:pic>
        <p:nvPicPr>
          <p:cNvPr id="27" name="Immagine 2">
            <a:extLst>
              <a:ext uri="{FF2B5EF4-FFF2-40B4-BE49-F238E27FC236}">
                <a16:creationId xmlns:a16="http://schemas.microsoft.com/office/drawing/2014/main" xmlns="" id="{B8E1C2FD-1457-4B4F-9D80-B6434FF79F7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9521" y="5859972"/>
            <a:ext cx="2520000" cy="892407"/>
          </a:xfrm>
          <a:prstGeom prst="rect">
            <a:avLst/>
          </a:prstGeom>
        </p:spPr>
      </p:pic>
      <p:pic>
        <p:nvPicPr>
          <p:cNvPr id="3" name="Picture 2">
            <a:extLst>
              <a:ext uri="{FF2B5EF4-FFF2-40B4-BE49-F238E27FC236}">
                <a16:creationId xmlns:a16="http://schemas.microsoft.com/office/drawing/2014/main" xmlns="" id="{47F1235E-21F4-4262-9D50-DF7D90F459C1}"/>
              </a:ext>
            </a:extLst>
          </p:cNvPr>
          <p:cNvPicPr>
            <a:picLocks noChangeAspect="1"/>
          </p:cNvPicPr>
          <p:nvPr/>
        </p:nvPicPr>
        <p:blipFill>
          <a:blip r:embed="rId4"/>
          <a:stretch>
            <a:fillRect/>
          </a:stretch>
        </p:blipFill>
        <p:spPr>
          <a:xfrm>
            <a:off x="0" y="1410069"/>
            <a:ext cx="12192000" cy="3638624"/>
          </a:xfrm>
          <a:prstGeom prst="rect">
            <a:avLst/>
          </a:prstGeom>
        </p:spPr>
      </p:pic>
      <p:sp>
        <p:nvSpPr>
          <p:cNvPr id="66" name="Rectangle 65">
            <a:extLst>
              <a:ext uri="{FF2B5EF4-FFF2-40B4-BE49-F238E27FC236}">
                <a16:creationId xmlns:a16="http://schemas.microsoft.com/office/drawing/2014/main" xmlns="" id="{0D8D883E-2B3F-44A3-93D9-ADBF984D5D39}"/>
              </a:ext>
            </a:extLst>
          </p:cNvPr>
          <p:cNvSpPr/>
          <p:nvPr/>
        </p:nvSpPr>
        <p:spPr>
          <a:xfrm>
            <a:off x="108988" y="5180104"/>
            <a:ext cx="8454613" cy="1015663"/>
          </a:xfrm>
          <a:prstGeom prst="rect">
            <a:avLst/>
          </a:prstGeom>
        </p:spPr>
        <p:txBody>
          <a:bodyPr wrap="square">
            <a:spAutoFit/>
          </a:bodyPr>
          <a:lstStyle/>
          <a:p>
            <a:r>
              <a:rPr lang="it-IT" sz="2000" b="1" dirty="0">
                <a:solidFill>
                  <a:srgbClr val="2E4E89"/>
                </a:solidFill>
                <a:hlinkClick r:id="rId5"/>
              </a:rPr>
              <a:t>http://preparatialfuturo.confindustria.it/</a:t>
            </a:r>
            <a:endParaRPr lang="it-IT" sz="2000" b="1" dirty="0">
              <a:solidFill>
                <a:srgbClr val="2E4E89"/>
              </a:solidFill>
            </a:endParaRPr>
          </a:p>
          <a:p>
            <a:r>
              <a:rPr lang="it-IT" sz="2000" b="1" dirty="0">
                <a:solidFill>
                  <a:srgbClr val="2E4E89"/>
                </a:solidFill>
              </a:rPr>
              <a:t>Il portale raccoglie i puntatori ad una serie di iniziative che possono indirizzare attività e servizi quali: Formazione, Agevolazioni ed Iniziative territoriali.</a:t>
            </a:r>
            <a:endParaRPr lang="it-IT" sz="1600" b="1" dirty="0">
              <a:solidFill>
                <a:srgbClr val="2E4E89"/>
              </a:solidFill>
            </a:endParaRPr>
          </a:p>
        </p:txBody>
      </p:sp>
    </p:spTree>
    <p:extLst>
      <p:ext uri="{BB962C8B-B14F-4D97-AF65-F5344CB8AC3E}">
        <p14:creationId xmlns:p14="http://schemas.microsoft.com/office/powerpoint/2010/main" xmlns="" val="10358190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DT_DESIGNS_NAME" val="Siemens 2013 – 16:9"/>
  <p:tag name="CDT_MASTERS_NAME" val="Free Content"/>
  <p:tag name="CDT_LAYOUT_TYPE" val="32"/>
  <p:tag name="CDT_OLDSLIDEHIDDEN" val="False"/>
  <p:tag name="CDT_OLDSLIDEINDEX" val="31"/>
  <p:tag name="CDT_INTERSECT_SLIDE" val="False"/>
  <p:tag name="CDT_NAVBARONTHISSLIDE" val="True"/>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intern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4202</TotalTime>
  <Words>2012</Words>
  <Application>Microsoft Office PowerPoint</Application>
  <PresentationFormat>Personalizzato</PresentationFormat>
  <Paragraphs>392</Paragraphs>
  <Slides>22</Slides>
  <Notes>17</Notes>
  <HiddenSlides>0</HiddenSlides>
  <MMClips>2</MMClips>
  <ScaleCrop>false</ScaleCrop>
  <HeadingPairs>
    <vt:vector size="6" baseType="variant">
      <vt:variant>
        <vt:lpstr>Tema</vt:lpstr>
      </vt:variant>
      <vt:variant>
        <vt:i4>3</vt:i4>
      </vt:variant>
      <vt:variant>
        <vt:lpstr>Server OLE incorporati</vt:lpstr>
      </vt:variant>
      <vt:variant>
        <vt:i4>2</vt:i4>
      </vt:variant>
      <vt:variant>
        <vt:lpstr>Titoli diapositive</vt:lpstr>
      </vt:variant>
      <vt:variant>
        <vt:i4>22</vt:i4>
      </vt:variant>
    </vt:vector>
  </HeadingPairs>
  <TitlesOfParts>
    <vt:vector size="27" baseType="lpstr">
      <vt:lpstr>Tema di Office</vt:lpstr>
      <vt:lpstr>interno</vt:lpstr>
      <vt:lpstr>1_Tema di Office</vt:lpstr>
      <vt:lpstr>think-cell Slide</vt:lpstr>
      <vt:lpstr>think-cell Folie</vt:lpstr>
      <vt:lpstr>Diapositiva 1</vt:lpstr>
      <vt:lpstr>Diapositiva 2</vt:lpstr>
      <vt:lpstr>Diapositiva 3</vt:lpstr>
      <vt:lpstr>Diapositiva 4</vt:lpstr>
      <vt:lpstr>Diapositiva 5</vt:lpstr>
      <vt:lpstr>Diapositiva 6</vt:lpstr>
      <vt:lpstr>Diapositiva 7</vt:lpstr>
      <vt:lpstr>Diapositiva 8</vt:lpstr>
      <vt:lpstr>La convergenza tra IT e OT nella digital industry</vt:lpstr>
      <vt:lpstr>La Trasformazione digitale </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JService 01005650955</dc:creator>
  <cp:keywords>C_Unrestricted</cp:keywords>
  <cp:lastModifiedBy>User</cp:lastModifiedBy>
  <cp:revision>97</cp:revision>
  <cp:lastPrinted>2019-04-10T13:11:38Z</cp:lastPrinted>
  <dcterms:created xsi:type="dcterms:W3CDTF">2018-06-04T09:27:42Z</dcterms:created>
  <dcterms:modified xsi:type="dcterms:W3CDTF">2019-07-09T15:11:03Z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Confidentiality">
    <vt:lpwstr>Unrestricted</vt:lpwstr>
  </property>
  <property fmtid="{D5CDD505-2E9C-101B-9397-08002B2CF9AE}" pid="3" name="sodocoClasLang">
    <vt:lpwstr>Unrestricted</vt:lpwstr>
  </property>
  <property fmtid="{D5CDD505-2E9C-101B-9397-08002B2CF9AE}" pid="4" name="sodocoClasLangId">
    <vt:i4>0</vt:i4>
  </property>
  <property fmtid="{D5CDD505-2E9C-101B-9397-08002B2CF9AE}" pid="5" name="sodocoClasId">
    <vt:i4>0</vt:i4>
  </property>
</Properties>
</file>