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0" r:id="rId1"/>
  </p:sldMasterIdLst>
  <p:notesMasterIdLst>
    <p:notesMasterId r:id="rId20"/>
  </p:notesMasterIdLst>
  <p:sldIdLst>
    <p:sldId id="256" r:id="rId2"/>
    <p:sldId id="257" r:id="rId3"/>
    <p:sldId id="258" r:id="rId4"/>
    <p:sldId id="259" r:id="rId5"/>
    <p:sldId id="270" r:id="rId6"/>
    <p:sldId id="271" r:id="rId7"/>
    <p:sldId id="280" r:id="rId8"/>
    <p:sldId id="273" r:id="rId9"/>
    <p:sldId id="283" r:id="rId10"/>
    <p:sldId id="282" r:id="rId11"/>
    <p:sldId id="281" r:id="rId12"/>
    <p:sldId id="284" r:id="rId13"/>
    <p:sldId id="285" r:id="rId14"/>
    <p:sldId id="286" r:id="rId15"/>
    <p:sldId id="287" r:id="rId16"/>
    <p:sldId id="288" r:id="rId17"/>
    <p:sldId id="289" r:id="rId18"/>
    <p:sldId id="29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9300"/>
    <a:srgbClr val="DA07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29"/>
  </p:normalViewPr>
  <p:slideViewPr>
    <p:cSldViewPr snapToGrid="0" snapToObjects="1">
      <p:cViewPr varScale="1">
        <p:scale>
          <a:sx n="63" d="100"/>
          <a:sy n="63" d="100"/>
        </p:scale>
        <p:origin x="780" y="5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86822F-F2FF-7142-92B7-BE4FF283595C}" type="datetimeFigureOut">
              <a:rPr lang="en-GB" smtClean="0"/>
              <a:t>04/06/2020</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6E5131-76DE-924B-95A1-ECE9A040E880}" type="slidenum">
              <a:rPr lang="en-GB" smtClean="0"/>
              <a:t>‹#›</a:t>
            </a:fld>
            <a:endParaRPr lang="en-GB"/>
          </a:p>
        </p:txBody>
      </p:sp>
    </p:spTree>
    <p:extLst>
      <p:ext uri="{BB962C8B-B14F-4D97-AF65-F5344CB8AC3E}">
        <p14:creationId xmlns:p14="http://schemas.microsoft.com/office/powerpoint/2010/main" val="727795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5</a:t>
            </a:fld>
            <a:endParaRPr lang="en-GB"/>
          </a:p>
        </p:txBody>
      </p:sp>
    </p:spTree>
    <p:extLst>
      <p:ext uri="{BB962C8B-B14F-4D97-AF65-F5344CB8AC3E}">
        <p14:creationId xmlns:p14="http://schemas.microsoft.com/office/powerpoint/2010/main" val="3716144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6</a:t>
            </a:fld>
            <a:endParaRPr lang="en-GB"/>
          </a:p>
        </p:txBody>
      </p:sp>
    </p:spTree>
    <p:extLst>
      <p:ext uri="{BB962C8B-B14F-4D97-AF65-F5344CB8AC3E}">
        <p14:creationId xmlns:p14="http://schemas.microsoft.com/office/powerpoint/2010/main" val="3279667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7</a:t>
            </a:fld>
            <a:endParaRPr lang="en-GB"/>
          </a:p>
        </p:txBody>
      </p:sp>
    </p:spTree>
    <p:extLst>
      <p:ext uri="{BB962C8B-B14F-4D97-AF65-F5344CB8AC3E}">
        <p14:creationId xmlns:p14="http://schemas.microsoft.com/office/powerpoint/2010/main" val="4087668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8</a:t>
            </a:fld>
            <a:endParaRPr lang="en-GB"/>
          </a:p>
        </p:txBody>
      </p:sp>
    </p:spTree>
    <p:extLst>
      <p:ext uri="{BB962C8B-B14F-4D97-AF65-F5344CB8AC3E}">
        <p14:creationId xmlns:p14="http://schemas.microsoft.com/office/powerpoint/2010/main" val="11412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9</a:t>
            </a:fld>
            <a:endParaRPr lang="en-GB"/>
          </a:p>
        </p:txBody>
      </p:sp>
    </p:spTree>
    <p:extLst>
      <p:ext uri="{BB962C8B-B14F-4D97-AF65-F5344CB8AC3E}">
        <p14:creationId xmlns:p14="http://schemas.microsoft.com/office/powerpoint/2010/main" val="4244268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10</a:t>
            </a:fld>
            <a:endParaRPr lang="en-GB"/>
          </a:p>
        </p:txBody>
      </p:sp>
    </p:spTree>
    <p:extLst>
      <p:ext uri="{BB962C8B-B14F-4D97-AF65-F5344CB8AC3E}">
        <p14:creationId xmlns:p14="http://schemas.microsoft.com/office/powerpoint/2010/main" val="849494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11</a:t>
            </a:fld>
            <a:endParaRPr lang="en-GB"/>
          </a:p>
        </p:txBody>
      </p:sp>
    </p:spTree>
    <p:extLst>
      <p:ext uri="{BB962C8B-B14F-4D97-AF65-F5344CB8AC3E}">
        <p14:creationId xmlns:p14="http://schemas.microsoft.com/office/powerpoint/2010/main" val="3768835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12</a:t>
            </a:fld>
            <a:endParaRPr lang="en-GB"/>
          </a:p>
        </p:txBody>
      </p:sp>
    </p:spTree>
    <p:extLst>
      <p:ext uri="{BB962C8B-B14F-4D97-AF65-F5344CB8AC3E}">
        <p14:creationId xmlns:p14="http://schemas.microsoft.com/office/powerpoint/2010/main" val="266927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13</a:t>
            </a:fld>
            <a:endParaRPr lang="en-GB"/>
          </a:p>
        </p:txBody>
      </p:sp>
    </p:spTree>
    <p:extLst>
      <p:ext uri="{BB962C8B-B14F-4D97-AF65-F5344CB8AC3E}">
        <p14:creationId xmlns:p14="http://schemas.microsoft.com/office/powerpoint/2010/main" val="3251364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16</a:t>
            </a:fld>
            <a:endParaRPr lang="en-GB"/>
          </a:p>
        </p:txBody>
      </p:sp>
    </p:spTree>
    <p:extLst>
      <p:ext uri="{BB962C8B-B14F-4D97-AF65-F5344CB8AC3E}">
        <p14:creationId xmlns:p14="http://schemas.microsoft.com/office/powerpoint/2010/main" val="3510120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b="1" dirty="0"/>
              <a:t>Since it is a qualitative analysis, in the form of a opinion poll, percentages should not considered. </a:t>
            </a:r>
          </a:p>
        </p:txBody>
      </p:sp>
      <p:sp>
        <p:nvSpPr>
          <p:cNvPr id="4" name="Segnaposto numero diapositiva 3"/>
          <p:cNvSpPr>
            <a:spLocks noGrp="1"/>
          </p:cNvSpPr>
          <p:nvPr>
            <p:ph type="sldNum" sz="quarter" idx="5"/>
          </p:nvPr>
        </p:nvSpPr>
        <p:spPr/>
        <p:txBody>
          <a:bodyPr/>
          <a:lstStyle/>
          <a:p>
            <a:fld id="{236E5131-76DE-924B-95A1-ECE9A040E880}" type="slidenum">
              <a:rPr lang="en-GB" smtClean="0"/>
              <a:t>17</a:t>
            </a:fld>
            <a:endParaRPr lang="en-GB"/>
          </a:p>
        </p:txBody>
      </p:sp>
    </p:spTree>
    <p:extLst>
      <p:ext uri="{BB962C8B-B14F-4D97-AF65-F5344CB8AC3E}">
        <p14:creationId xmlns:p14="http://schemas.microsoft.com/office/powerpoint/2010/main" val="1664871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236E5131-76DE-924B-95A1-ECE9A040E880}" type="slidenum">
              <a:rPr lang="en-GB" smtClean="0"/>
              <a:t>18</a:t>
            </a:fld>
            <a:endParaRPr lang="en-GB"/>
          </a:p>
        </p:txBody>
      </p:sp>
    </p:spTree>
    <p:extLst>
      <p:ext uri="{BB962C8B-B14F-4D97-AF65-F5344CB8AC3E}">
        <p14:creationId xmlns:p14="http://schemas.microsoft.com/office/powerpoint/2010/main" val="3046926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6/4/2020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28126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17513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6/4/2020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95831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480984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6/4/2020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30803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17619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342737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6/4/2020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659926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6/4/2020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9767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42712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017084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6/4/2020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060368278"/>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34" r:id="rId6"/>
    <p:sldLayoutId id="2147483729" r:id="rId7"/>
    <p:sldLayoutId id="2147483730" r:id="rId8"/>
    <p:sldLayoutId id="2147483731" r:id="rId9"/>
    <p:sldLayoutId id="2147483732" r:id="rId10"/>
    <p:sldLayoutId id="2147483733"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643B7E8-B361-4A91-A7A5-07418CFCF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7A74E93-DAA8-4661-8F23-0F48710EA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6269159"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26" name="Rectangle 25">
            <a:extLst>
              <a:ext uri="{FF2B5EF4-FFF2-40B4-BE49-F238E27FC236}">
                <a16:creationId xmlns:a16="http://schemas.microsoft.com/office/drawing/2014/main" id="{FF212E38-C041-49D9-9236-29FF44B27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16" y="809244"/>
            <a:ext cx="5943600" cy="5239512"/>
          </a:xfrm>
          <a:prstGeom prst="rect">
            <a:avLst/>
          </a:prstGeom>
          <a:ln w="6350" cap="sq" cmpd="sng" algn="ctr">
            <a:solidFill>
              <a:schemeClr val="tx1">
                <a:lumMod val="75000"/>
                <a:lumOff val="25000"/>
              </a:schemeClr>
            </a:solidFill>
            <a:prstDash val="solid"/>
            <a:miter lim="800000"/>
          </a:ln>
          <a:effectLst/>
        </p:spPr>
      </p:sp>
      <p:sp>
        <p:nvSpPr>
          <p:cNvPr id="2" name="Titolo 1">
            <a:extLst>
              <a:ext uri="{FF2B5EF4-FFF2-40B4-BE49-F238E27FC236}">
                <a16:creationId xmlns:a16="http://schemas.microsoft.com/office/drawing/2014/main" id="{9659A8D8-1923-5E48-879D-0B523263369A}"/>
              </a:ext>
            </a:extLst>
          </p:cNvPr>
          <p:cNvSpPr>
            <a:spLocks noGrp="1"/>
          </p:cNvSpPr>
          <p:nvPr>
            <p:ph type="ctrTitle"/>
          </p:nvPr>
        </p:nvSpPr>
        <p:spPr>
          <a:xfrm>
            <a:off x="1243632" y="1559768"/>
            <a:ext cx="5068568" cy="3135379"/>
          </a:xfrm>
        </p:spPr>
        <p:txBody>
          <a:bodyPr>
            <a:normAutofit/>
          </a:bodyPr>
          <a:lstStyle/>
          <a:p>
            <a:r>
              <a:rPr lang="en-GB" sz="6000" dirty="0">
                <a:solidFill>
                  <a:schemeClr val="tx1">
                    <a:lumMod val="65000"/>
                    <a:lumOff val="35000"/>
                  </a:schemeClr>
                </a:solidFill>
                <a:latin typeface="Century Gothic" panose="020B0502020202020204" pitchFamily="34" charset="0"/>
              </a:rPr>
              <a:t>survey results</a:t>
            </a:r>
          </a:p>
        </p:txBody>
      </p:sp>
      <p:sp>
        <p:nvSpPr>
          <p:cNvPr id="3" name="Sottotitolo 2">
            <a:extLst>
              <a:ext uri="{FF2B5EF4-FFF2-40B4-BE49-F238E27FC236}">
                <a16:creationId xmlns:a16="http://schemas.microsoft.com/office/drawing/2014/main" id="{680C2A8E-3236-2846-B6F7-AC2055B14962}"/>
              </a:ext>
            </a:extLst>
          </p:cNvPr>
          <p:cNvSpPr>
            <a:spLocks noGrp="1"/>
          </p:cNvSpPr>
          <p:nvPr>
            <p:ph type="subTitle" idx="1"/>
          </p:nvPr>
        </p:nvSpPr>
        <p:spPr>
          <a:xfrm>
            <a:off x="1243633" y="4315522"/>
            <a:ext cx="5068567" cy="1189753"/>
          </a:xfrm>
        </p:spPr>
        <p:txBody>
          <a:bodyPr>
            <a:normAutofit/>
          </a:bodyPr>
          <a:lstStyle/>
          <a:p>
            <a:r>
              <a:rPr lang="en-GB" sz="1400" b="1" dirty="0">
                <a:solidFill>
                  <a:srgbClr val="0086CC"/>
                </a:solidFill>
                <a:latin typeface="Century Gothic" panose="020B0502020202020204" pitchFamily="34" charset="0"/>
                <a:ea typeface="Times New Roman" panose="02020603050405020304" pitchFamily="18" charset="0"/>
                <a:cs typeface="Times New Roman" panose="02020603050405020304" pitchFamily="18" charset="0"/>
              </a:rPr>
              <a:t>                  A EU research project led by</a:t>
            </a:r>
            <a:r>
              <a:rPr lang="it-IT" sz="1400" dirty="0"/>
              <a:t> </a:t>
            </a:r>
            <a:endParaRPr lang="en-GB" sz="1400" dirty="0"/>
          </a:p>
        </p:txBody>
      </p:sp>
      <p:sp>
        <p:nvSpPr>
          <p:cNvPr id="28" name="Rectangle 27">
            <a:extLst>
              <a:ext uri="{FF2B5EF4-FFF2-40B4-BE49-F238E27FC236}">
                <a16:creationId xmlns:a16="http://schemas.microsoft.com/office/drawing/2014/main" id="{790391D1-AA86-467F-A77E-0606FCCCD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7796"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4A430F17-C7B1-40FD-89FA-55002B663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3EAAD29-514C-4272-AA97-D2DCEB35B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373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080894D-F290-4DF4-82A7-905285A7E1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7" name="Immagine 16" descr="sfondo sodima">
            <a:extLst>
              <a:ext uri="{FF2B5EF4-FFF2-40B4-BE49-F238E27FC236}">
                <a16:creationId xmlns:a16="http://schemas.microsoft.com/office/drawing/2014/main" id="{B44EB152-B646-0D4E-AFD2-5707D72C7092}"/>
              </a:ext>
            </a:extLst>
          </p:cNvPr>
          <p:cNvPicPr/>
          <p:nvPr/>
        </p:nvPicPr>
        <p:blipFill rotWithShape="1">
          <a:blip r:embed="rId2">
            <a:extLst>
              <a:ext uri="{28A0092B-C50C-407E-A947-70E740481C1C}">
                <a14:useLocalDpi xmlns:a14="http://schemas.microsoft.com/office/drawing/2010/main" val="0"/>
              </a:ext>
            </a:extLst>
          </a:blip>
          <a:srcRect t="1261" r="1" b="1"/>
          <a:stretch/>
        </p:blipFill>
        <p:spPr bwMode="auto">
          <a:xfrm>
            <a:off x="7555832" y="10"/>
            <a:ext cx="4636163" cy="6857990"/>
          </a:xfrm>
          <a:prstGeom prst="rect">
            <a:avLst/>
          </a:prstGeom>
          <a:noFill/>
        </p:spPr>
      </p:pic>
      <p:sp>
        <p:nvSpPr>
          <p:cNvPr id="4" name="CasellaDiTesto 3">
            <a:extLst>
              <a:ext uri="{FF2B5EF4-FFF2-40B4-BE49-F238E27FC236}">
                <a16:creationId xmlns:a16="http://schemas.microsoft.com/office/drawing/2014/main" id="{9EDE0590-DFF8-6944-823A-DBB29AC62211}"/>
              </a:ext>
            </a:extLst>
          </p:cNvPr>
          <p:cNvSpPr txBox="1"/>
          <p:nvPr/>
        </p:nvSpPr>
        <p:spPr>
          <a:xfrm>
            <a:off x="3624146" y="1293541"/>
            <a:ext cx="184731" cy="369332"/>
          </a:xfrm>
          <a:prstGeom prst="rect">
            <a:avLst/>
          </a:prstGeom>
          <a:noFill/>
        </p:spPr>
        <p:txBody>
          <a:bodyPr wrap="none" rtlCol="0">
            <a:spAutoFit/>
          </a:bodyPr>
          <a:lstStyle/>
          <a:p>
            <a:endParaRPr lang="en-GB" dirty="0"/>
          </a:p>
        </p:txBody>
      </p:sp>
      <p:pic>
        <p:nvPicPr>
          <p:cNvPr id="27" name="Immagine 26" descr="SoDiMa 6">
            <a:extLst>
              <a:ext uri="{FF2B5EF4-FFF2-40B4-BE49-F238E27FC236}">
                <a16:creationId xmlns:a16="http://schemas.microsoft.com/office/drawing/2014/main" id="{2489F91C-9581-F54D-A77E-26F8CA29BFF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733976" y="639359"/>
            <a:ext cx="2004060" cy="920409"/>
          </a:xfrm>
          <a:prstGeom prst="rect">
            <a:avLst/>
          </a:prstGeom>
          <a:noFill/>
        </p:spPr>
      </p:pic>
      <p:pic>
        <p:nvPicPr>
          <p:cNvPr id="29" name="Immagine 28" descr="LOGO CE_Vertical_EN_quadri_LR">
            <a:extLst>
              <a:ext uri="{FF2B5EF4-FFF2-40B4-BE49-F238E27FC236}">
                <a16:creationId xmlns:a16="http://schemas.microsoft.com/office/drawing/2014/main" id="{2103B5BE-604D-9C45-AEB9-4E88D722D86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243626" y="4315521"/>
            <a:ext cx="1574169" cy="1189753"/>
          </a:xfrm>
          <a:prstGeom prst="rect">
            <a:avLst/>
          </a:prstGeom>
          <a:noFill/>
        </p:spPr>
      </p:pic>
      <p:pic>
        <p:nvPicPr>
          <p:cNvPr id="31" name="Immagine 30">
            <a:extLst>
              <a:ext uri="{FF2B5EF4-FFF2-40B4-BE49-F238E27FC236}">
                <a16:creationId xmlns:a16="http://schemas.microsoft.com/office/drawing/2014/main" id="{66228C88-67FE-714F-8488-1769E3A6DAD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872907" y="4594862"/>
            <a:ext cx="1604645" cy="532130"/>
          </a:xfrm>
          <a:prstGeom prst="rect">
            <a:avLst/>
          </a:prstGeom>
          <a:noFill/>
          <a:ln>
            <a:noFill/>
          </a:ln>
        </p:spPr>
      </p:pic>
      <p:sp>
        <p:nvSpPr>
          <p:cNvPr id="19" name="Rettangolo 18">
            <a:extLst>
              <a:ext uri="{FF2B5EF4-FFF2-40B4-BE49-F238E27FC236}">
                <a16:creationId xmlns:a16="http://schemas.microsoft.com/office/drawing/2014/main" id="{0BA4C635-4C95-114F-99E8-8EDC71E478D4}"/>
              </a:ext>
            </a:extLst>
          </p:cNvPr>
          <p:cNvSpPr/>
          <p:nvPr/>
        </p:nvSpPr>
        <p:spPr>
          <a:xfrm>
            <a:off x="1298745" y="5126992"/>
            <a:ext cx="5335123" cy="707886"/>
          </a:xfrm>
          <a:prstGeom prst="rect">
            <a:avLst/>
          </a:prstGeom>
        </p:spPr>
        <p:txBody>
          <a:bodyPr wrap="square">
            <a:spAutoFit/>
          </a:bodyPr>
          <a:lstStyle/>
          <a:p>
            <a:pPr marL="1530350" algn="just">
              <a:spcAft>
                <a:spcPts val="0"/>
              </a:spcAft>
            </a:pPr>
            <a:r>
              <a:rPr lang="en-US" sz="1000" dirty="0">
                <a:solidFill>
                  <a:srgbClr val="0086CC"/>
                </a:solidFill>
                <a:latin typeface="Century Gothic" panose="020B0502020202020204" pitchFamily="34" charset="0"/>
                <a:ea typeface="Times New Roman" panose="02020603050405020304" pitchFamily="18" charset="0"/>
                <a:cs typeface="Times New Roman" panose="02020603050405020304" pitchFamily="18" charset="0"/>
              </a:rPr>
              <a:t>SoDiMa is a project co-funded by the European Commission, Directorate General of Employment, Social Affairs &amp; Inclusion VS/2019/0028 budget heading 04.03.01.08, Industrial Relations and Social Dialogue.</a:t>
            </a:r>
            <a:endParaRPr lang="it-IT" sz="10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161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id="{865200ED-5A19-CE43-905A-E23E5FBBDC0F}"/>
              </a:ext>
            </a:extLst>
          </p:cNvPr>
          <p:cNvGraphicFramePr>
            <a:graphicFrameLocks noGrp="1"/>
          </p:cNvGraphicFramePr>
          <p:nvPr>
            <p:ph idx="1"/>
            <p:extLst>
              <p:ext uri="{D42A27DB-BD31-4B8C-83A1-F6EECF244321}">
                <p14:modId xmlns:p14="http://schemas.microsoft.com/office/powerpoint/2010/main" val="1954994512"/>
              </p:ext>
            </p:extLst>
          </p:nvPr>
        </p:nvGraphicFramePr>
        <p:xfrm>
          <a:off x="2139640" y="2375247"/>
          <a:ext cx="7912719" cy="1946227"/>
        </p:xfrm>
        <a:graphic>
          <a:graphicData uri="http://schemas.openxmlformats.org/drawingml/2006/table">
            <a:tbl>
              <a:tblPr firstRow="1" bandRow="1">
                <a:tableStyleId>{5C22544A-7EE6-4342-B048-85BDC9FD1C3A}</a:tableStyleId>
              </a:tblPr>
              <a:tblGrid>
                <a:gridCol w="2637573">
                  <a:extLst>
                    <a:ext uri="{9D8B030D-6E8A-4147-A177-3AD203B41FA5}">
                      <a16:colId xmlns:a16="http://schemas.microsoft.com/office/drawing/2014/main" val="3072845510"/>
                    </a:ext>
                  </a:extLst>
                </a:gridCol>
                <a:gridCol w="2637573">
                  <a:extLst>
                    <a:ext uri="{9D8B030D-6E8A-4147-A177-3AD203B41FA5}">
                      <a16:colId xmlns:a16="http://schemas.microsoft.com/office/drawing/2014/main" val="947316084"/>
                    </a:ext>
                  </a:extLst>
                </a:gridCol>
                <a:gridCol w="2637573">
                  <a:extLst>
                    <a:ext uri="{9D8B030D-6E8A-4147-A177-3AD203B41FA5}">
                      <a16:colId xmlns:a16="http://schemas.microsoft.com/office/drawing/2014/main" val="2473726492"/>
                    </a:ext>
                  </a:extLst>
                </a:gridCol>
              </a:tblGrid>
              <a:tr h="901561">
                <a:tc>
                  <a:txBody>
                    <a:bodyPr/>
                    <a:lstStyle/>
                    <a:p>
                      <a:pPr algn="ctr"/>
                      <a:r>
                        <a:rPr lang="en-GB" dirty="0">
                          <a:latin typeface="Century Gothic" panose="020B0502020202020204" pitchFamily="34" charset="0"/>
                        </a:rPr>
                        <a:t>Country</a:t>
                      </a:r>
                    </a:p>
                  </a:txBody>
                  <a:tcPr/>
                </a:tc>
                <a:tc>
                  <a:txBody>
                    <a:bodyPr/>
                    <a:lstStyle/>
                    <a:p>
                      <a:pPr algn="ctr"/>
                      <a:r>
                        <a:rPr lang="en-GB" dirty="0">
                          <a:solidFill>
                            <a:schemeClr val="bg1"/>
                          </a:solidFill>
                          <a:latin typeface="Century Gothic" panose="020B0502020202020204" pitchFamily="34" charset="0"/>
                        </a:rPr>
                        <a:t>Survey Innovative Companies</a:t>
                      </a:r>
                    </a:p>
                  </a:txBody>
                  <a:tcPr/>
                </a:tc>
                <a:tc>
                  <a:txBody>
                    <a:bodyPr/>
                    <a:lstStyle/>
                    <a:p>
                      <a:pPr algn="ctr"/>
                      <a:r>
                        <a:rPr lang="en-GB" dirty="0">
                          <a:solidFill>
                            <a:srgbClr val="0070C0"/>
                          </a:solidFill>
                          <a:latin typeface="Century Gothic" panose="020B0502020202020204" pitchFamily="34" charset="0"/>
                        </a:rPr>
                        <a:t>Survey Education &amp; Training</a:t>
                      </a:r>
                    </a:p>
                  </a:txBody>
                  <a:tcPr/>
                </a:tc>
                <a:extLst>
                  <a:ext uri="{0D108BD9-81ED-4DB2-BD59-A6C34878D82A}">
                    <a16:rowId xmlns:a16="http://schemas.microsoft.com/office/drawing/2014/main" val="785045762"/>
                  </a:ext>
                </a:extLst>
              </a:tr>
              <a:tr h="522333">
                <a:tc>
                  <a:txBody>
                    <a:bodyPr/>
                    <a:lstStyle/>
                    <a:p>
                      <a:pPr algn="ctr"/>
                      <a:r>
                        <a:rPr lang="en-GB" dirty="0">
                          <a:latin typeface="Century Gothic" panose="020B0502020202020204" pitchFamily="34" charset="0"/>
                        </a:rPr>
                        <a:t>Slovenia</a:t>
                      </a:r>
                    </a:p>
                  </a:txBody>
                  <a:tcPr/>
                </a:tc>
                <a:tc>
                  <a:txBody>
                    <a:bodyPr/>
                    <a:lstStyle/>
                    <a:p>
                      <a:pPr algn="ctr"/>
                      <a:r>
                        <a:rPr lang="en-GB" dirty="0">
                          <a:latin typeface="Century Gothic" panose="020B0502020202020204" pitchFamily="34" charset="0"/>
                        </a:rPr>
                        <a:t>15/15</a:t>
                      </a:r>
                    </a:p>
                  </a:txBody>
                  <a:tcPr/>
                </a:tc>
                <a:tc>
                  <a:txBody>
                    <a:bodyPr/>
                    <a:lstStyle/>
                    <a:p>
                      <a:pPr algn="ctr"/>
                      <a:r>
                        <a:rPr lang="en-GB" dirty="0">
                          <a:latin typeface="Century Gothic" panose="020B0502020202020204" pitchFamily="34" charset="0"/>
                        </a:rPr>
                        <a:t>10/15</a:t>
                      </a:r>
                    </a:p>
                  </a:txBody>
                  <a:tcPr/>
                </a:tc>
                <a:extLst>
                  <a:ext uri="{0D108BD9-81ED-4DB2-BD59-A6C34878D82A}">
                    <a16:rowId xmlns:a16="http://schemas.microsoft.com/office/drawing/2014/main" val="3437931266"/>
                  </a:ext>
                </a:extLst>
              </a:tr>
              <a:tr h="522333">
                <a:tc>
                  <a:txBody>
                    <a:bodyPr/>
                    <a:lstStyle/>
                    <a:p>
                      <a:pPr algn="ctr"/>
                      <a:r>
                        <a:rPr lang="en-GB" dirty="0">
                          <a:latin typeface="Century Gothic" panose="020B0502020202020204" pitchFamily="34" charset="0"/>
                        </a:rPr>
                        <a:t>Spain</a:t>
                      </a:r>
                    </a:p>
                  </a:txBody>
                  <a:tcPr/>
                </a:tc>
                <a:tc>
                  <a:txBody>
                    <a:bodyPr/>
                    <a:lstStyle/>
                    <a:p>
                      <a:pPr algn="ctr"/>
                      <a:r>
                        <a:rPr lang="en-GB" dirty="0">
                          <a:latin typeface="Century Gothic" panose="020B0502020202020204" pitchFamily="34" charset="0"/>
                        </a:rPr>
                        <a:t>8/15</a:t>
                      </a:r>
                    </a:p>
                  </a:txBody>
                  <a:tcPr/>
                </a:tc>
                <a:tc>
                  <a:txBody>
                    <a:bodyPr/>
                    <a:lstStyle/>
                    <a:p>
                      <a:pPr algn="ctr"/>
                      <a:r>
                        <a:rPr lang="en-GB" dirty="0">
                          <a:latin typeface="Century Gothic" panose="020B0502020202020204" pitchFamily="34" charset="0"/>
                        </a:rPr>
                        <a:t>9/15</a:t>
                      </a:r>
                    </a:p>
                  </a:txBody>
                  <a:tcPr/>
                </a:tc>
                <a:extLst>
                  <a:ext uri="{0D108BD9-81ED-4DB2-BD59-A6C34878D82A}">
                    <a16:rowId xmlns:a16="http://schemas.microsoft.com/office/drawing/2014/main" val="3849435223"/>
                  </a:ext>
                </a:extLst>
              </a:tr>
            </a:tbl>
          </a:graphicData>
        </a:graphic>
      </p:graphicFrame>
      <p:sp>
        <p:nvSpPr>
          <p:cNvPr id="2" name="Titolo 1">
            <a:extLst>
              <a:ext uri="{FF2B5EF4-FFF2-40B4-BE49-F238E27FC236}">
                <a16:creationId xmlns:a16="http://schemas.microsoft.com/office/drawing/2014/main" id="{A933B685-4616-CB45-91D9-123C20CB2611}"/>
              </a:ext>
            </a:extLst>
          </p:cNvPr>
          <p:cNvSpPr>
            <a:spLocks noGrp="1"/>
          </p:cNvSpPr>
          <p:nvPr>
            <p:ph type="title"/>
          </p:nvPr>
        </p:nvSpPr>
        <p:spPr/>
        <p:txBody>
          <a:bodyPr>
            <a:normAutofit/>
          </a:bodyPr>
          <a:lstStyle/>
          <a:p>
            <a:pPr algn="ctr"/>
            <a:r>
              <a:rPr lang="en-GB" sz="3600" dirty="0">
                <a:latin typeface="Century Gothic" panose="020B0502020202020204" pitchFamily="34" charset="0"/>
              </a:rPr>
              <a:t>OVERVIEW OF SURVEYS AND FEEDBAKS</a:t>
            </a:r>
            <a:r>
              <a:rPr lang="en-GB" sz="1600" baseline="30000" dirty="0">
                <a:latin typeface="Century Gothic" panose="020B0502020202020204" pitchFamily="34" charset="0"/>
              </a:rPr>
              <a:t>(*)</a:t>
            </a:r>
            <a:r>
              <a:rPr lang="en-GB" sz="3600" dirty="0">
                <a:latin typeface="Century Gothic" panose="020B0502020202020204" pitchFamily="34" charset="0"/>
              </a:rPr>
              <a:t>   </a:t>
            </a:r>
          </a:p>
        </p:txBody>
      </p:sp>
      <p:sp>
        <p:nvSpPr>
          <p:cNvPr id="5" name="Rettangolo 4">
            <a:extLst>
              <a:ext uri="{FF2B5EF4-FFF2-40B4-BE49-F238E27FC236}">
                <a16:creationId xmlns:a16="http://schemas.microsoft.com/office/drawing/2014/main" id="{418963C5-E7BA-CC44-AE1A-B3638F25EBEA}"/>
              </a:ext>
            </a:extLst>
          </p:cNvPr>
          <p:cNvSpPr/>
          <p:nvPr/>
        </p:nvSpPr>
        <p:spPr>
          <a:xfrm>
            <a:off x="1634373" y="5204860"/>
            <a:ext cx="2869696" cy="707886"/>
          </a:xfrm>
          <a:prstGeom prst="rect">
            <a:avLst/>
          </a:prstGeom>
        </p:spPr>
        <p:txBody>
          <a:bodyPr wrap="none">
            <a:spAutoFit/>
          </a:bodyPr>
          <a:lstStyle/>
          <a:p>
            <a:r>
              <a:rPr lang="en-GB" baseline="30000" dirty="0">
                <a:latin typeface="Century Gothic" panose="020B0502020202020204" pitchFamily="34" charset="0"/>
              </a:rPr>
              <a:t>(*)</a:t>
            </a:r>
            <a:r>
              <a:rPr lang="en-GB" sz="4000" dirty="0">
                <a:latin typeface="Century Gothic" panose="020B0502020202020204" pitchFamily="34" charset="0"/>
              </a:rPr>
              <a:t> </a:t>
            </a:r>
            <a:r>
              <a:rPr lang="en-GB" baseline="30000" dirty="0">
                <a:latin typeface="Century Gothic" panose="020B0502020202020204" pitchFamily="34" charset="0"/>
              </a:rPr>
              <a:t>Data extracted on 31 Oct. 2019</a:t>
            </a:r>
          </a:p>
        </p:txBody>
      </p:sp>
    </p:spTree>
    <p:extLst>
      <p:ext uri="{BB962C8B-B14F-4D97-AF65-F5344CB8AC3E}">
        <p14:creationId xmlns:p14="http://schemas.microsoft.com/office/powerpoint/2010/main" val="2294288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33B685-4616-CB45-91D9-123C20CB2611}"/>
              </a:ext>
            </a:extLst>
          </p:cNvPr>
          <p:cNvSpPr>
            <a:spLocks noGrp="1"/>
          </p:cNvSpPr>
          <p:nvPr>
            <p:ph type="title"/>
          </p:nvPr>
        </p:nvSpPr>
        <p:spPr>
          <a:xfrm>
            <a:off x="1066800" y="453024"/>
            <a:ext cx="10058400" cy="1371600"/>
          </a:xfrm>
        </p:spPr>
        <p:txBody>
          <a:bodyPr>
            <a:normAutofit/>
          </a:bodyPr>
          <a:lstStyle/>
          <a:p>
            <a:pPr algn="ctr"/>
            <a:r>
              <a:rPr lang="en-GB" sz="3200" b="1" dirty="0">
                <a:latin typeface="Century Gothic" panose="020B0502020202020204" pitchFamily="34" charset="0"/>
              </a:rPr>
              <a:t>EDUCATION &amp; TRAINING </a:t>
            </a:r>
            <a:r>
              <a:rPr lang="en-GB" sz="3200" dirty="0">
                <a:latin typeface="Century Gothic" panose="020B0502020202020204" pitchFamily="34" charset="0"/>
              </a:rPr>
              <a:t>SURVEY RESULTS    </a:t>
            </a:r>
          </a:p>
        </p:txBody>
      </p:sp>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800" y="1739590"/>
            <a:ext cx="10058400" cy="4213154"/>
          </a:xfrm>
        </p:spPr>
        <p:txBody>
          <a:bodyPr>
            <a:normAutofit/>
          </a:bodyPr>
          <a:lstStyle/>
          <a:p>
            <a:r>
              <a:rPr lang="en-GB" b="1" dirty="0">
                <a:solidFill>
                  <a:srgbClr val="0070C0"/>
                </a:solidFill>
                <a:latin typeface="Century Gothic" panose="020B0502020202020204" pitchFamily="34" charset="0"/>
              </a:rPr>
              <a:t>Section 1 – Innovation &amp; technology: impacts on skills &amp; work organisation</a:t>
            </a:r>
          </a:p>
          <a:p>
            <a:pPr marL="0" indent="0">
              <a:buNone/>
            </a:pPr>
            <a:endParaRPr lang="en-GB" b="1" dirty="0">
              <a:latin typeface="Century Gothic" panose="020B0502020202020204" pitchFamily="34" charset="0"/>
            </a:endParaRPr>
          </a:p>
          <a:p>
            <a:pPr marL="0" indent="0" algn="ctr">
              <a:buNone/>
            </a:pPr>
            <a:r>
              <a:rPr lang="en-GB" b="1" dirty="0">
                <a:latin typeface="Century Gothic" panose="020B0502020202020204" pitchFamily="34" charset="0"/>
              </a:rPr>
              <a:t>The main drivers of change in EU Education and Training sector  </a:t>
            </a:r>
            <a:r>
              <a:rPr lang="en-GB" sz="1400" dirty="0">
                <a:latin typeface="Century Gothic" panose="020B0502020202020204" pitchFamily="34" charset="0"/>
              </a:rPr>
              <a:t>(first option for nr. of selections)</a:t>
            </a:r>
          </a:p>
        </p:txBody>
      </p:sp>
      <p:graphicFrame>
        <p:nvGraphicFramePr>
          <p:cNvPr id="9" name="Segnaposto contenuto 3">
            <a:extLst>
              <a:ext uri="{FF2B5EF4-FFF2-40B4-BE49-F238E27FC236}">
                <a16:creationId xmlns:a16="http://schemas.microsoft.com/office/drawing/2014/main" id="{D2252892-F601-FB4E-BA02-B540125392E7}"/>
              </a:ext>
            </a:extLst>
          </p:cNvPr>
          <p:cNvGraphicFramePr>
            <a:graphicFrameLocks/>
          </p:cNvGraphicFramePr>
          <p:nvPr>
            <p:extLst>
              <p:ext uri="{D42A27DB-BD31-4B8C-83A1-F6EECF244321}">
                <p14:modId xmlns:p14="http://schemas.microsoft.com/office/powerpoint/2010/main" val="4132459718"/>
              </p:ext>
            </p:extLst>
          </p:nvPr>
        </p:nvGraphicFramePr>
        <p:xfrm>
          <a:off x="2612190" y="3339790"/>
          <a:ext cx="6967620" cy="1746834"/>
        </p:xfrm>
        <a:graphic>
          <a:graphicData uri="http://schemas.openxmlformats.org/drawingml/2006/table">
            <a:tbl>
              <a:tblPr firstRow="1" bandRow="1">
                <a:tableStyleId>{5C22544A-7EE6-4342-B048-85BDC9FD1C3A}</a:tableStyleId>
              </a:tblPr>
              <a:tblGrid>
                <a:gridCol w="3483810">
                  <a:extLst>
                    <a:ext uri="{9D8B030D-6E8A-4147-A177-3AD203B41FA5}">
                      <a16:colId xmlns:a16="http://schemas.microsoft.com/office/drawing/2014/main" val="947316084"/>
                    </a:ext>
                  </a:extLst>
                </a:gridCol>
                <a:gridCol w="3483810">
                  <a:extLst>
                    <a:ext uri="{9D8B030D-6E8A-4147-A177-3AD203B41FA5}">
                      <a16:colId xmlns:a16="http://schemas.microsoft.com/office/drawing/2014/main" val="2473726492"/>
                    </a:ext>
                  </a:extLst>
                </a:gridCol>
              </a:tblGrid>
              <a:tr h="817873">
                <a:tc>
                  <a:txBody>
                    <a:bodyPr/>
                    <a:lstStyle/>
                    <a:p>
                      <a:pPr algn="ctr"/>
                      <a:r>
                        <a:rPr lang="en-GB" dirty="0">
                          <a:latin typeface="Century Gothic" panose="020B0502020202020204" pitchFamily="34" charset="0"/>
                        </a:rPr>
                        <a:t>SLOVENIA</a:t>
                      </a:r>
                    </a:p>
                  </a:txBody>
                  <a:tcPr/>
                </a:tc>
                <a:tc>
                  <a:txBody>
                    <a:bodyPr/>
                    <a:lstStyle/>
                    <a:p>
                      <a:pPr algn="ctr"/>
                      <a:r>
                        <a:rPr lang="en-GB" dirty="0">
                          <a:latin typeface="Century Gothic" panose="020B0502020202020204" pitchFamily="34" charset="0"/>
                        </a:rPr>
                        <a:t>SPAIN</a:t>
                      </a:r>
                    </a:p>
                  </a:txBody>
                  <a:tcPr/>
                </a:tc>
                <a:extLst>
                  <a:ext uri="{0D108BD9-81ED-4DB2-BD59-A6C34878D82A}">
                    <a16:rowId xmlns:a16="http://schemas.microsoft.com/office/drawing/2014/main" val="785045762"/>
                  </a:ext>
                </a:extLst>
              </a:tr>
              <a:tr h="928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Learning tools; </a:t>
                      </a:r>
                      <a:r>
                        <a:rPr kumimoji="0" lang="it-IT"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Technology (</a:t>
                      </a:r>
                      <a:r>
                        <a:rPr kumimoji="0" lang="it-IT"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machines</a:t>
                      </a:r>
                      <a:r>
                        <a:rPr kumimoji="0" lang="it-IT"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it-IT" sz="2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ICTsystems</a:t>
                      </a:r>
                      <a:r>
                        <a:rPr kumimoji="0" lang="it-IT"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it-IT" sz="20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6</a:t>
                      </a:r>
                      <a:endParaRPr kumimoji="0" lang="en-GB" sz="20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a:txBody>
                  <a:tcPr/>
                </a:tc>
                <a:tc>
                  <a:txBody>
                    <a:bodyPr/>
                    <a:lstStyle/>
                    <a:p>
                      <a:pPr algn="ctr"/>
                      <a:r>
                        <a:rPr kumimoji="0" lang="it-IT" sz="2000" b="0" i="0" u="none" strike="noStrike" kern="1200" cap="none" spc="0" normalizeH="0" baseline="0" dirty="0" err="1">
                          <a:ln>
                            <a:noFill/>
                          </a:ln>
                          <a:solidFill>
                            <a:prstClr val="black"/>
                          </a:solidFill>
                          <a:effectLst/>
                          <a:uLnTx/>
                          <a:uFillTx/>
                          <a:latin typeface="Century Gothic" panose="020B0502020202020204" pitchFamily="34" charset="0"/>
                          <a:ea typeface="+mn-ea"/>
                          <a:cs typeface="+mn-cs"/>
                        </a:rPr>
                        <a:t>Tecnología</a:t>
                      </a:r>
                      <a:r>
                        <a:rPr kumimoji="0" lang="it-IT" sz="2000" b="0" i="0" u="none" strike="noStrike" kern="1200" cap="none" spc="0" normalizeH="0" baseline="0" dirty="0">
                          <a:ln>
                            <a:noFill/>
                          </a:ln>
                          <a:solidFill>
                            <a:prstClr val="black"/>
                          </a:solidFill>
                          <a:effectLst/>
                          <a:uLnTx/>
                          <a:uFillTx/>
                          <a:latin typeface="Century Gothic" panose="020B0502020202020204" pitchFamily="34" charset="0"/>
                          <a:ea typeface="+mn-ea"/>
                          <a:cs typeface="+mn-cs"/>
                        </a:rPr>
                        <a:t> (</a:t>
                      </a:r>
                      <a:r>
                        <a:rPr kumimoji="0" lang="it-IT" sz="2000" b="0" i="0" u="none" strike="noStrike" kern="1200" cap="none" spc="0" normalizeH="0" baseline="0" dirty="0" err="1">
                          <a:ln>
                            <a:noFill/>
                          </a:ln>
                          <a:solidFill>
                            <a:prstClr val="black"/>
                          </a:solidFill>
                          <a:effectLst/>
                          <a:uLnTx/>
                          <a:uFillTx/>
                          <a:latin typeface="Century Gothic" panose="020B0502020202020204" pitchFamily="34" charset="0"/>
                          <a:ea typeface="+mn-ea"/>
                          <a:cs typeface="+mn-cs"/>
                        </a:rPr>
                        <a:t>máquinas,sistemas</a:t>
                      </a:r>
                      <a:r>
                        <a:rPr kumimoji="0" lang="it-IT" sz="2000" b="0" i="0" u="none" strike="noStrike" kern="1200" cap="none" spc="0" normalizeH="0" baseline="0" dirty="0">
                          <a:ln>
                            <a:noFill/>
                          </a:ln>
                          <a:solidFill>
                            <a:prstClr val="black"/>
                          </a:solidFill>
                          <a:effectLst/>
                          <a:uLnTx/>
                          <a:uFillTx/>
                          <a:latin typeface="Century Gothic" panose="020B0502020202020204" pitchFamily="34" charset="0"/>
                          <a:ea typeface="+mn-ea"/>
                          <a:cs typeface="+mn-cs"/>
                        </a:rPr>
                        <a:t> TIC) </a:t>
                      </a:r>
                      <a:r>
                        <a:rPr kumimoji="0" lang="it-IT" sz="2000" b="1" i="0" u="none" strike="noStrike" kern="1200" cap="none" spc="0" normalizeH="0" baseline="0" dirty="0">
                          <a:ln>
                            <a:noFill/>
                          </a:ln>
                          <a:solidFill>
                            <a:srgbClr val="0070C0"/>
                          </a:solidFill>
                          <a:effectLst/>
                          <a:uLnTx/>
                          <a:uFillTx/>
                          <a:latin typeface="Century Gothic" panose="020B0502020202020204" pitchFamily="34" charset="0"/>
                          <a:ea typeface="+mn-ea"/>
                          <a:cs typeface="+mn-cs"/>
                        </a:rPr>
                        <a:t>8</a:t>
                      </a:r>
                      <a:endParaRPr kumimoji="0" lang="en-GB" sz="2000" b="1" i="0" u="none" strike="noStrike" kern="1200" cap="none" spc="0" normalizeH="0" baseline="0" dirty="0">
                        <a:ln>
                          <a:noFill/>
                        </a:ln>
                        <a:solidFill>
                          <a:srgbClr val="0070C0"/>
                        </a:solidFill>
                        <a:effectLst/>
                        <a:uLnTx/>
                        <a:uFillTx/>
                        <a:latin typeface="Century Gothic" panose="020B0502020202020204" pitchFamily="34" charset="0"/>
                        <a:ea typeface="+mn-ea"/>
                        <a:cs typeface="+mn-cs"/>
                      </a:endParaRPr>
                    </a:p>
                  </a:txBody>
                  <a:tcPr/>
                </a:tc>
                <a:extLst>
                  <a:ext uri="{0D108BD9-81ED-4DB2-BD59-A6C34878D82A}">
                    <a16:rowId xmlns:a16="http://schemas.microsoft.com/office/drawing/2014/main" val="1567886400"/>
                  </a:ext>
                </a:extLst>
              </a:tr>
            </a:tbl>
          </a:graphicData>
        </a:graphic>
      </p:graphicFrame>
    </p:spTree>
    <p:extLst>
      <p:ext uri="{BB962C8B-B14F-4D97-AF65-F5344CB8AC3E}">
        <p14:creationId xmlns:p14="http://schemas.microsoft.com/office/powerpoint/2010/main" val="205031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800" y="464187"/>
            <a:ext cx="10058400" cy="4213154"/>
          </a:xfrm>
        </p:spPr>
        <p:txBody>
          <a:bodyPr>
            <a:normAutofit/>
          </a:bodyPr>
          <a:lstStyle/>
          <a:p>
            <a:pPr marL="0" indent="0" algn="ctr">
              <a:buNone/>
            </a:pPr>
            <a:r>
              <a:rPr lang="it-IT" dirty="0">
                <a:latin typeface="Century Gothic" panose="020B0502020202020204" pitchFamily="34" charset="0"/>
              </a:rPr>
              <a:t>My </a:t>
            </a:r>
            <a:r>
              <a:rPr lang="it-IT" dirty="0" err="1">
                <a:latin typeface="Century Gothic" panose="020B0502020202020204" pitchFamily="34" charset="0"/>
              </a:rPr>
              <a:t>Institution</a:t>
            </a:r>
            <a:r>
              <a:rPr lang="it-IT" dirty="0">
                <a:latin typeface="Century Gothic" panose="020B0502020202020204" pitchFamily="34" charset="0"/>
              </a:rPr>
              <a:t> </a:t>
            </a:r>
            <a:r>
              <a:rPr lang="it-IT" dirty="0" err="1">
                <a:latin typeface="Century Gothic" panose="020B0502020202020204" pitchFamily="34" charset="0"/>
              </a:rPr>
              <a:t>finds</a:t>
            </a:r>
            <a:r>
              <a:rPr lang="it-IT" dirty="0">
                <a:latin typeface="Century Gothic" panose="020B0502020202020204" pitchFamily="34" charset="0"/>
              </a:rPr>
              <a:t> </a:t>
            </a:r>
            <a:r>
              <a:rPr lang="it-IT" b="1" dirty="0" err="1">
                <a:latin typeface="Century Gothic" panose="020B0502020202020204" pitchFamily="34" charset="0"/>
              </a:rPr>
              <a:t>difficulty</a:t>
            </a:r>
            <a:r>
              <a:rPr lang="it-IT" b="1" dirty="0">
                <a:latin typeface="Century Gothic" panose="020B0502020202020204" pitchFamily="34" charset="0"/>
              </a:rPr>
              <a:t> in </a:t>
            </a:r>
            <a:r>
              <a:rPr lang="it-IT" b="1" dirty="0" err="1">
                <a:latin typeface="Century Gothic" panose="020B0502020202020204" pitchFamily="34" charset="0"/>
              </a:rPr>
              <a:t>supplying</a:t>
            </a:r>
            <a:r>
              <a:rPr lang="it-IT" b="1" dirty="0">
                <a:latin typeface="Century Gothic" panose="020B0502020202020204" pitchFamily="34" charset="0"/>
              </a:rPr>
              <a:t> vacancies with professional </a:t>
            </a:r>
            <a:r>
              <a:rPr lang="it-IT" b="1" dirty="0" err="1">
                <a:latin typeface="Century Gothic" panose="020B0502020202020204" pitchFamily="34" charset="0"/>
              </a:rPr>
              <a:t>profiles</a:t>
            </a:r>
            <a:r>
              <a:rPr lang="it-IT" b="1" dirty="0">
                <a:latin typeface="Century Gothic" panose="020B0502020202020204" pitchFamily="34" charset="0"/>
              </a:rPr>
              <a:t> </a:t>
            </a:r>
            <a:r>
              <a:rPr lang="it-IT" dirty="0">
                <a:latin typeface="Century Gothic" panose="020B0502020202020204" pitchFamily="34" charset="0"/>
              </a:rPr>
              <a:t>with the </a:t>
            </a:r>
            <a:r>
              <a:rPr lang="it-IT" b="1" dirty="0" err="1">
                <a:latin typeface="Century Gothic" panose="020B0502020202020204" pitchFamily="34" charset="0"/>
              </a:rPr>
              <a:t>necessary</a:t>
            </a:r>
            <a:r>
              <a:rPr lang="it-IT" b="1" dirty="0">
                <a:latin typeface="Century Gothic" panose="020B0502020202020204" pitchFamily="34" charset="0"/>
              </a:rPr>
              <a:t> skills </a:t>
            </a:r>
            <a:r>
              <a:rPr lang="it-IT" dirty="0">
                <a:latin typeface="Century Gothic" panose="020B0502020202020204" pitchFamily="34" charset="0"/>
              </a:rPr>
              <a:t>(i.e. </a:t>
            </a:r>
            <a:r>
              <a:rPr lang="it-IT" dirty="0" err="1">
                <a:latin typeface="Century Gothic" panose="020B0502020202020204" pitchFamily="34" charset="0"/>
              </a:rPr>
              <a:t>teaching,administration</a:t>
            </a:r>
            <a:r>
              <a:rPr lang="it-IT" dirty="0">
                <a:latin typeface="Century Gothic" panose="020B0502020202020204" pitchFamily="34" charset="0"/>
              </a:rPr>
              <a:t> &amp; </a:t>
            </a:r>
            <a:r>
              <a:rPr lang="it-IT" dirty="0" err="1">
                <a:latin typeface="Century Gothic" panose="020B0502020202020204" pitchFamily="34" charset="0"/>
              </a:rPr>
              <a:t>accounting</a:t>
            </a:r>
            <a:r>
              <a:rPr lang="it-IT" dirty="0">
                <a:latin typeface="Century Gothic" panose="020B0502020202020204" pitchFamily="34" charset="0"/>
              </a:rPr>
              <a:t> staff)</a:t>
            </a:r>
            <a:endParaRPr lang="en-GB" b="1" dirty="0">
              <a:latin typeface="Century Gothic" panose="020B0502020202020204" pitchFamily="34" charset="0"/>
            </a:endParaRPr>
          </a:p>
        </p:txBody>
      </p:sp>
      <p:pic>
        <p:nvPicPr>
          <p:cNvPr id="1026" name="Picture 2" descr="Grafico delle risposte di Moduli. Titolo della domanda: Please rate the following information. Numero di risposte: .">
            <a:extLst>
              <a:ext uri="{FF2B5EF4-FFF2-40B4-BE49-F238E27FC236}">
                <a16:creationId xmlns:a16="http://schemas.microsoft.com/office/drawing/2014/main" id="{20DADE08-09B9-1748-AA37-7FFE1C0AB9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16" t="26698" r="15625" b="18124"/>
          <a:stretch/>
        </p:blipFill>
        <p:spPr bwMode="auto">
          <a:xfrm>
            <a:off x="428626" y="1557338"/>
            <a:ext cx="5970011" cy="2171700"/>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42043324-C244-E447-B1BE-7C1C0A793915}"/>
              </a:ext>
            </a:extLst>
          </p:cNvPr>
          <p:cNvSpPr txBox="1"/>
          <p:nvPr/>
        </p:nvSpPr>
        <p:spPr>
          <a:xfrm>
            <a:off x="628650" y="2386098"/>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pic>
        <p:nvPicPr>
          <p:cNvPr id="1028" name="Picture 4" descr="Grafico delle risposte di Moduli. Titolo della domanda: Por favor, valore la siguiente afirmación. Numero di risposte: .">
            <a:extLst>
              <a:ext uri="{FF2B5EF4-FFF2-40B4-BE49-F238E27FC236}">
                <a16:creationId xmlns:a16="http://schemas.microsoft.com/office/drawing/2014/main" id="{5938CEEF-2CC2-5640-97AA-CD6BC9BA65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6" t="27357" b="18124"/>
          <a:stretch/>
        </p:blipFill>
        <p:spPr bwMode="auto">
          <a:xfrm>
            <a:off x="5200364" y="4103325"/>
            <a:ext cx="6362986" cy="2171700"/>
          </a:xfrm>
          <a:prstGeom prst="rect">
            <a:avLst/>
          </a:prstGeom>
          <a:noFill/>
          <a:extLst>
            <a:ext uri="{909E8E84-426E-40DD-AFC4-6F175D3DCCD1}">
              <a14:hiddenFill xmlns:a14="http://schemas.microsoft.com/office/drawing/2010/main">
                <a:solidFill>
                  <a:srgbClr val="FFFFFF"/>
                </a:solidFill>
              </a14:hiddenFill>
            </a:ext>
          </a:extLst>
        </p:spPr>
      </p:pic>
      <p:sp>
        <p:nvSpPr>
          <p:cNvPr id="17" name="CasellaDiTesto 16">
            <a:extLst>
              <a:ext uri="{FF2B5EF4-FFF2-40B4-BE49-F238E27FC236}">
                <a16:creationId xmlns:a16="http://schemas.microsoft.com/office/drawing/2014/main" id="{D134FF4A-6136-5945-8D2A-207A82356CFD}"/>
              </a:ext>
            </a:extLst>
          </p:cNvPr>
          <p:cNvSpPr txBox="1"/>
          <p:nvPr/>
        </p:nvSpPr>
        <p:spPr>
          <a:xfrm>
            <a:off x="10596563" y="4866962"/>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spTree>
    <p:extLst>
      <p:ext uri="{BB962C8B-B14F-4D97-AF65-F5344CB8AC3E}">
        <p14:creationId xmlns:p14="http://schemas.microsoft.com/office/powerpoint/2010/main" val="533233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graphicFrame>
        <p:nvGraphicFramePr>
          <p:cNvPr id="3" name="Tabella 2">
            <a:extLst>
              <a:ext uri="{FF2B5EF4-FFF2-40B4-BE49-F238E27FC236}">
                <a16:creationId xmlns:a16="http://schemas.microsoft.com/office/drawing/2014/main" id="{532387C7-9FB9-1D4D-AF32-B432104D67A6}"/>
              </a:ext>
            </a:extLst>
          </p:cNvPr>
          <p:cNvGraphicFramePr>
            <a:graphicFrameLocks noGrp="1"/>
          </p:cNvGraphicFramePr>
          <p:nvPr>
            <p:extLst>
              <p:ext uri="{D42A27DB-BD31-4B8C-83A1-F6EECF244321}">
                <p14:modId xmlns:p14="http://schemas.microsoft.com/office/powerpoint/2010/main" val="2856626956"/>
              </p:ext>
            </p:extLst>
          </p:nvPr>
        </p:nvGraphicFramePr>
        <p:xfrm>
          <a:off x="1478745" y="1328966"/>
          <a:ext cx="9163089" cy="4979624"/>
        </p:xfrm>
        <a:graphic>
          <a:graphicData uri="http://schemas.openxmlformats.org/drawingml/2006/table">
            <a:tbl>
              <a:tblPr firstRow="1" bandRow="1">
                <a:tableStyleId>{5C22544A-7EE6-4342-B048-85BDC9FD1C3A}</a:tableStyleId>
              </a:tblPr>
              <a:tblGrid>
                <a:gridCol w="2411391">
                  <a:extLst>
                    <a:ext uri="{9D8B030D-6E8A-4147-A177-3AD203B41FA5}">
                      <a16:colId xmlns:a16="http://schemas.microsoft.com/office/drawing/2014/main" val="1682392735"/>
                    </a:ext>
                  </a:extLst>
                </a:gridCol>
                <a:gridCol w="6751698">
                  <a:extLst>
                    <a:ext uri="{9D8B030D-6E8A-4147-A177-3AD203B41FA5}">
                      <a16:colId xmlns:a16="http://schemas.microsoft.com/office/drawing/2014/main" val="3529019561"/>
                    </a:ext>
                  </a:extLst>
                </a:gridCol>
              </a:tblGrid>
              <a:tr h="2430263">
                <a:tc>
                  <a:txBody>
                    <a:bodyPr/>
                    <a:lstStyle/>
                    <a:p>
                      <a:r>
                        <a:rPr lang="en-GB" dirty="0">
                          <a:latin typeface="Century Gothic" panose="020B0502020202020204" pitchFamily="34" charset="0"/>
                        </a:rPr>
                        <a:t>SLOVENIA</a:t>
                      </a:r>
                    </a:p>
                  </a:txBody>
                  <a:tcPr/>
                </a:tc>
                <a:tc>
                  <a:txBody>
                    <a:bodyPr/>
                    <a:lstStyle/>
                    <a:p>
                      <a:endParaRPr lang="en-GB" dirty="0"/>
                    </a:p>
                  </a:txBody>
                  <a:tcPr/>
                </a:tc>
                <a:extLst>
                  <a:ext uri="{0D108BD9-81ED-4DB2-BD59-A6C34878D82A}">
                    <a16:rowId xmlns:a16="http://schemas.microsoft.com/office/drawing/2014/main" val="3911315758"/>
                  </a:ext>
                </a:extLst>
              </a:tr>
              <a:tr h="2549361">
                <a:tc>
                  <a:txBody>
                    <a:bodyPr/>
                    <a:lstStyle/>
                    <a:p>
                      <a:r>
                        <a:rPr lang="en-GB" b="1" dirty="0">
                          <a:latin typeface="Century Gothic" panose="020B0502020202020204" pitchFamily="34" charset="0"/>
                        </a:rPr>
                        <a:t>SPAIN</a:t>
                      </a:r>
                    </a:p>
                  </a:txBody>
                  <a:tcPr/>
                </a:tc>
                <a:tc>
                  <a:txBody>
                    <a:bodyPr/>
                    <a:lstStyle/>
                    <a:p>
                      <a:endParaRPr lang="en-GB" dirty="0"/>
                    </a:p>
                    <a:p>
                      <a:endParaRPr lang="en-GB" dirty="0"/>
                    </a:p>
                    <a:p>
                      <a:endParaRPr lang="en-GB" dirty="0"/>
                    </a:p>
                    <a:p>
                      <a:endParaRPr lang="en-GB" dirty="0"/>
                    </a:p>
                    <a:p>
                      <a:endParaRPr lang="en-GB" dirty="0"/>
                    </a:p>
                    <a:p>
                      <a:endParaRPr lang="en-GB" dirty="0"/>
                    </a:p>
                    <a:p>
                      <a:endParaRPr lang="en-GB" dirty="0"/>
                    </a:p>
                  </a:txBody>
                  <a:tcPr/>
                </a:tc>
                <a:extLst>
                  <a:ext uri="{0D108BD9-81ED-4DB2-BD59-A6C34878D82A}">
                    <a16:rowId xmlns:a16="http://schemas.microsoft.com/office/drawing/2014/main" val="3287919538"/>
                  </a:ext>
                </a:extLst>
              </a:tr>
            </a:tbl>
          </a:graphicData>
        </a:graphic>
      </p:graphicFrame>
      <p:sp>
        <p:nvSpPr>
          <p:cNvPr id="6" name="Rettangolo 5">
            <a:extLst>
              <a:ext uri="{FF2B5EF4-FFF2-40B4-BE49-F238E27FC236}">
                <a16:creationId xmlns:a16="http://schemas.microsoft.com/office/drawing/2014/main" id="{AC9D8A46-0CB6-C743-AF13-87763927847C}"/>
              </a:ext>
            </a:extLst>
          </p:cNvPr>
          <p:cNvSpPr/>
          <p:nvPr/>
        </p:nvSpPr>
        <p:spPr>
          <a:xfrm>
            <a:off x="4263231" y="699413"/>
            <a:ext cx="3665532" cy="400110"/>
          </a:xfrm>
          <a:prstGeom prst="rect">
            <a:avLst/>
          </a:prstGeom>
        </p:spPr>
        <p:txBody>
          <a:bodyPr wrap="square">
            <a:spAutoFit/>
          </a:bodyPr>
          <a:lstStyle/>
          <a:p>
            <a:r>
              <a:rPr lang="it-IT" sz="2000" b="1" dirty="0">
                <a:latin typeface="Century Gothic" panose="020B0502020202020204" pitchFamily="34" charset="0"/>
              </a:rPr>
              <a:t>Local/National </a:t>
            </a:r>
            <a:r>
              <a:rPr lang="it-IT" sz="2000" b="1" dirty="0" err="1">
                <a:latin typeface="Century Gothic" panose="020B0502020202020204" pitchFamily="34" charset="0"/>
              </a:rPr>
              <a:t>relationships</a:t>
            </a:r>
            <a:endParaRPr lang="it-IT" sz="1600" b="1" dirty="0">
              <a:latin typeface="Century Gothic" panose="020B0502020202020204" pitchFamily="34" charset="0"/>
            </a:endParaRPr>
          </a:p>
        </p:txBody>
      </p:sp>
      <p:pic>
        <p:nvPicPr>
          <p:cNvPr id="2" name="Immagine 1">
            <a:extLst>
              <a:ext uri="{FF2B5EF4-FFF2-40B4-BE49-F238E27FC236}">
                <a16:creationId xmlns:a16="http://schemas.microsoft.com/office/drawing/2014/main" id="{32C59637-4C2E-4E44-AB88-1EE3BC8B52F4}"/>
              </a:ext>
            </a:extLst>
          </p:cNvPr>
          <p:cNvPicPr>
            <a:picLocks noChangeAspect="1"/>
          </p:cNvPicPr>
          <p:nvPr/>
        </p:nvPicPr>
        <p:blipFill>
          <a:blip r:embed="rId3"/>
          <a:stretch>
            <a:fillRect/>
          </a:stretch>
        </p:blipFill>
        <p:spPr>
          <a:xfrm>
            <a:off x="3986213" y="1486159"/>
            <a:ext cx="6498078" cy="2208437"/>
          </a:xfrm>
          <a:prstGeom prst="rect">
            <a:avLst/>
          </a:prstGeom>
        </p:spPr>
      </p:pic>
      <p:pic>
        <p:nvPicPr>
          <p:cNvPr id="9" name="Immagine 8">
            <a:extLst>
              <a:ext uri="{FF2B5EF4-FFF2-40B4-BE49-F238E27FC236}">
                <a16:creationId xmlns:a16="http://schemas.microsoft.com/office/drawing/2014/main" id="{40AAFC4F-40CA-2440-93BB-DD2BBD92E5E1}"/>
              </a:ext>
            </a:extLst>
          </p:cNvPr>
          <p:cNvPicPr>
            <a:picLocks noChangeAspect="1"/>
          </p:cNvPicPr>
          <p:nvPr/>
        </p:nvPicPr>
        <p:blipFill>
          <a:blip r:embed="rId4"/>
          <a:stretch>
            <a:fillRect/>
          </a:stretch>
        </p:blipFill>
        <p:spPr>
          <a:xfrm>
            <a:off x="3986216" y="3924039"/>
            <a:ext cx="6498075" cy="2208437"/>
          </a:xfrm>
          <a:prstGeom prst="rect">
            <a:avLst/>
          </a:prstGeom>
        </p:spPr>
      </p:pic>
    </p:spTree>
    <p:extLst>
      <p:ext uri="{BB962C8B-B14F-4D97-AF65-F5344CB8AC3E}">
        <p14:creationId xmlns:p14="http://schemas.microsoft.com/office/powerpoint/2010/main" val="101809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graphicFrame>
        <p:nvGraphicFramePr>
          <p:cNvPr id="3" name="Tabella 2">
            <a:extLst>
              <a:ext uri="{FF2B5EF4-FFF2-40B4-BE49-F238E27FC236}">
                <a16:creationId xmlns:a16="http://schemas.microsoft.com/office/drawing/2014/main" id="{532387C7-9FB9-1D4D-AF32-B432104D67A6}"/>
              </a:ext>
            </a:extLst>
          </p:cNvPr>
          <p:cNvGraphicFramePr>
            <a:graphicFrameLocks noGrp="1"/>
          </p:cNvGraphicFramePr>
          <p:nvPr>
            <p:extLst>
              <p:ext uri="{D42A27DB-BD31-4B8C-83A1-F6EECF244321}">
                <p14:modId xmlns:p14="http://schemas.microsoft.com/office/powerpoint/2010/main" val="2689444463"/>
              </p:ext>
            </p:extLst>
          </p:nvPr>
        </p:nvGraphicFramePr>
        <p:xfrm>
          <a:off x="2243138" y="521064"/>
          <a:ext cx="9412285" cy="5821680"/>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1682392735"/>
                    </a:ext>
                  </a:extLst>
                </a:gridCol>
                <a:gridCol w="7926385">
                  <a:extLst>
                    <a:ext uri="{9D8B030D-6E8A-4147-A177-3AD203B41FA5}">
                      <a16:colId xmlns:a16="http://schemas.microsoft.com/office/drawing/2014/main" val="3529019561"/>
                    </a:ext>
                  </a:extLst>
                </a:gridCol>
              </a:tblGrid>
              <a:tr h="1917700">
                <a:tc>
                  <a:txBody>
                    <a:bodyPr/>
                    <a:lstStyle/>
                    <a:p>
                      <a:r>
                        <a:rPr lang="en-GB" dirty="0">
                          <a:latin typeface="Century Gothic" panose="020B0502020202020204" pitchFamily="34" charset="0"/>
                        </a:rPr>
                        <a:t>SLOVENIA</a:t>
                      </a:r>
                    </a:p>
                  </a:txBody>
                  <a:tcPr/>
                </a:tc>
                <a:tc>
                  <a:txBody>
                    <a:bodyPr/>
                    <a:lstStyle/>
                    <a:p>
                      <a:pPr marL="285750" indent="-285750">
                        <a:buFont typeface="Arial" panose="020B0604020202020204" pitchFamily="34" charset="0"/>
                        <a:buChar char="•"/>
                      </a:pPr>
                      <a:r>
                        <a:rPr lang="it-IT" sz="1400" b="0" i="1" kern="1200" dirty="0">
                          <a:solidFill>
                            <a:schemeClr val="lt1"/>
                          </a:solidFill>
                          <a:effectLst/>
                          <a:latin typeface="Century Gothic" panose="020B0502020202020204" pitchFamily="34" charset="0"/>
                          <a:ea typeface="+mn-ea"/>
                          <a:cs typeface="+mn-cs"/>
                        </a:rPr>
                        <a:t>Development of </a:t>
                      </a:r>
                      <a:r>
                        <a:rPr lang="it-IT" sz="1400" b="1" i="1" kern="1200" dirty="0">
                          <a:solidFill>
                            <a:schemeClr val="lt1"/>
                          </a:solidFill>
                          <a:effectLst/>
                          <a:latin typeface="Century Gothic" panose="020B0502020202020204" pitchFamily="34" charset="0"/>
                          <a:ea typeface="+mn-ea"/>
                          <a:cs typeface="+mn-cs"/>
                        </a:rPr>
                        <a:t>new </a:t>
                      </a:r>
                      <a:r>
                        <a:rPr lang="it-IT" sz="1400" b="1" i="1" kern="1200" dirty="0" err="1">
                          <a:solidFill>
                            <a:schemeClr val="lt1"/>
                          </a:solidFill>
                          <a:effectLst/>
                          <a:latin typeface="Century Gothic" panose="020B0502020202020204" pitchFamily="34" charset="0"/>
                          <a:ea typeface="+mn-ea"/>
                          <a:cs typeface="+mn-cs"/>
                        </a:rPr>
                        <a:t>products</a:t>
                      </a:r>
                      <a:endParaRPr lang="it-IT" sz="1400" b="1" i="1" kern="1200" dirty="0">
                        <a:solidFill>
                          <a:schemeClr val="lt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a:solidFill>
                            <a:schemeClr val="lt1"/>
                          </a:solidFill>
                          <a:effectLst/>
                          <a:latin typeface="Century Gothic" panose="020B0502020202020204" pitchFamily="34" charset="0"/>
                          <a:ea typeface="+mn-ea"/>
                          <a:cs typeface="+mn-cs"/>
                        </a:rPr>
                        <a:t>Better </a:t>
                      </a:r>
                      <a:r>
                        <a:rPr lang="it-IT" sz="1400" b="0" i="1" kern="1200" dirty="0" err="1">
                          <a:solidFill>
                            <a:schemeClr val="lt1"/>
                          </a:solidFill>
                          <a:effectLst/>
                          <a:latin typeface="Century Gothic" panose="020B0502020202020204" pitchFamily="34" charset="0"/>
                          <a:ea typeface="+mn-ea"/>
                          <a:cs typeface="+mn-cs"/>
                        </a:rPr>
                        <a:t>educated</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pupils</a:t>
                      </a:r>
                      <a:endParaRPr lang="it-IT" sz="1400" b="0" i="1" kern="1200" dirty="0">
                        <a:solidFill>
                          <a:schemeClr val="lt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err="1">
                          <a:solidFill>
                            <a:schemeClr val="lt1"/>
                          </a:solidFill>
                          <a:effectLst/>
                          <a:latin typeface="Century Gothic" panose="020B0502020202020204" pitchFamily="34" charset="0"/>
                          <a:ea typeface="+mn-ea"/>
                          <a:cs typeface="+mn-cs"/>
                        </a:rPr>
                        <a:t>Institutionally</a:t>
                      </a:r>
                      <a:r>
                        <a:rPr lang="it-IT" sz="1400" b="0" i="1" kern="1200" dirty="0">
                          <a:solidFill>
                            <a:schemeClr val="lt1"/>
                          </a:solidFill>
                          <a:effectLst/>
                          <a:latin typeface="Century Gothic" panose="020B0502020202020204" pitchFamily="34" charset="0"/>
                          <a:ea typeface="+mn-ea"/>
                          <a:cs typeface="+mn-cs"/>
                        </a:rPr>
                        <a:t> part of the </a:t>
                      </a:r>
                      <a:r>
                        <a:rPr lang="it-IT" sz="1400" b="0" i="1" kern="1200" dirty="0" err="1">
                          <a:solidFill>
                            <a:schemeClr val="lt1"/>
                          </a:solidFill>
                          <a:effectLst/>
                          <a:latin typeface="Century Gothic" panose="020B0502020202020204" pitchFamily="34" charset="0"/>
                          <a:ea typeface="+mn-ea"/>
                          <a:cs typeface="+mn-cs"/>
                        </a:rPr>
                        <a:t>Ministry</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official</a:t>
                      </a:r>
                      <a:r>
                        <a:rPr lang="it-IT" sz="1400" b="0" i="1" kern="1200" dirty="0">
                          <a:solidFill>
                            <a:schemeClr val="lt1"/>
                          </a:solidFill>
                          <a:effectLst/>
                          <a:latin typeface="Century Gothic" panose="020B0502020202020204" pitchFamily="34" charset="0"/>
                          <a:ea typeface="+mn-ea"/>
                          <a:cs typeface="+mn-cs"/>
                        </a:rPr>
                        <a:t> statue)</a:t>
                      </a:r>
                    </a:p>
                    <a:p>
                      <a:pPr marL="285750" indent="-285750">
                        <a:buFont typeface="Arial" panose="020B0604020202020204" pitchFamily="34" charset="0"/>
                        <a:buChar char="•"/>
                      </a:pPr>
                      <a:r>
                        <a:rPr lang="it-IT" sz="1400" b="0" i="1" kern="1200" dirty="0" err="1">
                          <a:solidFill>
                            <a:schemeClr val="lt1"/>
                          </a:solidFill>
                          <a:effectLst/>
                          <a:latin typeface="Century Gothic" panose="020B0502020202020204" pitchFamily="34" charset="0"/>
                          <a:ea typeface="+mn-ea"/>
                          <a:cs typeface="+mn-cs"/>
                        </a:rPr>
                        <a:t>Developmet</a:t>
                      </a:r>
                      <a:r>
                        <a:rPr lang="it-IT" sz="1400" b="0" i="1" kern="1200" dirty="0">
                          <a:solidFill>
                            <a:schemeClr val="lt1"/>
                          </a:solidFill>
                          <a:effectLst/>
                          <a:latin typeface="Century Gothic" panose="020B0502020202020204" pitchFamily="34" charset="0"/>
                          <a:ea typeface="+mn-ea"/>
                          <a:cs typeface="+mn-cs"/>
                        </a:rPr>
                        <a:t> of </a:t>
                      </a:r>
                      <a:r>
                        <a:rPr lang="it-IT" sz="1400" b="1" i="1" kern="1200" dirty="0" err="1">
                          <a:solidFill>
                            <a:schemeClr val="lt1"/>
                          </a:solidFill>
                          <a:effectLst/>
                          <a:latin typeface="Century Gothic" panose="020B0502020202020204" pitchFamily="34" charset="0"/>
                          <a:ea typeface="+mn-ea"/>
                          <a:cs typeface="+mn-cs"/>
                        </a:rPr>
                        <a:t>occupational</a:t>
                      </a:r>
                      <a:r>
                        <a:rPr lang="it-IT" sz="1400" b="1" i="1" kern="1200" dirty="0">
                          <a:solidFill>
                            <a:schemeClr val="lt1"/>
                          </a:solidFill>
                          <a:effectLst/>
                          <a:latin typeface="Century Gothic" panose="020B0502020202020204" pitchFamily="34" charset="0"/>
                          <a:ea typeface="+mn-ea"/>
                          <a:cs typeface="+mn-cs"/>
                        </a:rPr>
                        <a:t> </a:t>
                      </a:r>
                      <a:r>
                        <a:rPr lang="it-IT" sz="1400" b="1" i="1" kern="1200" dirty="0" err="1">
                          <a:solidFill>
                            <a:schemeClr val="lt1"/>
                          </a:solidFill>
                          <a:effectLst/>
                          <a:latin typeface="Century Gothic" panose="020B0502020202020204" pitchFamily="34" charset="0"/>
                          <a:ea typeface="+mn-ea"/>
                          <a:cs typeface="+mn-cs"/>
                        </a:rPr>
                        <a:t>standards</a:t>
                      </a:r>
                      <a:endParaRPr lang="it-IT" sz="1400" b="1" i="1" kern="1200" dirty="0">
                        <a:solidFill>
                          <a:schemeClr val="lt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a:solidFill>
                            <a:schemeClr val="lt1"/>
                          </a:solidFill>
                          <a:effectLst/>
                          <a:latin typeface="Century Gothic" panose="020B0502020202020204" pitchFamily="34" charset="0"/>
                          <a:ea typeface="+mn-ea"/>
                          <a:cs typeface="+mn-cs"/>
                        </a:rPr>
                        <a:t>Companies are are </a:t>
                      </a:r>
                      <a:r>
                        <a:rPr lang="it-IT" sz="1400" b="0" i="1" kern="1200" dirty="0" err="1">
                          <a:solidFill>
                            <a:schemeClr val="lt1"/>
                          </a:solidFill>
                          <a:effectLst/>
                          <a:latin typeface="Century Gothic" panose="020B0502020202020204" pitchFamily="34" charset="0"/>
                          <a:ea typeface="+mn-ea"/>
                          <a:cs typeface="+mn-cs"/>
                        </a:rPr>
                        <a:t>one</a:t>
                      </a:r>
                      <a:r>
                        <a:rPr lang="it-IT" sz="1400" b="0" i="1" kern="1200" dirty="0">
                          <a:solidFill>
                            <a:schemeClr val="lt1"/>
                          </a:solidFill>
                          <a:effectLst/>
                          <a:latin typeface="Century Gothic" panose="020B0502020202020204" pitchFamily="34" charset="0"/>
                          <a:ea typeface="+mn-ea"/>
                          <a:cs typeface="+mn-cs"/>
                        </a:rPr>
                        <a:t> of </a:t>
                      </a:r>
                      <a:r>
                        <a:rPr lang="it-IT" sz="1400" b="0" i="1" kern="1200" dirty="0" err="1">
                          <a:solidFill>
                            <a:schemeClr val="lt1"/>
                          </a:solidFill>
                          <a:effectLst/>
                          <a:latin typeface="Century Gothic" panose="020B0502020202020204" pitchFamily="34" charset="0"/>
                          <a:ea typeface="+mn-ea"/>
                          <a:cs typeface="+mn-cs"/>
                        </a:rPr>
                        <a:t>ours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biggest</a:t>
                      </a:r>
                      <a:r>
                        <a:rPr lang="it-IT" sz="1400" b="0" i="1" kern="1200" dirty="0">
                          <a:solidFill>
                            <a:schemeClr val="lt1"/>
                          </a:solidFill>
                          <a:effectLst/>
                          <a:latin typeface="Century Gothic" panose="020B0502020202020204" pitchFamily="34" charset="0"/>
                          <a:ea typeface="+mn-ea"/>
                          <a:cs typeface="+mn-cs"/>
                        </a:rPr>
                        <a:t> customers the </a:t>
                      </a:r>
                      <a:r>
                        <a:rPr lang="it-IT" sz="1400" b="0" i="1" kern="1200" dirty="0" err="1">
                          <a:solidFill>
                            <a:schemeClr val="lt1"/>
                          </a:solidFill>
                          <a:effectLst/>
                          <a:latin typeface="Century Gothic" panose="020B0502020202020204" pitchFamily="34" charset="0"/>
                          <a:ea typeface="+mn-ea"/>
                          <a:cs typeface="+mn-cs"/>
                        </a:rPr>
                        <a:t>second</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one</a:t>
                      </a:r>
                      <a:r>
                        <a:rPr lang="it-IT" sz="1400" b="0" i="1" kern="1200" dirty="0">
                          <a:solidFill>
                            <a:schemeClr val="lt1"/>
                          </a:solidFill>
                          <a:effectLst/>
                          <a:latin typeface="Century Gothic" panose="020B0502020202020204" pitchFamily="34" charset="0"/>
                          <a:ea typeface="+mn-ea"/>
                          <a:cs typeface="+mn-cs"/>
                        </a:rPr>
                        <a:t> are </a:t>
                      </a:r>
                      <a:r>
                        <a:rPr lang="it-IT" sz="1400" b="0" i="1" kern="1200" dirty="0" err="1">
                          <a:solidFill>
                            <a:schemeClr val="lt1"/>
                          </a:solidFill>
                          <a:effectLst/>
                          <a:latin typeface="Century Gothic" panose="020B0502020202020204" pitchFamily="34" charset="0"/>
                          <a:ea typeface="+mn-ea"/>
                          <a:cs typeface="+mn-cs"/>
                        </a:rPr>
                        <a:t>individuals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It</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depends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what</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kind</a:t>
                      </a:r>
                      <a:r>
                        <a:rPr lang="it-IT" sz="1400" b="0" i="1" kern="1200" dirty="0">
                          <a:solidFill>
                            <a:schemeClr val="lt1"/>
                          </a:solidFill>
                          <a:effectLst/>
                          <a:latin typeface="Century Gothic" panose="020B0502020202020204" pitchFamily="34" charset="0"/>
                          <a:ea typeface="+mn-ea"/>
                          <a:cs typeface="+mn-cs"/>
                        </a:rPr>
                        <a:t> of educational </a:t>
                      </a:r>
                      <a:r>
                        <a:rPr lang="it-IT" sz="1400" b="0" i="1" kern="1200" dirty="0" err="1">
                          <a:solidFill>
                            <a:schemeClr val="lt1"/>
                          </a:solidFill>
                          <a:effectLst/>
                          <a:latin typeface="Century Gothic" panose="020B0502020202020204" pitchFamily="34" charset="0"/>
                          <a:ea typeface="+mn-ea"/>
                          <a:cs typeface="+mn-cs"/>
                        </a:rPr>
                        <a:t>program</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we</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provide</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Competences</a:t>
                      </a:r>
                      <a:r>
                        <a:rPr lang="it-IT" sz="1400" b="0" i="1" kern="1200" dirty="0">
                          <a:solidFill>
                            <a:schemeClr val="lt1"/>
                          </a:solidFill>
                          <a:effectLst/>
                          <a:latin typeface="Century Gothic" panose="020B0502020202020204" pitchFamily="34" charset="0"/>
                          <a:ea typeface="+mn-ea"/>
                          <a:cs typeface="+mn-cs"/>
                        </a:rPr>
                        <a:t> centres are </a:t>
                      </a:r>
                      <a:r>
                        <a:rPr lang="it-IT" sz="1400" b="0" i="1" kern="1200" dirty="0" err="1">
                          <a:solidFill>
                            <a:schemeClr val="lt1"/>
                          </a:solidFill>
                          <a:effectLst/>
                          <a:latin typeface="Century Gothic" panose="020B0502020202020204" pitchFamily="34" charset="0"/>
                          <a:ea typeface="+mn-ea"/>
                          <a:cs typeface="+mn-cs"/>
                        </a:rPr>
                        <a:t>environments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where</a:t>
                      </a:r>
                      <a:r>
                        <a:rPr lang="it-IT" sz="1400" b="0" i="1" kern="1200" dirty="0">
                          <a:solidFill>
                            <a:schemeClr val="lt1"/>
                          </a:solidFill>
                          <a:effectLst/>
                          <a:latin typeface="Century Gothic" panose="020B0502020202020204" pitchFamily="34" charset="0"/>
                          <a:ea typeface="+mn-ea"/>
                          <a:cs typeface="+mn-cs"/>
                        </a:rPr>
                        <a:t> new </a:t>
                      </a:r>
                      <a:r>
                        <a:rPr lang="it-IT" sz="1400" b="0" i="1" kern="1200" dirty="0" err="1">
                          <a:solidFill>
                            <a:schemeClr val="lt1"/>
                          </a:solidFill>
                          <a:effectLst/>
                          <a:latin typeface="Century Gothic" panose="020B0502020202020204" pitchFamily="34" charset="0"/>
                          <a:ea typeface="+mn-ea"/>
                          <a:cs typeface="+mn-cs"/>
                        </a:rPr>
                        <a:t>competences</a:t>
                      </a:r>
                      <a:r>
                        <a:rPr lang="it-IT" sz="1400" b="0" i="1" kern="1200" dirty="0">
                          <a:solidFill>
                            <a:schemeClr val="lt1"/>
                          </a:solidFill>
                          <a:effectLst/>
                          <a:latin typeface="Century Gothic" panose="020B0502020202020204" pitchFamily="34" charset="0"/>
                          <a:ea typeface="+mn-ea"/>
                          <a:cs typeface="+mn-cs"/>
                        </a:rPr>
                        <a:t> or </a:t>
                      </a:r>
                      <a:r>
                        <a:rPr lang="it-IT" sz="1400" b="0" i="1" kern="1200" dirty="0" err="1">
                          <a:solidFill>
                            <a:schemeClr val="lt1"/>
                          </a:solidFill>
                          <a:effectLst/>
                          <a:latin typeface="Century Gothic" panose="020B0502020202020204" pitchFamily="34" charset="0"/>
                          <a:ea typeface="+mn-ea"/>
                          <a:cs typeface="+mn-cs"/>
                        </a:rPr>
                        <a:t>needs</a:t>
                      </a:r>
                      <a:r>
                        <a:rPr lang="it-IT" sz="1400" b="0" i="1" kern="1200" dirty="0">
                          <a:solidFill>
                            <a:schemeClr val="lt1"/>
                          </a:solidFill>
                          <a:effectLst/>
                          <a:latin typeface="Century Gothic" panose="020B0502020202020204" pitchFamily="34" charset="0"/>
                          <a:ea typeface="+mn-ea"/>
                          <a:cs typeface="+mn-cs"/>
                        </a:rPr>
                        <a:t> of </a:t>
                      </a:r>
                      <a:r>
                        <a:rPr lang="it-IT" sz="1400" b="0" i="1" kern="1200" dirty="0" err="1">
                          <a:solidFill>
                            <a:schemeClr val="lt1"/>
                          </a:solidFill>
                          <a:effectLst/>
                          <a:latin typeface="Century Gothic" panose="020B0502020202020204" pitchFamily="34" charset="0"/>
                          <a:ea typeface="+mn-ea"/>
                          <a:cs typeface="+mn-cs"/>
                        </a:rPr>
                        <a:t>knowledge</a:t>
                      </a:r>
                      <a:r>
                        <a:rPr lang="it-IT" sz="1400" b="0" i="1" kern="1200" dirty="0">
                          <a:solidFill>
                            <a:schemeClr val="lt1"/>
                          </a:solidFill>
                          <a:effectLst/>
                          <a:latin typeface="Century Gothic" panose="020B0502020202020204" pitchFamily="34" charset="0"/>
                          <a:ea typeface="+mn-ea"/>
                          <a:cs typeface="+mn-cs"/>
                        </a:rPr>
                        <a:t> are </a:t>
                      </a:r>
                      <a:r>
                        <a:rPr lang="it-IT" sz="1400" b="0" i="1" kern="1200" dirty="0" err="1">
                          <a:solidFill>
                            <a:schemeClr val="lt1"/>
                          </a:solidFill>
                          <a:effectLst/>
                          <a:latin typeface="Century Gothic" panose="020B0502020202020204" pitchFamily="34" charset="0"/>
                          <a:ea typeface="+mn-ea"/>
                          <a:cs typeface="+mn-cs"/>
                        </a:rPr>
                        <a:t>recognized</a:t>
                      </a:r>
                      <a:r>
                        <a:rPr lang="it-IT" sz="1400" b="0" i="1" kern="1200" dirty="0">
                          <a:solidFill>
                            <a:schemeClr val="lt1"/>
                          </a:solidFill>
                          <a:effectLst/>
                          <a:latin typeface="Century Gothic" panose="020B0502020202020204" pitchFamily="34" charset="0"/>
                          <a:ea typeface="+mn-ea"/>
                          <a:cs typeface="+mn-cs"/>
                        </a:rPr>
                        <a:t>.</a:t>
                      </a:r>
                    </a:p>
                    <a:p>
                      <a:pPr marL="285750" indent="-285750">
                        <a:buFont typeface="Arial" panose="020B0604020202020204" pitchFamily="34" charset="0"/>
                        <a:buChar char="•"/>
                      </a:pPr>
                      <a:r>
                        <a:rPr lang="it-IT" sz="1400" b="0" i="1" kern="1200" dirty="0" err="1">
                          <a:solidFill>
                            <a:schemeClr val="lt1"/>
                          </a:solidFill>
                          <a:effectLst/>
                          <a:latin typeface="Century Gothic" panose="020B0502020202020204" pitchFamily="34" charset="0"/>
                          <a:ea typeface="+mn-ea"/>
                          <a:cs typeface="+mn-cs"/>
                        </a:rPr>
                        <a:t>Need</a:t>
                      </a:r>
                      <a:r>
                        <a:rPr lang="it-IT" sz="1400" b="0" i="1" kern="1200" dirty="0">
                          <a:solidFill>
                            <a:schemeClr val="lt1"/>
                          </a:solidFill>
                          <a:effectLst/>
                          <a:latin typeface="Century Gothic" panose="020B0502020202020204" pitchFamily="34" charset="0"/>
                          <a:ea typeface="+mn-ea"/>
                          <a:cs typeface="+mn-cs"/>
                        </a:rPr>
                        <a:t> for </a:t>
                      </a:r>
                      <a:r>
                        <a:rPr lang="it-IT" sz="1400" b="0" i="1" kern="1200" dirty="0" err="1">
                          <a:solidFill>
                            <a:schemeClr val="lt1"/>
                          </a:solidFill>
                          <a:effectLst/>
                          <a:latin typeface="Century Gothic" panose="020B0502020202020204" pitchFamily="34" charset="0"/>
                          <a:ea typeface="+mn-ea"/>
                          <a:cs typeface="+mn-cs"/>
                        </a:rPr>
                        <a:t>improvement</a:t>
                      </a:r>
                      <a:r>
                        <a:rPr lang="it-IT" sz="1400" b="0" i="1" kern="1200" dirty="0">
                          <a:solidFill>
                            <a:schemeClr val="lt1"/>
                          </a:solidFill>
                          <a:effectLst/>
                          <a:latin typeface="Century Gothic" panose="020B0502020202020204" pitchFamily="34" charset="0"/>
                          <a:ea typeface="+mn-ea"/>
                          <a:cs typeface="+mn-cs"/>
                        </a:rPr>
                        <a:t> of </a:t>
                      </a:r>
                      <a:r>
                        <a:rPr lang="it-IT" sz="1400" b="0" i="1" kern="1200" dirty="0" err="1">
                          <a:solidFill>
                            <a:schemeClr val="lt1"/>
                          </a:solidFill>
                          <a:effectLst/>
                          <a:latin typeface="Century Gothic" panose="020B0502020202020204" pitchFamily="34" charset="0"/>
                          <a:ea typeface="+mn-ea"/>
                          <a:cs typeface="+mn-cs"/>
                        </a:rPr>
                        <a:t>education</a:t>
                      </a:r>
                      <a:r>
                        <a:rPr lang="it-IT" sz="1400" b="0" i="1" kern="1200" dirty="0">
                          <a:solidFill>
                            <a:schemeClr val="lt1"/>
                          </a:solidFill>
                          <a:effectLst/>
                          <a:latin typeface="Century Gothic" panose="020B0502020202020204" pitchFamily="34" charset="0"/>
                          <a:ea typeface="+mn-ea"/>
                          <a:cs typeface="+mn-cs"/>
                        </a:rPr>
                        <a:t>, to </a:t>
                      </a:r>
                      <a:r>
                        <a:rPr lang="it-IT" sz="1400" b="0" i="1" kern="1200" dirty="0" err="1">
                          <a:solidFill>
                            <a:schemeClr val="lt1"/>
                          </a:solidFill>
                          <a:effectLst/>
                          <a:latin typeface="Century Gothic" panose="020B0502020202020204" pitchFamily="34" charset="0"/>
                          <a:ea typeface="+mn-ea"/>
                          <a:cs typeface="+mn-cs"/>
                        </a:rPr>
                        <a:t>meet</a:t>
                      </a:r>
                      <a:r>
                        <a:rPr lang="it-IT" sz="1400" b="0" i="1" kern="1200" dirty="0">
                          <a:solidFill>
                            <a:schemeClr val="lt1"/>
                          </a:solidFill>
                          <a:effectLst/>
                          <a:latin typeface="Century Gothic" panose="020B0502020202020204" pitchFamily="34" charset="0"/>
                          <a:ea typeface="+mn-ea"/>
                          <a:cs typeface="+mn-cs"/>
                        </a:rPr>
                        <a:t> the </a:t>
                      </a:r>
                      <a:r>
                        <a:rPr lang="it-IT" sz="1400" b="0" i="1" kern="1200" dirty="0" err="1">
                          <a:solidFill>
                            <a:schemeClr val="lt1"/>
                          </a:solidFill>
                          <a:effectLst/>
                          <a:latin typeface="Century Gothic" panose="020B0502020202020204" pitchFamily="34" charset="0"/>
                          <a:ea typeface="+mn-ea"/>
                          <a:cs typeface="+mn-cs"/>
                        </a:rPr>
                        <a:t>needs</a:t>
                      </a:r>
                      <a:r>
                        <a:rPr lang="it-IT" sz="1400" b="0" i="1" kern="1200" dirty="0">
                          <a:solidFill>
                            <a:schemeClr val="lt1"/>
                          </a:solidFill>
                          <a:effectLst/>
                          <a:latin typeface="Century Gothic" panose="020B0502020202020204" pitchFamily="34" charset="0"/>
                          <a:ea typeface="+mn-ea"/>
                          <a:cs typeface="+mn-cs"/>
                        </a:rPr>
                        <a:t> of </a:t>
                      </a:r>
                      <a:r>
                        <a:rPr lang="it-IT" sz="1400" b="0" i="1" kern="1200" dirty="0" err="1">
                          <a:solidFill>
                            <a:schemeClr val="lt1"/>
                          </a:solidFill>
                          <a:effectLst/>
                          <a:latin typeface="Century Gothic" panose="020B0502020202020204" pitchFamily="34" charset="0"/>
                          <a:ea typeface="+mn-ea"/>
                          <a:cs typeface="+mn-cs"/>
                        </a:rPr>
                        <a:t>students</a:t>
                      </a:r>
                      <a:r>
                        <a:rPr lang="it-IT" sz="1400" b="0" i="1" kern="1200" dirty="0">
                          <a:solidFill>
                            <a:schemeClr val="lt1"/>
                          </a:solidFill>
                          <a:effectLst/>
                          <a:latin typeface="Century Gothic" panose="020B0502020202020204" pitchFamily="34" charset="0"/>
                          <a:ea typeface="+mn-ea"/>
                          <a:cs typeface="+mn-cs"/>
                        </a:rPr>
                        <a:t> (and </a:t>
                      </a:r>
                      <a:r>
                        <a:rPr lang="it-IT" sz="1400" b="0" i="1" kern="1200" dirty="0" err="1">
                          <a:solidFill>
                            <a:schemeClr val="lt1"/>
                          </a:solidFill>
                          <a:effectLst/>
                          <a:latin typeface="Century Gothic" panose="020B0502020202020204" pitchFamily="34" charset="0"/>
                          <a:ea typeface="+mn-ea"/>
                          <a:cs typeface="+mn-cs"/>
                        </a:rPr>
                        <a:t>other</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learning</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population</a:t>
                      </a:r>
                      <a:r>
                        <a:rPr lang="it-IT" sz="1400" b="0" i="1" kern="1200" dirty="0">
                          <a:solidFill>
                            <a:schemeClr val="lt1"/>
                          </a:solidFill>
                          <a:effectLst/>
                          <a:latin typeface="Century Gothic" panose="020B0502020202020204" pitchFamily="34" charset="0"/>
                          <a:ea typeface="+mn-ea"/>
                          <a:cs typeface="+mn-cs"/>
                        </a:rPr>
                        <a:t> - </a:t>
                      </a:r>
                      <a:r>
                        <a:rPr lang="it-IT" sz="1400" b="0" i="1" kern="1200" dirty="0" err="1">
                          <a:solidFill>
                            <a:schemeClr val="lt1"/>
                          </a:solidFill>
                          <a:effectLst/>
                          <a:latin typeface="Century Gothic" panose="020B0502020202020204" pitchFamily="34" charset="0"/>
                          <a:ea typeface="+mn-ea"/>
                          <a:cs typeface="+mn-cs"/>
                        </a:rPr>
                        <a:t>adults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unemployed</a:t>
                      </a:r>
                      <a:r>
                        <a:rPr lang="it-IT" sz="1400" b="0" i="1" kern="1200" dirty="0">
                          <a:solidFill>
                            <a:schemeClr val="lt1"/>
                          </a:solidFill>
                          <a:effectLst/>
                          <a:latin typeface="Century Gothic" panose="020B0502020202020204" pitchFamily="34" charset="0"/>
                          <a:ea typeface="+mn-ea"/>
                          <a:cs typeface="+mn-cs"/>
                        </a:rPr>
                        <a:t>,...) to gain </a:t>
                      </a:r>
                      <a:r>
                        <a:rPr lang="it-IT" sz="1400" b="0" i="1" kern="1200" dirty="0" err="1">
                          <a:solidFill>
                            <a:schemeClr val="lt1"/>
                          </a:solidFill>
                          <a:effectLst/>
                          <a:latin typeface="Century Gothic" panose="020B0502020202020204" pitchFamily="34" charset="0"/>
                          <a:ea typeface="+mn-ea"/>
                          <a:cs typeface="+mn-cs"/>
                        </a:rPr>
                        <a:t>qualifications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needed</a:t>
                      </a:r>
                      <a:r>
                        <a:rPr lang="it-IT" sz="1400" b="0" i="1" kern="1200" dirty="0">
                          <a:solidFill>
                            <a:schemeClr val="lt1"/>
                          </a:solidFill>
                          <a:effectLst/>
                          <a:latin typeface="Century Gothic" panose="020B0502020202020204" pitchFamily="34" charset="0"/>
                          <a:ea typeface="+mn-ea"/>
                          <a:cs typeface="+mn-cs"/>
                        </a:rPr>
                        <a:t> in life (</a:t>
                      </a:r>
                      <a:r>
                        <a:rPr lang="it-IT" sz="1400" b="0" i="1" kern="1200" dirty="0" err="1">
                          <a:solidFill>
                            <a:schemeClr val="lt1"/>
                          </a:solidFill>
                          <a:effectLst/>
                          <a:latin typeface="Century Gothic" panose="020B0502020202020204" pitchFamily="34" charset="0"/>
                          <a:ea typeface="+mn-ea"/>
                          <a:cs typeface="+mn-cs"/>
                        </a:rPr>
                        <a:t>at</a:t>
                      </a:r>
                      <a:r>
                        <a:rPr lang="it-IT" sz="1400" b="0" i="1" kern="1200" dirty="0">
                          <a:solidFill>
                            <a:schemeClr val="lt1"/>
                          </a:solidFill>
                          <a:effectLst/>
                          <a:latin typeface="Century Gothic" panose="020B0502020202020204" pitchFamily="34" charset="0"/>
                          <a:ea typeface="+mn-ea"/>
                          <a:cs typeface="+mn-cs"/>
                        </a:rPr>
                        <a:t> work, in private life, </a:t>
                      </a:r>
                      <a:r>
                        <a:rPr lang="it-IT" sz="1400" b="0" i="1" kern="1200" dirty="0" err="1">
                          <a:solidFill>
                            <a:schemeClr val="lt1"/>
                          </a:solidFill>
                          <a:effectLst/>
                          <a:latin typeface="Century Gothic" panose="020B0502020202020204" pitchFamily="34" charset="0"/>
                          <a:ea typeface="+mn-ea"/>
                          <a:cs typeface="+mn-cs"/>
                        </a:rPr>
                        <a:t>as</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active</a:t>
                      </a:r>
                      <a:r>
                        <a:rPr lang="it-IT" sz="1400" b="0" i="1" kern="1200" dirty="0">
                          <a:solidFill>
                            <a:schemeClr val="lt1"/>
                          </a:solidFill>
                          <a:effectLst/>
                          <a:latin typeface="Century Gothic" panose="020B0502020202020204" pitchFamily="34" charset="0"/>
                          <a:ea typeface="+mn-ea"/>
                          <a:cs typeface="+mn-cs"/>
                        </a:rPr>
                        <a:t> </a:t>
                      </a:r>
                      <a:r>
                        <a:rPr lang="it-IT" sz="1400" b="0" i="1" kern="1200" dirty="0" err="1">
                          <a:solidFill>
                            <a:schemeClr val="lt1"/>
                          </a:solidFill>
                          <a:effectLst/>
                          <a:latin typeface="Century Gothic" panose="020B0502020202020204" pitchFamily="34" charset="0"/>
                          <a:ea typeface="+mn-ea"/>
                          <a:cs typeface="+mn-cs"/>
                        </a:rPr>
                        <a:t>citizen</a:t>
                      </a:r>
                      <a:r>
                        <a:rPr lang="it-IT" sz="1400" b="0" i="1" kern="1200" dirty="0">
                          <a:solidFill>
                            <a:schemeClr val="lt1"/>
                          </a:solidFill>
                          <a:effectLst/>
                          <a:latin typeface="Century Gothic" panose="020B0502020202020204" pitchFamily="34" charset="0"/>
                          <a:ea typeface="+mn-ea"/>
                          <a:cs typeface="+mn-cs"/>
                        </a:rPr>
                        <a:t>,...)</a:t>
                      </a:r>
                    </a:p>
                    <a:p>
                      <a:endParaRPr lang="en-GB" sz="1600" b="0" dirty="0">
                        <a:latin typeface="Century Gothic" panose="020B0502020202020204" pitchFamily="34" charset="0"/>
                      </a:endParaRPr>
                    </a:p>
                  </a:txBody>
                  <a:tcPr/>
                </a:tc>
                <a:extLst>
                  <a:ext uri="{0D108BD9-81ED-4DB2-BD59-A6C34878D82A}">
                    <a16:rowId xmlns:a16="http://schemas.microsoft.com/office/drawing/2014/main" val="3911315758"/>
                  </a:ext>
                </a:extLst>
              </a:tr>
              <a:tr h="1673555">
                <a:tc>
                  <a:txBody>
                    <a:bodyPr/>
                    <a:lstStyle/>
                    <a:p>
                      <a:r>
                        <a:rPr lang="en-GB" dirty="0">
                          <a:latin typeface="Century Gothic" panose="020B0502020202020204" pitchFamily="34" charset="0"/>
                        </a:rPr>
                        <a:t>SPAIN</a:t>
                      </a:r>
                    </a:p>
                  </a:txBody>
                  <a:tcPr/>
                </a:tc>
                <a:tc>
                  <a:txBody>
                    <a:bodyPr/>
                    <a:lstStyle/>
                    <a:p>
                      <a:endParaRPr lang="en-GB" sz="1600" b="0" dirty="0">
                        <a:latin typeface="Century Gothic" panose="020B0502020202020204" pitchFamily="34" charset="0"/>
                      </a:endParaRPr>
                    </a:p>
                    <a:p>
                      <a:pPr marL="285750" indent="-285750">
                        <a:buFont typeface="Arial" panose="020B0604020202020204" pitchFamily="34" charset="0"/>
                        <a:buChar char="•"/>
                      </a:pPr>
                      <a:r>
                        <a:rPr lang="it-IT" sz="1400" b="0" i="1" kern="1200" dirty="0">
                          <a:solidFill>
                            <a:schemeClr val="dk1"/>
                          </a:solidFill>
                          <a:effectLst/>
                          <a:latin typeface="Century Gothic" panose="020B0502020202020204" pitchFamily="34" charset="0"/>
                          <a:ea typeface="+mn-ea"/>
                          <a:cs typeface="+mn-cs"/>
                        </a:rPr>
                        <a:t>Cliente / </a:t>
                      </a:r>
                      <a:r>
                        <a:rPr lang="it-IT" sz="1400" b="0" i="1" kern="1200" dirty="0" err="1">
                          <a:solidFill>
                            <a:schemeClr val="dk1"/>
                          </a:solidFill>
                          <a:effectLst/>
                          <a:latin typeface="Century Gothic" panose="020B0502020202020204" pitchFamily="34" charset="0"/>
                          <a:ea typeface="+mn-ea"/>
                          <a:cs typeface="+mn-cs"/>
                        </a:rPr>
                        <a:t>proveedor</a:t>
                      </a:r>
                      <a:r>
                        <a:rPr lang="it-IT" sz="1400" b="0" i="1" kern="1200" dirty="0">
                          <a:solidFill>
                            <a:schemeClr val="dk1"/>
                          </a:solidFill>
                          <a:effectLst/>
                          <a:latin typeface="Century Gothic" panose="020B0502020202020204" pitchFamily="34" charset="0"/>
                          <a:ea typeface="+mn-ea"/>
                          <a:cs typeface="+mn-cs"/>
                        </a:rPr>
                        <a:t> / </a:t>
                      </a:r>
                      <a:r>
                        <a:rPr lang="it-IT" sz="1400" b="0" i="1" kern="1200" dirty="0" err="1">
                          <a:solidFill>
                            <a:schemeClr val="dk1"/>
                          </a:solidFill>
                          <a:effectLst/>
                          <a:latin typeface="Century Gothic" panose="020B0502020202020204" pitchFamily="34" charset="0"/>
                          <a:ea typeface="+mn-ea"/>
                          <a:cs typeface="+mn-cs"/>
                        </a:rPr>
                        <a:t>colaborador</a:t>
                      </a:r>
                      <a:endParaRPr lang="it-IT" sz="1400" b="0" i="1" kern="1200" dirty="0">
                        <a:solidFill>
                          <a:schemeClr val="dk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err="1">
                          <a:solidFill>
                            <a:schemeClr val="dk1"/>
                          </a:solidFill>
                          <a:effectLst/>
                          <a:latin typeface="Century Gothic" panose="020B0502020202020204" pitchFamily="34" charset="0"/>
                          <a:ea typeface="+mn-ea"/>
                          <a:cs typeface="+mn-cs"/>
                        </a:rPr>
                        <a:t>Detección</a:t>
                      </a:r>
                      <a:r>
                        <a:rPr lang="it-IT" sz="1400" b="0" i="1" kern="1200" dirty="0">
                          <a:solidFill>
                            <a:schemeClr val="dk1"/>
                          </a:solidFill>
                          <a:effectLst/>
                          <a:latin typeface="Century Gothic" panose="020B0502020202020204" pitchFamily="34" charset="0"/>
                          <a:ea typeface="+mn-ea"/>
                          <a:cs typeface="+mn-cs"/>
                        </a:rPr>
                        <a:t> de </a:t>
                      </a:r>
                      <a:r>
                        <a:rPr lang="it-IT" sz="1400" b="0" i="1" kern="1200" dirty="0" err="1">
                          <a:solidFill>
                            <a:schemeClr val="dk1"/>
                          </a:solidFill>
                          <a:effectLst/>
                          <a:latin typeface="Century Gothic" panose="020B0502020202020204" pitchFamily="34" charset="0"/>
                          <a:ea typeface="+mn-ea"/>
                          <a:cs typeface="+mn-cs"/>
                        </a:rPr>
                        <a:t>necesidades</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formativas</a:t>
                      </a:r>
                      <a:endParaRPr lang="it-IT" sz="1400" b="0" i="1" kern="1200" dirty="0">
                        <a:solidFill>
                          <a:schemeClr val="dk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err="1">
                          <a:solidFill>
                            <a:schemeClr val="dk1"/>
                          </a:solidFill>
                          <a:effectLst/>
                          <a:latin typeface="Century Gothic" panose="020B0502020202020204" pitchFamily="34" charset="0"/>
                          <a:ea typeface="+mn-ea"/>
                          <a:cs typeface="+mn-cs"/>
                        </a:rPr>
                        <a:t>espacio</a:t>
                      </a:r>
                      <a:r>
                        <a:rPr lang="it-IT" sz="1400" b="0" i="1" kern="1200" dirty="0">
                          <a:solidFill>
                            <a:schemeClr val="dk1"/>
                          </a:solidFill>
                          <a:effectLst/>
                          <a:latin typeface="Century Gothic" panose="020B0502020202020204" pitchFamily="34" charset="0"/>
                          <a:ea typeface="+mn-ea"/>
                          <a:cs typeface="+mn-cs"/>
                        </a:rPr>
                        <a:t> de intercambio de </a:t>
                      </a:r>
                      <a:r>
                        <a:rPr lang="it-IT" sz="1400" b="0" i="1" kern="1200" dirty="0" err="1">
                          <a:solidFill>
                            <a:schemeClr val="dk1"/>
                          </a:solidFill>
                          <a:effectLst/>
                          <a:latin typeface="Century Gothic" panose="020B0502020202020204" pitchFamily="34" charset="0"/>
                          <a:ea typeface="+mn-ea"/>
                          <a:cs typeface="+mn-cs"/>
                        </a:rPr>
                        <a:t>información</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prácticas</a:t>
                      </a:r>
                      <a:r>
                        <a:rPr lang="it-IT" sz="1400" b="0" i="1" kern="1200" dirty="0">
                          <a:solidFill>
                            <a:schemeClr val="dk1"/>
                          </a:solidFill>
                          <a:effectLst/>
                          <a:latin typeface="Century Gothic" panose="020B0502020202020204" pitchFamily="34" charset="0"/>
                          <a:ea typeface="+mn-ea"/>
                          <a:cs typeface="+mn-cs"/>
                        </a:rPr>
                        <a:t> en </a:t>
                      </a:r>
                      <a:r>
                        <a:rPr lang="it-IT" sz="1400" b="0" i="1" kern="1200" dirty="0" err="1">
                          <a:solidFill>
                            <a:schemeClr val="dk1"/>
                          </a:solidFill>
                          <a:effectLst/>
                          <a:latin typeface="Century Gothic" panose="020B0502020202020204" pitchFamily="34" charset="0"/>
                          <a:ea typeface="+mn-ea"/>
                          <a:cs typeface="+mn-cs"/>
                        </a:rPr>
                        <a:t>empresa</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asesoramiento</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etc</a:t>
                      </a:r>
                      <a:endParaRPr lang="it-IT" sz="1400" b="0" i="1" kern="1200" dirty="0">
                        <a:solidFill>
                          <a:schemeClr val="dk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err="1">
                          <a:solidFill>
                            <a:schemeClr val="dk1"/>
                          </a:solidFill>
                          <a:effectLst/>
                          <a:latin typeface="Century Gothic" panose="020B0502020202020204" pitchFamily="34" charset="0"/>
                          <a:ea typeface="+mn-ea"/>
                          <a:cs typeface="+mn-cs"/>
                        </a:rPr>
                        <a:t>Proyectos</a:t>
                      </a:r>
                      <a:r>
                        <a:rPr lang="it-IT" sz="1400" b="0" i="1" kern="1200" dirty="0">
                          <a:solidFill>
                            <a:schemeClr val="dk1"/>
                          </a:solidFill>
                          <a:effectLst/>
                          <a:latin typeface="Century Gothic" panose="020B0502020202020204" pitchFamily="34" charset="0"/>
                          <a:ea typeface="+mn-ea"/>
                          <a:cs typeface="+mn-cs"/>
                        </a:rPr>
                        <a:t> de </a:t>
                      </a:r>
                      <a:r>
                        <a:rPr lang="it-IT" sz="1400" b="0" i="1" kern="1200" dirty="0" err="1">
                          <a:solidFill>
                            <a:schemeClr val="dk1"/>
                          </a:solidFill>
                          <a:effectLst/>
                          <a:latin typeface="Century Gothic" panose="020B0502020202020204" pitchFamily="34" charset="0"/>
                          <a:ea typeface="+mn-ea"/>
                          <a:cs typeface="+mn-cs"/>
                        </a:rPr>
                        <a:t>investigación</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prácticas</a:t>
                      </a:r>
                      <a:r>
                        <a:rPr lang="it-IT" sz="1400" b="0" i="1" kern="1200" dirty="0">
                          <a:solidFill>
                            <a:schemeClr val="dk1"/>
                          </a:solidFill>
                          <a:effectLst/>
                          <a:latin typeface="Century Gothic" panose="020B0502020202020204" pitchFamily="34" charset="0"/>
                          <a:ea typeface="+mn-ea"/>
                          <a:cs typeface="+mn-cs"/>
                        </a:rPr>
                        <a:t> del </a:t>
                      </a:r>
                      <a:r>
                        <a:rPr lang="it-IT" sz="1400" b="0" i="1" kern="1200" dirty="0" err="1">
                          <a:solidFill>
                            <a:schemeClr val="dk1"/>
                          </a:solidFill>
                          <a:effectLst/>
                          <a:latin typeface="Century Gothic" panose="020B0502020202020204" pitchFamily="34" charset="0"/>
                          <a:ea typeface="+mn-ea"/>
                          <a:cs typeface="+mn-cs"/>
                        </a:rPr>
                        <a:t>alumnado</a:t>
                      </a:r>
                      <a:r>
                        <a:rPr lang="it-IT" sz="1400" b="0" i="1" kern="1200" dirty="0">
                          <a:solidFill>
                            <a:schemeClr val="dk1"/>
                          </a:solidFill>
                          <a:effectLst/>
                          <a:latin typeface="Century Gothic" panose="020B0502020202020204" pitchFamily="34" charset="0"/>
                          <a:ea typeface="+mn-ea"/>
                          <a:cs typeface="+mn-cs"/>
                        </a:rPr>
                        <a:t> (FCT y PNL)</a:t>
                      </a:r>
                    </a:p>
                    <a:p>
                      <a:pPr marL="285750" indent="-285750">
                        <a:buFont typeface="Arial" panose="020B0604020202020204" pitchFamily="34" charset="0"/>
                        <a:buChar char="•"/>
                      </a:pPr>
                      <a:r>
                        <a:rPr lang="it-IT" sz="1400" b="0" i="1" kern="1200" dirty="0">
                          <a:solidFill>
                            <a:schemeClr val="dk1"/>
                          </a:solidFill>
                          <a:effectLst/>
                          <a:latin typeface="Century Gothic" panose="020B0502020202020204" pitchFamily="34" charset="0"/>
                          <a:ea typeface="+mn-ea"/>
                          <a:cs typeface="+mn-cs"/>
                        </a:rPr>
                        <a:t>Es </a:t>
                      </a:r>
                      <a:r>
                        <a:rPr lang="it-IT" sz="1400" b="0" i="1" kern="1200" dirty="0" err="1">
                          <a:solidFill>
                            <a:schemeClr val="dk1"/>
                          </a:solidFill>
                          <a:effectLst/>
                          <a:latin typeface="Century Gothic" panose="020B0502020202020204" pitchFamily="34" charset="0"/>
                          <a:ea typeface="+mn-ea"/>
                          <a:cs typeface="+mn-cs"/>
                        </a:rPr>
                        <a:t>muy</a:t>
                      </a:r>
                      <a:r>
                        <a:rPr lang="it-IT" sz="1400" b="0" i="1" kern="1200" dirty="0">
                          <a:solidFill>
                            <a:schemeClr val="dk1"/>
                          </a:solidFill>
                          <a:effectLst/>
                          <a:latin typeface="Century Gothic" panose="020B0502020202020204" pitchFamily="34" charset="0"/>
                          <a:ea typeface="+mn-ea"/>
                          <a:cs typeface="+mn-cs"/>
                        </a:rPr>
                        <a:t> importante </a:t>
                      </a:r>
                      <a:r>
                        <a:rPr lang="it-IT" sz="1400" b="0" i="1" kern="1200" dirty="0" err="1">
                          <a:solidFill>
                            <a:schemeClr val="dk1"/>
                          </a:solidFill>
                          <a:effectLst/>
                          <a:latin typeface="Century Gothic" panose="020B0502020202020204" pitchFamily="34" charset="0"/>
                          <a:ea typeface="+mn-ea"/>
                          <a:cs typeface="+mn-cs"/>
                        </a:rPr>
                        <a:t>conocer</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las</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necesidades</a:t>
                      </a:r>
                      <a:r>
                        <a:rPr lang="it-IT" sz="1400" b="0" i="1" kern="1200" dirty="0">
                          <a:solidFill>
                            <a:schemeClr val="dk1"/>
                          </a:solidFill>
                          <a:effectLst/>
                          <a:latin typeface="Century Gothic" panose="020B0502020202020204" pitchFamily="34" charset="0"/>
                          <a:ea typeface="+mn-ea"/>
                          <a:cs typeface="+mn-cs"/>
                        </a:rPr>
                        <a:t> del </a:t>
                      </a:r>
                      <a:r>
                        <a:rPr lang="it-IT" sz="1400" b="0" i="1" kern="1200" dirty="0" err="1">
                          <a:solidFill>
                            <a:schemeClr val="dk1"/>
                          </a:solidFill>
                          <a:effectLst/>
                          <a:latin typeface="Century Gothic" panose="020B0502020202020204" pitchFamily="34" charset="0"/>
                          <a:ea typeface="+mn-ea"/>
                          <a:cs typeface="+mn-cs"/>
                        </a:rPr>
                        <a:t>sector</a:t>
                      </a:r>
                      <a:r>
                        <a:rPr lang="it-IT" sz="1400" b="0" i="1" kern="1200" dirty="0">
                          <a:solidFill>
                            <a:schemeClr val="dk1"/>
                          </a:solidFill>
                          <a:effectLst/>
                          <a:latin typeface="Century Gothic" panose="020B0502020202020204" pitchFamily="34" charset="0"/>
                          <a:ea typeface="+mn-ea"/>
                          <a:cs typeface="+mn-cs"/>
                        </a:rPr>
                        <a:t> para intentar dar </a:t>
                      </a:r>
                      <a:r>
                        <a:rPr lang="it-IT" sz="1400" b="0" i="1" kern="1200" dirty="0" err="1">
                          <a:solidFill>
                            <a:schemeClr val="dk1"/>
                          </a:solidFill>
                          <a:effectLst/>
                          <a:latin typeface="Century Gothic" panose="020B0502020202020204" pitchFamily="34" charset="0"/>
                          <a:ea typeface="+mn-ea"/>
                          <a:cs typeface="+mn-cs"/>
                        </a:rPr>
                        <a:t>respuesta</a:t>
                      </a:r>
                      <a:r>
                        <a:rPr lang="it-IT" sz="1400" b="0" i="1" kern="1200" dirty="0">
                          <a:solidFill>
                            <a:schemeClr val="dk1"/>
                          </a:solidFill>
                          <a:effectLst/>
                          <a:latin typeface="Century Gothic" panose="020B0502020202020204" pitchFamily="34" charset="0"/>
                          <a:ea typeface="+mn-ea"/>
                          <a:cs typeface="+mn-cs"/>
                        </a:rPr>
                        <a:t> de </a:t>
                      </a:r>
                      <a:r>
                        <a:rPr lang="it-IT" sz="1400" b="0" i="1" kern="1200" dirty="0" err="1">
                          <a:solidFill>
                            <a:schemeClr val="dk1"/>
                          </a:solidFill>
                          <a:effectLst/>
                          <a:latin typeface="Century Gothic" panose="020B0502020202020204" pitchFamily="34" charset="0"/>
                          <a:ea typeface="+mn-ea"/>
                          <a:cs typeface="+mn-cs"/>
                        </a:rPr>
                        <a:t>cualificación</a:t>
                      </a:r>
                      <a:r>
                        <a:rPr lang="it-IT" sz="1400" b="0" i="1" kern="1200" dirty="0">
                          <a:solidFill>
                            <a:schemeClr val="dk1"/>
                          </a:solidFill>
                          <a:effectLst/>
                          <a:latin typeface="Century Gothic" panose="020B0502020202020204" pitchFamily="34" charset="0"/>
                          <a:ea typeface="+mn-ea"/>
                          <a:cs typeface="+mn-cs"/>
                        </a:rPr>
                        <a:t> de mano de </a:t>
                      </a:r>
                      <a:r>
                        <a:rPr lang="it-IT" sz="1400" b="0" i="1" kern="1200" dirty="0" err="1">
                          <a:solidFill>
                            <a:schemeClr val="dk1"/>
                          </a:solidFill>
                          <a:effectLst/>
                          <a:latin typeface="Century Gothic" panose="020B0502020202020204" pitchFamily="34" charset="0"/>
                          <a:ea typeface="+mn-ea"/>
                          <a:cs typeface="+mn-cs"/>
                        </a:rPr>
                        <a:t>obra</a:t>
                      </a:r>
                      <a:endParaRPr lang="it-IT" sz="1400" b="0" i="1" kern="1200" dirty="0">
                        <a:solidFill>
                          <a:schemeClr val="dk1"/>
                        </a:solidFill>
                        <a:effectLst/>
                        <a:latin typeface="Century Gothic" panose="020B0502020202020204" pitchFamily="34" charset="0"/>
                        <a:ea typeface="+mn-ea"/>
                        <a:cs typeface="+mn-cs"/>
                      </a:endParaRPr>
                    </a:p>
                    <a:p>
                      <a:pPr marL="285750" indent="-285750">
                        <a:buFont typeface="Arial" panose="020B0604020202020204" pitchFamily="34" charset="0"/>
                        <a:buChar char="•"/>
                      </a:pPr>
                      <a:r>
                        <a:rPr lang="it-IT" sz="1400" b="0" i="1" kern="1200" dirty="0" err="1">
                          <a:solidFill>
                            <a:schemeClr val="dk1"/>
                          </a:solidFill>
                          <a:effectLst/>
                          <a:latin typeface="Century Gothic" panose="020B0502020202020204" pitchFamily="34" charset="0"/>
                          <a:ea typeface="+mn-ea"/>
                          <a:cs typeface="+mn-cs"/>
                        </a:rPr>
                        <a:t>Homologación</a:t>
                      </a:r>
                      <a:r>
                        <a:rPr lang="it-IT" sz="1400" b="0" i="1" kern="1200" dirty="0">
                          <a:solidFill>
                            <a:schemeClr val="dk1"/>
                          </a:solidFill>
                          <a:effectLst/>
                          <a:latin typeface="Century Gothic" panose="020B0502020202020204" pitchFamily="34" charset="0"/>
                          <a:ea typeface="+mn-ea"/>
                          <a:cs typeface="+mn-cs"/>
                        </a:rPr>
                        <a:t> para impartir </a:t>
                      </a:r>
                      <a:r>
                        <a:rPr lang="it-IT" sz="1400" b="0" i="1" kern="1200" dirty="0" err="1">
                          <a:solidFill>
                            <a:schemeClr val="dk1"/>
                          </a:solidFill>
                          <a:effectLst/>
                          <a:latin typeface="Century Gothic" panose="020B0502020202020204" pitchFamily="34" charset="0"/>
                          <a:ea typeface="+mn-ea"/>
                          <a:cs typeface="+mn-cs"/>
                        </a:rPr>
                        <a:t>formación</a:t>
                      </a:r>
                      <a:r>
                        <a:rPr lang="it-IT" sz="1400" b="0" i="1" kern="1200" dirty="0">
                          <a:solidFill>
                            <a:schemeClr val="dk1"/>
                          </a:solidFill>
                          <a:effectLst/>
                          <a:latin typeface="Century Gothic" panose="020B0502020202020204" pitchFamily="34" charset="0"/>
                          <a:ea typeface="+mn-ea"/>
                          <a:cs typeface="+mn-cs"/>
                        </a:rPr>
                        <a:t> en materia preventiva</a:t>
                      </a:r>
                    </a:p>
                    <a:p>
                      <a:pPr marL="285750" indent="-285750">
                        <a:buFont typeface="Arial" panose="020B0604020202020204" pitchFamily="34" charset="0"/>
                        <a:buChar char="•"/>
                      </a:pPr>
                      <a:r>
                        <a:rPr lang="it-IT" sz="1400" b="0" i="1" kern="1200" dirty="0">
                          <a:solidFill>
                            <a:schemeClr val="dk1"/>
                          </a:solidFill>
                          <a:effectLst/>
                          <a:latin typeface="Century Gothic" panose="020B0502020202020204" pitchFamily="34" charset="0"/>
                          <a:ea typeface="+mn-ea"/>
                          <a:cs typeface="+mn-cs"/>
                        </a:rPr>
                        <a:t>EMPRESAS: de forma </a:t>
                      </a:r>
                      <a:r>
                        <a:rPr lang="it-IT" sz="1400" b="0" i="1" kern="1200" dirty="0" err="1">
                          <a:solidFill>
                            <a:schemeClr val="dk1"/>
                          </a:solidFill>
                          <a:effectLst/>
                          <a:latin typeface="Century Gothic" panose="020B0502020202020204" pitchFamily="34" charset="0"/>
                          <a:ea typeface="+mn-ea"/>
                          <a:cs typeface="+mn-cs"/>
                        </a:rPr>
                        <a:t>obligada</a:t>
                      </a:r>
                      <a:r>
                        <a:rPr lang="it-IT" sz="1400" b="0" i="1" kern="1200" dirty="0">
                          <a:solidFill>
                            <a:schemeClr val="dk1"/>
                          </a:solidFill>
                          <a:effectLst/>
                          <a:latin typeface="Century Gothic" panose="020B0502020202020204" pitchFamily="34" charset="0"/>
                          <a:ea typeface="+mn-ea"/>
                          <a:cs typeface="+mn-cs"/>
                        </a:rPr>
                        <a:t> FCT y </a:t>
                      </a:r>
                      <a:r>
                        <a:rPr lang="it-IT" sz="1400" b="0" i="1" kern="1200" dirty="0" err="1">
                          <a:solidFill>
                            <a:schemeClr val="dk1"/>
                          </a:solidFill>
                          <a:effectLst/>
                          <a:latin typeface="Century Gothic" panose="020B0502020202020204" pitchFamily="34" charset="0"/>
                          <a:ea typeface="+mn-ea"/>
                          <a:cs typeface="+mn-cs"/>
                        </a:rPr>
                        <a:t>porque</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creemos</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que</a:t>
                      </a:r>
                      <a:r>
                        <a:rPr lang="it-IT" sz="1400" b="0" i="1" kern="1200" dirty="0">
                          <a:solidFill>
                            <a:schemeClr val="dk1"/>
                          </a:solidFill>
                          <a:effectLst/>
                          <a:latin typeface="Century Gothic" panose="020B0502020202020204" pitchFamily="34" charset="0"/>
                          <a:ea typeface="+mn-ea"/>
                          <a:cs typeface="+mn-cs"/>
                        </a:rPr>
                        <a:t> la FP Dual </a:t>
                      </a:r>
                      <a:r>
                        <a:rPr lang="it-IT" sz="1400" b="0" i="1" kern="1200" dirty="0" err="1">
                          <a:solidFill>
                            <a:schemeClr val="dk1"/>
                          </a:solidFill>
                          <a:effectLst/>
                          <a:latin typeface="Century Gothic" panose="020B0502020202020204" pitchFamily="34" charset="0"/>
                          <a:ea typeface="+mn-ea"/>
                          <a:cs typeface="+mn-cs"/>
                        </a:rPr>
                        <a:t>también</a:t>
                      </a:r>
                      <a:r>
                        <a:rPr lang="it-IT" sz="1400" b="0" i="1" kern="1200" dirty="0">
                          <a:solidFill>
                            <a:schemeClr val="dk1"/>
                          </a:solidFill>
                          <a:effectLst/>
                          <a:latin typeface="Century Gothic" panose="020B0502020202020204" pitchFamily="34" charset="0"/>
                          <a:ea typeface="+mn-ea"/>
                          <a:cs typeface="+mn-cs"/>
                        </a:rPr>
                        <a:t> consiste en mantener </a:t>
                      </a:r>
                      <a:r>
                        <a:rPr lang="it-IT" sz="1400" b="0" i="1" kern="1200" dirty="0" err="1">
                          <a:solidFill>
                            <a:schemeClr val="dk1"/>
                          </a:solidFill>
                          <a:effectLst/>
                          <a:latin typeface="Century Gothic" panose="020B0502020202020204" pitchFamily="34" charset="0"/>
                          <a:ea typeface="+mn-ea"/>
                          <a:cs typeface="+mn-cs"/>
                        </a:rPr>
                        <a:t>relaciones</a:t>
                      </a:r>
                      <a:r>
                        <a:rPr lang="it-IT" sz="1400" b="0" i="1" kern="1200" dirty="0">
                          <a:solidFill>
                            <a:schemeClr val="dk1"/>
                          </a:solidFill>
                          <a:effectLst/>
                          <a:latin typeface="Century Gothic" panose="020B0502020202020204" pitchFamily="34" charset="0"/>
                          <a:ea typeface="+mn-ea"/>
                          <a:cs typeface="+mn-cs"/>
                        </a:rPr>
                        <a:t> de </a:t>
                      </a:r>
                      <a:r>
                        <a:rPr lang="it-IT" sz="1400" b="0" i="1" kern="1200" dirty="0" err="1">
                          <a:solidFill>
                            <a:schemeClr val="dk1"/>
                          </a:solidFill>
                          <a:effectLst/>
                          <a:latin typeface="Century Gothic" panose="020B0502020202020204" pitchFamily="34" charset="0"/>
                          <a:ea typeface="+mn-ea"/>
                          <a:cs typeface="+mn-cs"/>
                        </a:rPr>
                        <a:t>colaboración</a:t>
                      </a:r>
                      <a:r>
                        <a:rPr lang="it-IT" sz="1400" b="0" i="1" kern="1200" dirty="0">
                          <a:solidFill>
                            <a:schemeClr val="dk1"/>
                          </a:solidFill>
                          <a:effectLst/>
                          <a:latin typeface="Century Gothic" panose="020B0502020202020204" pitchFamily="34" charset="0"/>
                          <a:ea typeface="+mn-ea"/>
                          <a:cs typeface="+mn-cs"/>
                        </a:rPr>
                        <a:t> con </a:t>
                      </a:r>
                      <a:r>
                        <a:rPr lang="it-IT" sz="1400" b="0" i="1" kern="1200" dirty="0" err="1">
                          <a:solidFill>
                            <a:schemeClr val="dk1"/>
                          </a:solidFill>
                          <a:effectLst/>
                          <a:latin typeface="Century Gothic" panose="020B0502020202020204" pitchFamily="34" charset="0"/>
                          <a:ea typeface="+mn-ea"/>
                          <a:cs typeface="+mn-cs"/>
                        </a:rPr>
                        <a:t>las</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empresas</a:t>
                      </a:r>
                      <a:r>
                        <a:rPr lang="it-IT" sz="1400" b="0" i="1" kern="1200" dirty="0">
                          <a:solidFill>
                            <a:schemeClr val="dk1"/>
                          </a:solidFill>
                          <a:effectLst/>
                          <a:latin typeface="Century Gothic" panose="020B0502020202020204" pitchFamily="34" charset="0"/>
                          <a:ea typeface="+mn-ea"/>
                          <a:cs typeface="+mn-cs"/>
                        </a:rPr>
                        <a:t>. UNIVERSIDADES: no </a:t>
                      </a:r>
                      <a:r>
                        <a:rPr lang="it-IT" sz="1400" b="0" i="1" kern="1200" dirty="0" err="1">
                          <a:solidFill>
                            <a:schemeClr val="dk1"/>
                          </a:solidFill>
                          <a:effectLst/>
                          <a:latin typeface="Century Gothic" panose="020B0502020202020204" pitchFamily="34" charset="0"/>
                          <a:ea typeface="+mn-ea"/>
                          <a:cs typeface="+mn-cs"/>
                        </a:rPr>
                        <a:t>están</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institucionalizadas</a:t>
                      </a:r>
                      <a:r>
                        <a:rPr lang="it-IT" sz="1400" b="0" i="1" kern="1200" dirty="0">
                          <a:solidFill>
                            <a:schemeClr val="dk1"/>
                          </a:solidFill>
                          <a:effectLst/>
                          <a:latin typeface="Century Gothic" panose="020B0502020202020204" pitchFamily="34" charset="0"/>
                          <a:ea typeface="+mn-ea"/>
                          <a:cs typeface="+mn-cs"/>
                        </a:rPr>
                        <a:t>, pero </a:t>
                      </a:r>
                      <a:r>
                        <a:rPr lang="it-IT" sz="1400" b="0" i="1" kern="1200" dirty="0" err="1">
                          <a:solidFill>
                            <a:schemeClr val="dk1"/>
                          </a:solidFill>
                          <a:effectLst/>
                          <a:latin typeface="Century Gothic" panose="020B0502020202020204" pitchFamily="34" charset="0"/>
                          <a:ea typeface="+mn-ea"/>
                          <a:cs typeface="+mn-cs"/>
                        </a:rPr>
                        <a:t>creemos</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que</a:t>
                      </a:r>
                      <a:r>
                        <a:rPr lang="it-IT" sz="1400" b="0" i="1" kern="1200" dirty="0">
                          <a:solidFill>
                            <a:schemeClr val="dk1"/>
                          </a:solidFill>
                          <a:effectLst/>
                          <a:latin typeface="Century Gothic" panose="020B0502020202020204" pitchFamily="34" charset="0"/>
                          <a:ea typeface="+mn-ea"/>
                          <a:cs typeface="+mn-cs"/>
                        </a:rPr>
                        <a:t> es la forma de </a:t>
                      </a:r>
                      <a:r>
                        <a:rPr lang="it-IT" sz="1400" b="0" i="1" kern="1200" dirty="0" err="1">
                          <a:solidFill>
                            <a:schemeClr val="dk1"/>
                          </a:solidFill>
                          <a:effectLst/>
                          <a:latin typeface="Century Gothic" panose="020B0502020202020204" pitchFamily="34" charset="0"/>
                          <a:ea typeface="+mn-ea"/>
                          <a:cs typeface="+mn-cs"/>
                        </a:rPr>
                        <a:t>estar</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más</a:t>
                      </a:r>
                      <a:r>
                        <a:rPr lang="it-IT" sz="1400" b="0" i="1" kern="1200" dirty="0">
                          <a:solidFill>
                            <a:schemeClr val="dk1"/>
                          </a:solidFill>
                          <a:effectLst/>
                          <a:latin typeface="Century Gothic" panose="020B0502020202020204" pitchFamily="34" charset="0"/>
                          <a:ea typeface="+mn-ea"/>
                          <a:cs typeface="+mn-cs"/>
                        </a:rPr>
                        <a:t> cerca del </a:t>
                      </a:r>
                      <a:r>
                        <a:rPr lang="it-IT" sz="1400" b="0" i="1" kern="1200" dirty="0" err="1">
                          <a:solidFill>
                            <a:schemeClr val="dk1"/>
                          </a:solidFill>
                          <a:effectLst/>
                          <a:latin typeface="Century Gothic" panose="020B0502020202020204" pitchFamily="34" charset="0"/>
                          <a:ea typeface="+mn-ea"/>
                          <a:cs typeface="+mn-cs"/>
                        </a:rPr>
                        <a:t>conocimiento</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formal</a:t>
                      </a:r>
                      <a:r>
                        <a:rPr lang="it-IT" sz="1400" b="0" i="1" kern="1200" dirty="0">
                          <a:solidFill>
                            <a:schemeClr val="dk1"/>
                          </a:solidFill>
                          <a:effectLst/>
                          <a:latin typeface="Century Gothic" panose="020B0502020202020204" pitchFamily="34" charset="0"/>
                          <a:ea typeface="+mn-ea"/>
                          <a:cs typeface="+mn-cs"/>
                        </a:rPr>
                        <a:t> </a:t>
                      </a:r>
                      <a:r>
                        <a:rPr lang="it-IT" sz="1400" b="0" i="1" kern="1200" dirty="0" err="1">
                          <a:solidFill>
                            <a:schemeClr val="dk1"/>
                          </a:solidFill>
                          <a:effectLst/>
                          <a:latin typeface="Century Gothic" panose="020B0502020202020204" pitchFamily="34" charset="0"/>
                          <a:ea typeface="+mn-ea"/>
                          <a:cs typeface="+mn-cs"/>
                        </a:rPr>
                        <a:t>Todo</a:t>
                      </a:r>
                      <a:r>
                        <a:rPr lang="it-IT" sz="1400" b="0" i="1" kern="1200" dirty="0">
                          <a:solidFill>
                            <a:schemeClr val="dk1"/>
                          </a:solidFill>
                          <a:effectLst/>
                          <a:latin typeface="Century Gothic" panose="020B0502020202020204" pitchFamily="34" charset="0"/>
                          <a:ea typeface="+mn-ea"/>
                          <a:cs typeface="+mn-cs"/>
                        </a:rPr>
                        <a:t> esto es </a:t>
                      </a:r>
                      <a:r>
                        <a:rPr lang="it-IT" sz="1400" b="0" i="1" kern="1200" dirty="0" err="1">
                          <a:solidFill>
                            <a:schemeClr val="dk1"/>
                          </a:solidFill>
                          <a:effectLst/>
                          <a:latin typeface="Century Gothic" panose="020B0502020202020204" pitchFamily="34" charset="0"/>
                          <a:ea typeface="+mn-ea"/>
                          <a:cs typeface="+mn-cs"/>
                        </a:rPr>
                        <a:t>más</a:t>
                      </a:r>
                      <a:r>
                        <a:rPr lang="it-IT" sz="1400" b="0" i="1" kern="1200" dirty="0">
                          <a:solidFill>
                            <a:schemeClr val="dk1"/>
                          </a:solidFill>
                          <a:effectLst/>
                          <a:latin typeface="Century Gothic" panose="020B0502020202020204" pitchFamily="34" charset="0"/>
                          <a:ea typeface="+mn-ea"/>
                          <a:cs typeface="+mn-cs"/>
                        </a:rPr>
                        <a:t> largo de </a:t>
                      </a:r>
                      <a:r>
                        <a:rPr lang="it-IT" sz="1400" b="0" i="1" kern="1200" dirty="0" err="1">
                          <a:solidFill>
                            <a:schemeClr val="dk1"/>
                          </a:solidFill>
                          <a:effectLst/>
                          <a:latin typeface="Century Gothic" panose="020B0502020202020204" pitchFamily="34" charset="0"/>
                          <a:ea typeface="+mn-ea"/>
                          <a:cs typeface="+mn-cs"/>
                        </a:rPr>
                        <a:t>explicar</a:t>
                      </a:r>
                      <a:r>
                        <a:rPr lang="it-IT" sz="1400" b="0" i="1" kern="1200" dirty="0">
                          <a:solidFill>
                            <a:schemeClr val="dk1"/>
                          </a:solidFill>
                          <a:effectLst/>
                          <a:latin typeface="Century Gothic" panose="020B0502020202020204" pitchFamily="34" charset="0"/>
                          <a:ea typeface="+mn-ea"/>
                          <a:cs typeface="+mn-cs"/>
                        </a:rPr>
                        <a:t>.</a:t>
                      </a:r>
                    </a:p>
                    <a:p>
                      <a:pPr marL="285750" indent="-285750">
                        <a:buFont typeface="Arial" panose="020B0604020202020204" pitchFamily="34" charset="0"/>
                        <a:buChar char="•"/>
                      </a:pPr>
                      <a:r>
                        <a:rPr lang="it-IT" sz="1400" b="0" i="1" kern="1200" dirty="0" err="1">
                          <a:solidFill>
                            <a:schemeClr val="dk1"/>
                          </a:solidFill>
                          <a:effectLst/>
                          <a:latin typeface="Century Gothic" panose="020B0502020202020204" pitchFamily="34" charset="0"/>
                          <a:ea typeface="+mn-ea"/>
                          <a:cs typeface="+mn-cs"/>
                        </a:rPr>
                        <a:t>Prácticas</a:t>
                      </a:r>
                      <a:r>
                        <a:rPr lang="it-IT" sz="1400" b="0" i="1" kern="1200" dirty="0">
                          <a:solidFill>
                            <a:schemeClr val="dk1"/>
                          </a:solidFill>
                          <a:effectLst/>
                          <a:latin typeface="Century Gothic" panose="020B0502020202020204" pitchFamily="34" charset="0"/>
                          <a:ea typeface="+mn-ea"/>
                          <a:cs typeface="+mn-cs"/>
                        </a:rPr>
                        <a:t> de </a:t>
                      </a:r>
                      <a:r>
                        <a:rPr lang="it-IT" sz="1400" b="0" i="1" kern="1200" dirty="0" err="1">
                          <a:solidFill>
                            <a:schemeClr val="dk1"/>
                          </a:solidFill>
                          <a:effectLst/>
                          <a:latin typeface="Century Gothic" panose="020B0502020202020204" pitchFamily="34" charset="0"/>
                          <a:ea typeface="+mn-ea"/>
                          <a:cs typeface="+mn-cs"/>
                        </a:rPr>
                        <a:t>alumnos</a:t>
                      </a:r>
                      <a:r>
                        <a:rPr lang="it-IT" sz="1400" b="0" i="1" kern="1200" dirty="0">
                          <a:solidFill>
                            <a:schemeClr val="dk1"/>
                          </a:solidFill>
                          <a:effectLst/>
                          <a:latin typeface="Century Gothic" panose="020B0502020202020204" pitchFamily="34" charset="0"/>
                          <a:ea typeface="+mn-ea"/>
                          <a:cs typeface="+mn-cs"/>
                        </a:rPr>
                        <a:t> principalmente</a:t>
                      </a:r>
                    </a:p>
                    <a:p>
                      <a:pPr marL="285750" indent="-285750">
                        <a:buFont typeface="Arial" panose="020B0604020202020204" pitchFamily="34" charset="0"/>
                        <a:buChar char="•"/>
                      </a:pPr>
                      <a:r>
                        <a:rPr lang="it-IT" sz="1400" b="1" i="1" kern="1200" dirty="0" err="1">
                          <a:solidFill>
                            <a:schemeClr val="dk1"/>
                          </a:solidFill>
                          <a:effectLst/>
                          <a:latin typeface="Century Gothic" panose="020B0502020202020204" pitchFamily="34" charset="0"/>
                          <a:ea typeface="+mn-ea"/>
                          <a:cs typeface="+mn-cs"/>
                        </a:rPr>
                        <a:t>Actualiazacion</a:t>
                      </a:r>
                      <a:r>
                        <a:rPr lang="it-IT" sz="1400" b="1" i="1" kern="1200" dirty="0">
                          <a:solidFill>
                            <a:schemeClr val="dk1"/>
                          </a:solidFill>
                          <a:effectLst/>
                          <a:latin typeface="Century Gothic" panose="020B0502020202020204" pitchFamily="34" charset="0"/>
                          <a:ea typeface="+mn-ea"/>
                          <a:cs typeface="+mn-cs"/>
                        </a:rPr>
                        <a:t> y </a:t>
                      </a:r>
                      <a:r>
                        <a:rPr lang="it-IT" sz="1400" b="1" i="1" kern="1200" dirty="0" err="1">
                          <a:solidFill>
                            <a:schemeClr val="dk1"/>
                          </a:solidFill>
                          <a:effectLst/>
                          <a:latin typeface="Century Gothic" panose="020B0502020202020204" pitchFamily="34" charset="0"/>
                          <a:ea typeface="+mn-ea"/>
                          <a:cs typeface="+mn-cs"/>
                        </a:rPr>
                        <a:t>transferencia</a:t>
                      </a:r>
                      <a:r>
                        <a:rPr lang="it-IT" sz="1400" b="1" i="1" kern="1200" dirty="0">
                          <a:solidFill>
                            <a:schemeClr val="dk1"/>
                          </a:solidFill>
                          <a:effectLst/>
                          <a:latin typeface="Century Gothic" panose="020B0502020202020204" pitchFamily="34" charset="0"/>
                          <a:ea typeface="+mn-ea"/>
                          <a:cs typeface="+mn-cs"/>
                        </a:rPr>
                        <a:t> de </a:t>
                      </a:r>
                      <a:r>
                        <a:rPr lang="it-IT" sz="1400" b="1" i="1" kern="1200" dirty="0" err="1">
                          <a:solidFill>
                            <a:schemeClr val="dk1"/>
                          </a:solidFill>
                          <a:effectLst/>
                          <a:latin typeface="Century Gothic" panose="020B0502020202020204" pitchFamily="34" charset="0"/>
                          <a:ea typeface="+mn-ea"/>
                          <a:cs typeface="+mn-cs"/>
                        </a:rPr>
                        <a:t>conocimiento</a:t>
                      </a:r>
                      <a:endParaRPr lang="it-IT" sz="1400" b="1" i="1" kern="1200" dirty="0">
                        <a:solidFill>
                          <a:schemeClr val="dk1"/>
                        </a:solidFill>
                        <a:effectLst/>
                        <a:latin typeface="Century Gothic" panose="020B0502020202020204" pitchFamily="34" charset="0"/>
                        <a:ea typeface="+mn-ea"/>
                        <a:cs typeface="+mn-cs"/>
                      </a:endParaRPr>
                    </a:p>
                    <a:p>
                      <a:endParaRPr lang="en-GB" sz="1600" b="0" dirty="0">
                        <a:latin typeface="Century Gothic" panose="020B0502020202020204" pitchFamily="34" charset="0"/>
                      </a:endParaRPr>
                    </a:p>
                  </a:txBody>
                  <a:tcPr/>
                </a:tc>
                <a:extLst>
                  <a:ext uri="{0D108BD9-81ED-4DB2-BD59-A6C34878D82A}">
                    <a16:rowId xmlns:a16="http://schemas.microsoft.com/office/drawing/2014/main" val="3287919538"/>
                  </a:ext>
                </a:extLst>
              </a:tr>
            </a:tbl>
          </a:graphicData>
        </a:graphic>
      </p:graphicFrame>
      <p:sp>
        <p:nvSpPr>
          <p:cNvPr id="6" name="Rettangolo 5">
            <a:extLst>
              <a:ext uri="{FF2B5EF4-FFF2-40B4-BE49-F238E27FC236}">
                <a16:creationId xmlns:a16="http://schemas.microsoft.com/office/drawing/2014/main" id="{AC9D8A46-0CB6-C743-AF13-87763927847C}"/>
              </a:ext>
            </a:extLst>
          </p:cNvPr>
          <p:cNvSpPr/>
          <p:nvPr/>
        </p:nvSpPr>
        <p:spPr>
          <a:xfrm>
            <a:off x="465156" y="549410"/>
            <a:ext cx="2027178" cy="1015663"/>
          </a:xfrm>
          <a:prstGeom prst="rect">
            <a:avLst/>
          </a:prstGeom>
        </p:spPr>
        <p:txBody>
          <a:bodyPr wrap="square">
            <a:spAutoFit/>
          </a:bodyPr>
          <a:lstStyle/>
          <a:p>
            <a:r>
              <a:rPr lang="it-IT" sz="2000" b="1" dirty="0" err="1">
                <a:solidFill>
                  <a:srgbClr val="00B050"/>
                </a:solidFill>
                <a:latin typeface="Century Gothic" panose="020B0502020202020204" pitchFamily="34" charset="0"/>
              </a:rPr>
              <a:t>Reasons</a:t>
            </a:r>
            <a:endParaRPr lang="it-IT" sz="2000" b="1" dirty="0">
              <a:solidFill>
                <a:srgbClr val="00B050"/>
              </a:solidFill>
              <a:latin typeface="Century Gothic" panose="020B0502020202020204" pitchFamily="34" charset="0"/>
            </a:endParaRPr>
          </a:p>
          <a:p>
            <a:r>
              <a:rPr lang="it-IT" sz="2000" b="1" dirty="0">
                <a:solidFill>
                  <a:srgbClr val="00B050"/>
                </a:solidFill>
                <a:latin typeface="Century Gothic" panose="020B0502020202020204" pitchFamily="34" charset="0"/>
              </a:rPr>
              <a:t>for </a:t>
            </a:r>
            <a:r>
              <a:rPr lang="it-IT" sz="2000" b="1" dirty="0" err="1">
                <a:solidFill>
                  <a:srgbClr val="00B050"/>
                </a:solidFill>
                <a:latin typeface="Century Gothic" panose="020B0502020202020204" pitchFamily="34" charset="0"/>
              </a:rPr>
              <a:t>cooperations</a:t>
            </a:r>
            <a:endParaRPr lang="it-IT" sz="1600" b="1" dirty="0">
              <a:solidFill>
                <a:srgbClr val="00B050"/>
              </a:solidFill>
              <a:latin typeface="Century Gothic" panose="020B0502020202020204" pitchFamily="34" charset="0"/>
            </a:endParaRPr>
          </a:p>
        </p:txBody>
      </p:sp>
    </p:spTree>
    <p:extLst>
      <p:ext uri="{BB962C8B-B14F-4D97-AF65-F5344CB8AC3E}">
        <p14:creationId xmlns:p14="http://schemas.microsoft.com/office/powerpoint/2010/main" val="2838350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graphicFrame>
        <p:nvGraphicFramePr>
          <p:cNvPr id="3" name="Tabella 2">
            <a:extLst>
              <a:ext uri="{FF2B5EF4-FFF2-40B4-BE49-F238E27FC236}">
                <a16:creationId xmlns:a16="http://schemas.microsoft.com/office/drawing/2014/main" id="{532387C7-9FB9-1D4D-AF32-B432104D67A6}"/>
              </a:ext>
            </a:extLst>
          </p:cNvPr>
          <p:cNvGraphicFramePr>
            <a:graphicFrameLocks noGrp="1"/>
          </p:cNvGraphicFramePr>
          <p:nvPr>
            <p:extLst>
              <p:ext uri="{D42A27DB-BD31-4B8C-83A1-F6EECF244321}">
                <p14:modId xmlns:p14="http://schemas.microsoft.com/office/powerpoint/2010/main" val="3157159358"/>
              </p:ext>
            </p:extLst>
          </p:nvPr>
        </p:nvGraphicFramePr>
        <p:xfrm>
          <a:off x="2243138" y="521064"/>
          <a:ext cx="9412285" cy="5422595"/>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1682392735"/>
                    </a:ext>
                  </a:extLst>
                </a:gridCol>
                <a:gridCol w="7926385">
                  <a:extLst>
                    <a:ext uri="{9D8B030D-6E8A-4147-A177-3AD203B41FA5}">
                      <a16:colId xmlns:a16="http://schemas.microsoft.com/office/drawing/2014/main" val="3529019561"/>
                    </a:ext>
                  </a:extLst>
                </a:gridCol>
              </a:tblGrid>
              <a:tr h="1007699">
                <a:tc>
                  <a:txBody>
                    <a:bodyPr/>
                    <a:lstStyle/>
                    <a:p>
                      <a:r>
                        <a:rPr lang="en-GB" dirty="0">
                          <a:latin typeface="Century Gothic" panose="020B0502020202020204" pitchFamily="34" charset="0"/>
                        </a:rPr>
                        <a:t>SLOVENIA</a:t>
                      </a:r>
                    </a:p>
                  </a:txBody>
                  <a:tcPr/>
                </a:tc>
                <a:tc>
                  <a:txBody>
                    <a:bodyPr/>
                    <a:lstStyle/>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p>
                      <a:endParaRPr lang="en-GB" sz="1600" b="0" dirty="0">
                        <a:latin typeface="Century Gothic" panose="020B0502020202020204" pitchFamily="34" charset="0"/>
                      </a:endParaRPr>
                    </a:p>
                  </a:txBody>
                  <a:tcPr/>
                </a:tc>
                <a:extLst>
                  <a:ext uri="{0D108BD9-81ED-4DB2-BD59-A6C34878D82A}">
                    <a16:rowId xmlns:a16="http://schemas.microsoft.com/office/drawing/2014/main" val="3911315758"/>
                  </a:ext>
                </a:extLst>
              </a:tr>
              <a:tr h="1673555">
                <a:tc>
                  <a:txBody>
                    <a:bodyPr/>
                    <a:lstStyle/>
                    <a:p>
                      <a:r>
                        <a:rPr lang="en-GB" dirty="0">
                          <a:latin typeface="Century Gothic" panose="020B0502020202020204" pitchFamily="34" charset="0"/>
                        </a:rPr>
                        <a:t>SPAIN</a:t>
                      </a:r>
                    </a:p>
                  </a:txBody>
                  <a:tcPr/>
                </a:tc>
                <a:tc>
                  <a:txBody>
                    <a:bodyPr/>
                    <a:lstStyle/>
                    <a:p>
                      <a:endParaRPr lang="en-GB" sz="1600" b="0" dirty="0">
                        <a:latin typeface="Century Gothic" panose="020B0502020202020204" pitchFamily="34" charset="0"/>
                      </a:endParaRPr>
                    </a:p>
                    <a:p>
                      <a:endParaRPr lang="en-GB" sz="1600" b="0" dirty="0">
                        <a:latin typeface="Century Gothic" panose="020B0502020202020204" pitchFamily="34" charset="0"/>
                      </a:endParaRPr>
                    </a:p>
                  </a:txBody>
                  <a:tcPr/>
                </a:tc>
                <a:extLst>
                  <a:ext uri="{0D108BD9-81ED-4DB2-BD59-A6C34878D82A}">
                    <a16:rowId xmlns:a16="http://schemas.microsoft.com/office/drawing/2014/main" val="3287919538"/>
                  </a:ext>
                </a:extLst>
              </a:tr>
            </a:tbl>
          </a:graphicData>
        </a:graphic>
      </p:graphicFrame>
      <p:sp>
        <p:nvSpPr>
          <p:cNvPr id="6" name="Rettangolo 5">
            <a:extLst>
              <a:ext uri="{FF2B5EF4-FFF2-40B4-BE49-F238E27FC236}">
                <a16:creationId xmlns:a16="http://schemas.microsoft.com/office/drawing/2014/main" id="{AC9D8A46-0CB6-C743-AF13-87763927847C}"/>
              </a:ext>
            </a:extLst>
          </p:cNvPr>
          <p:cNvSpPr/>
          <p:nvPr/>
        </p:nvSpPr>
        <p:spPr>
          <a:xfrm>
            <a:off x="465156" y="549410"/>
            <a:ext cx="2027178" cy="1015663"/>
          </a:xfrm>
          <a:prstGeom prst="rect">
            <a:avLst/>
          </a:prstGeom>
        </p:spPr>
        <p:txBody>
          <a:bodyPr wrap="square">
            <a:spAutoFit/>
          </a:bodyPr>
          <a:lstStyle/>
          <a:p>
            <a:r>
              <a:rPr lang="it-IT" sz="2000" b="1" dirty="0" err="1">
                <a:solidFill>
                  <a:srgbClr val="C00000"/>
                </a:solidFill>
                <a:latin typeface="Century Gothic" panose="020B0502020202020204" pitchFamily="34" charset="0"/>
              </a:rPr>
              <a:t>Reasons</a:t>
            </a:r>
            <a:endParaRPr lang="it-IT" sz="2000" b="1" dirty="0">
              <a:solidFill>
                <a:srgbClr val="C00000"/>
              </a:solidFill>
              <a:latin typeface="Century Gothic" panose="020B0502020202020204" pitchFamily="34" charset="0"/>
            </a:endParaRPr>
          </a:p>
          <a:p>
            <a:r>
              <a:rPr lang="it-IT" sz="2000" b="1" dirty="0">
                <a:solidFill>
                  <a:srgbClr val="C00000"/>
                </a:solidFill>
                <a:latin typeface="Century Gothic" panose="020B0502020202020204" pitchFamily="34" charset="0"/>
              </a:rPr>
              <a:t>for </a:t>
            </a:r>
            <a:r>
              <a:rPr lang="it-IT" sz="2000" b="1" dirty="0" err="1">
                <a:solidFill>
                  <a:srgbClr val="C00000"/>
                </a:solidFill>
                <a:latin typeface="Century Gothic" panose="020B0502020202020204" pitchFamily="34" charset="0"/>
              </a:rPr>
              <a:t>lack</a:t>
            </a:r>
            <a:r>
              <a:rPr lang="it-IT" sz="2000" b="1" dirty="0">
                <a:solidFill>
                  <a:srgbClr val="C00000"/>
                </a:solidFill>
                <a:latin typeface="Century Gothic" panose="020B0502020202020204" pitchFamily="34" charset="0"/>
              </a:rPr>
              <a:t> of </a:t>
            </a:r>
            <a:r>
              <a:rPr lang="it-IT" sz="2000" b="1" dirty="0" err="1">
                <a:solidFill>
                  <a:srgbClr val="C00000"/>
                </a:solidFill>
                <a:latin typeface="Century Gothic" panose="020B0502020202020204" pitchFamily="34" charset="0"/>
              </a:rPr>
              <a:t>relationship</a:t>
            </a:r>
            <a:endParaRPr lang="it-IT" sz="1600" b="1" dirty="0">
              <a:solidFill>
                <a:srgbClr val="C00000"/>
              </a:solidFill>
              <a:latin typeface="Century Gothic" panose="020B0502020202020204" pitchFamily="34" charset="0"/>
            </a:endParaRPr>
          </a:p>
        </p:txBody>
      </p:sp>
      <p:cxnSp>
        <p:nvCxnSpPr>
          <p:cNvPr id="4" name="Connettore 1 3">
            <a:extLst>
              <a:ext uri="{FF2B5EF4-FFF2-40B4-BE49-F238E27FC236}">
                <a16:creationId xmlns:a16="http://schemas.microsoft.com/office/drawing/2014/main" id="{CA9CA990-B9FD-FD43-8A15-05880DE91775}"/>
              </a:ext>
            </a:extLst>
          </p:cNvPr>
          <p:cNvCxnSpPr>
            <a:cxnSpLocks/>
          </p:cNvCxnSpPr>
          <p:nvPr/>
        </p:nvCxnSpPr>
        <p:spPr>
          <a:xfrm>
            <a:off x="3743325" y="4300538"/>
            <a:ext cx="7912098" cy="164312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Immagine 10">
            <a:extLst>
              <a:ext uri="{FF2B5EF4-FFF2-40B4-BE49-F238E27FC236}">
                <a16:creationId xmlns:a16="http://schemas.microsoft.com/office/drawing/2014/main" id="{CA8EA7E2-EF10-B74F-A5CC-F6F84B5E86CC}"/>
              </a:ext>
            </a:extLst>
          </p:cNvPr>
          <p:cNvPicPr>
            <a:picLocks noChangeAspect="1"/>
          </p:cNvPicPr>
          <p:nvPr/>
        </p:nvPicPr>
        <p:blipFill>
          <a:blip r:embed="rId3"/>
          <a:stretch>
            <a:fillRect/>
          </a:stretch>
        </p:blipFill>
        <p:spPr>
          <a:xfrm>
            <a:off x="3943350" y="914341"/>
            <a:ext cx="7510824" cy="2769545"/>
          </a:xfrm>
          <a:prstGeom prst="rect">
            <a:avLst/>
          </a:prstGeom>
        </p:spPr>
      </p:pic>
    </p:spTree>
    <p:extLst>
      <p:ext uri="{BB962C8B-B14F-4D97-AF65-F5344CB8AC3E}">
        <p14:creationId xmlns:p14="http://schemas.microsoft.com/office/powerpoint/2010/main" val="1060479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9893282" cy="400110"/>
          </a:xfrm>
          <a:prstGeom prst="rect">
            <a:avLst/>
          </a:prstGeom>
        </p:spPr>
        <p:txBody>
          <a:bodyPr wrap="square">
            <a:spAutoFit/>
          </a:bodyPr>
          <a:lstStyle/>
          <a:p>
            <a:r>
              <a:rPr lang="it-IT" sz="2000" b="1" dirty="0" err="1">
                <a:solidFill>
                  <a:srgbClr val="0070C0"/>
                </a:solidFill>
                <a:latin typeface="Century Gothic" panose="020B0502020202020204" pitchFamily="34" charset="0"/>
              </a:rPr>
              <a:t>Upskilling</a:t>
            </a:r>
            <a:r>
              <a:rPr lang="it-IT" sz="2000" b="1" dirty="0">
                <a:solidFill>
                  <a:srgbClr val="0070C0"/>
                </a:solidFill>
                <a:latin typeface="Century Gothic" panose="020B0502020202020204" pitchFamily="34" charset="0"/>
              </a:rPr>
              <a:t>, re-</a:t>
            </a:r>
            <a:r>
              <a:rPr lang="it-IT" sz="2000" b="1" dirty="0" err="1">
                <a:solidFill>
                  <a:srgbClr val="0070C0"/>
                </a:solidFill>
                <a:latin typeface="Century Gothic" panose="020B0502020202020204" pitchFamily="34" charset="0"/>
              </a:rPr>
              <a:t>skilling</a:t>
            </a:r>
            <a:r>
              <a:rPr lang="it-IT" sz="2000" b="1" dirty="0">
                <a:solidFill>
                  <a:srgbClr val="0070C0"/>
                </a:solidFill>
                <a:latin typeface="Century Gothic" panose="020B0502020202020204" pitchFamily="34" charset="0"/>
              </a:rPr>
              <a:t>, labour market, </a:t>
            </a:r>
            <a:r>
              <a:rPr lang="it-IT" sz="2000" b="1" dirty="0" err="1">
                <a:solidFill>
                  <a:srgbClr val="0070C0"/>
                </a:solidFill>
                <a:latin typeface="Century Gothic" panose="020B0502020202020204" pitchFamily="34" charset="0"/>
              </a:rPr>
              <a:t>mobility</a:t>
            </a:r>
            <a:r>
              <a:rPr lang="it-IT" sz="2000" b="1" dirty="0">
                <a:solidFill>
                  <a:srgbClr val="0070C0"/>
                </a:solidFill>
                <a:latin typeface="Century Gothic" panose="020B0502020202020204" pitchFamily="34" charset="0"/>
              </a:rPr>
              <a:t> and gender </a:t>
            </a:r>
            <a:r>
              <a:rPr lang="it-IT" sz="2000" b="1" dirty="0" err="1">
                <a:solidFill>
                  <a:srgbClr val="0070C0"/>
                </a:solidFill>
                <a:latin typeface="Century Gothic" panose="020B0502020202020204" pitchFamily="34" charset="0"/>
              </a:rPr>
              <a:t>equality</a:t>
            </a:r>
            <a:r>
              <a:rPr lang="it-IT" sz="2000" b="1" dirty="0">
                <a:solidFill>
                  <a:srgbClr val="0070C0"/>
                </a:solidFill>
                <a:latin typeface="Century Gothic" panose="020B0502020202020204" pitchFamily="34" charset="0"/>
              </a:rPr>
              <a:t>...</a:t>
            </a:r>
            <a:endParaRPr lang="it-IT" sz="1600" b="1" dirty="0">
              <a:solidFill>
                <a:srgbClr val="0070C0"/>
              </a:solidFill>
              <a:latin typeface="Century Gothic" panose="020B0502020202020204" pitchFamily="34" charset="0"/>
            </a:endParaRPr>
          </a:p>
        </p:txBody>
      </p:sp>
      <p:pic>
        <p:nvPicPr>
          <p:cNvPr id="2" name="Immagine 1">
            <a:extLst>
              <a:ext uri="{FF2B5EF4-FFF2-40B4-BE49-F238E27FC236}">
                <a16:creationId xmlns:a16="http://schemas.microsoft.com/office/drawing/2014/main" id="{9DA32BB3-874E-554A-AD9D-D5B4C832353F}"/>
              </a:ext>
            </a:extLst>
          </p:cNvPr>
          <p:cNvPicPr>
            <a:picLocks noChangeAspect="1"/>
          </p:cNvPicPr>
          <p:nvPr/>
        </p:nvPicPr>
        <p:blipFill>
          <a:blip r:embed="rId3"/>
          <a:stretch>
            <a:fillRect/>
          </a:stretch>
        </p:blipFill>
        <p:spPr>
          <a:xfrm>
            <a:off x="488805" y="904137"/>
            <a:ext cx="7003687" cy="2371726"/>
          </a:xfrm>
          <a:prstGeom prst="rect">
            <a:avLst/>
          </a:prstGeom>
        </p:spPr>
      </p:pic>
      <p:pic>
        <p:nvPicPr>
          <p:cNvPr id="4" name="Immagine 3">
            <a:extLst>
              <a:ext uri="{FF2B5EF4-FFF2-40B4-BE49-F238E27FC236}">
                <a16:creationId xmlns:a16="http://schemas.microsoft.com/office/drawing/2014/main" id="{BF878F87-64A7-8843-B039-DEE05A1E3715}"/>
              </a:ext>
            </a:extLst>
          </p:cNvPr>
          <p:cNvPicPr>
            <a:picLocks noChangeAspect="1"/>
          </p:cNvPicPr>
          <p:nvPr/>
        </p:nvPicPr>
        <p:blipFill>
          <a:blip r:embed="rId4"/>
          <a:stretch>
            <a:fillRect/>
          </a:stretch>
        </p:blipFill>
        <p:spPr>
          <a:xfrm>
            <a:off x="4723151" y="3604336"/>
            <a:ext cx="7003687" cy="2371726"/>
          </a:xfrm>
          <a:prstGeom prst="rect">
            <a:avLst/>
          </a:prstGeom>
        </p:spPr>
      </p:pic>
      <p:sp>
        <p:nvSpPr>
          <p:cNvPr id="7" name="CasellaDiTesto 6">
            <a:extLst>
              <a:ext uri="{FF2B5EF4-FFF2-40B4-BE49-F238E27FC236}">
                <a16:creationId xmlns:a16="http://schemas.microsoft.com/office/drawing/2014/main" id="{F7829C2E-3F63-C844-8F9E-DD6CE980B2B2}"/>
              </a:ext>
            </a:extLst>
          </p:cNvPr>
          <p:cNvSpPr txBox="1"/>
          <p:nvPr/>
        </p:nvSpPr>
        <p:spPr>
          <a:xfrm>
            <a:off x="700087" y="1001848"/>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sp>
        <p:nvSpPr>
          <p:cNvPr id="9" name="CasellaDiTesto 8">
            <a:extLst>
              <a:ext uri="{FF2B5EF4-FFF2-40B4-BE49-F238E27FC236}">
                <a16:creationId xmlns:a16="http://schemas.microsoft.com/office/drawing/2014/main" id="{19EEFCEC-BDE4-8640-B66B-7669485F00FF}"/>
              </a:ext>
            </a:extLst>
          </p:cNvPr>
          <p:cNvSpPr txBox="1"/>
          <p:nvPr/>
        </p:nvSpPr>
        <p:spPr>
          <a:xfrm>
            <a:off x="10710961" y="3604336"/>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sp>
        <p:nvSpPr>
          <p:cNvPr id="5" name="Rettangolo 4">
            <a:extLst>
              <a:ext uri="{FF2B5EF4-FFF2-40B4-BE49-F238E27FC236}">
                <a16:creationId xmlns:a16="http://schemas.microsoft.com/office/drawing/2014/main" id="{2C9AC882-77EE-A649-B22F-73F63FA5971A}"/>
              </a:ext>
            </a:extLst>
          </p:cNvPr>
          <p:cNvSpPr/>
          <p:nvPr/>
        </p:nvSpPr>
        <p:spPr>
          <a:xfrm>
            <a:off x="465156" y="3275863"/>
            <a:ext cx="3649641" cy="584775"/>
          </a:xfrm>
          <a:prstGeom prst="rect">
            <a:avLst/>
          </a:prstGeom>
          <a:solidFill>
            <a:schemeClr val="bg1"/>
          </a:solidFill>
        </p:spPr>
        <p:txBody>
          <a:bodyPr wrap="square">
            <a:spAutoFit/>
          </a:bodyPr>
          <a:lstStyle/>
          <a:p>
            <a:r>
              <a:rPr lang="en-GB" sz="800" dirty="0">
                <a:solidFill>
                  <a:srgbClr val="000000"/>
                </a:solidFill>
                <a:latin typeface="Arial" panose="020B0604020202020204" pitchFamily="34" charset="0"/>
              </a:rPr>
              <a:t>My Institution is actively involved in the development of up-skilling and re-skilling initiatives for its staff, supporting teachers, trainers and school principals, with a focus on continuous professional learning and development</a:t>
            </a:r>
            <a:endParaRPr lang="en-GB" sz="800" dirty="0"/>
          </a:p>
        </p:txBody>
      </p:sp>
      <p:sp>
        <p:nvSpPr>
          <p:cNvPr id="10" name="Rettangolo 9">
            <a:extLst>
              <a:ext uri="{FF2B5EF4-FFF2-40B4-BE49-F238E27FC236}">
                <a16:creationId xmlns:a16="http://schemas.microsoft.com/office/drawing/2014/main" id="{C4532E1A-3436-4D4F-B885-2F102845F4D2}"/>
              </a:ext>
            </a:extLst>
          </p:cNvPr>
          <p:cNvSpPr/>
          <p:nvPr/>
        </p:nvSpPr>
        <p:spPr>
          <a:xfrm>
            <a:off x="4114797" y="3275862"/>
            <a:ext cx="3377695" cy="584775"/>
          </a:xfrm>
          <a:prstGeom prst="rect">
            <a:avLst/>
          </a:prstGeom>
          <a:solidFill>
            <a:schemeClr val="bg1"/>
          </a:solidFill>
        </p:spPr>
        <p:txBody>
          <a:bodyPr wrap="square">
            <a:spAutoFit/>
          </a:bodyPr>
          <a:lstStyle/>
          <a:p>
            <a:r>
              <a:rPr lang="en-GB" sz="800" dirty="0">
                <a:solidFill>
                  <a:srgbClr val="000000"/>
                </a:solidFill>
                <a:latin typeface="Arial" panose="020B0604020202020204" pitchFamily="34" charset="0"/>
              </a:rPr>
              <a:t>My Institution is committed in designing and </a:t>
            </a:r>
            <a:r>
              <a:rPr lang="en-GB" sz="800" dirty="0" err="1">
                <a:solidFill>
                  <a:srgbClr val="000000"/>
                </a:solidFill>
                <a:latin typeface="Arial" panose="020B0604020202020204" pitchFamily="34" charset="0"/>
              </a:rPr>
              <a:t>implementingactivities</a:t>
            </a:r>
            <a:r>
              <a:rPr lang="en-GB" sz="800" dirty="0">
                <a:solidFill>
                  <a:srgbClr val="000000"/>
                </a:solidFill>
                <a:latin typeface="Arial" panose="020B0604020202020204" pitchFamily="34" charset="0"/>
              </a:rPr>
              <a:t> for students/trainees with a strong link with </a:t>
            </a:r>
            <a:r>
              <a:rPr lang="en-GB" sz="800" dirty="0" err="1">
                <a:solidFill>
                  <a:srgbClr val="000000"/>
                </a:solidFill>
                <a:latin typeface="Arial" panose="020B0604020202020204" pitchFamily="34" charset="0"/>
              </a:rPr>
              <a:t>thelabour</a:t>
            </a:r>
            <a:r>
              <a:rPr lang="en-GB" sz="800" dirty="0">
                <a:solidFill>
                  <a:srgbClr val="000000"/>
                </a:solidFill>
                <a:latin typeface="Arial" panose="020B0604020202020204" pitchFamily="34" charset="0"/>
              </a:rPr>
              <a:t> market, mobility and gender equality</a:t>
            </a:r>
          </a:p>
          <a:p>
            <a:endParaRPr lang="en-GB" sz="800" dirty="0"/>
          </a:p>
        </p:txBody>
      </p:sp>
      <p:sp>
        <p:nvSpPr>
          <p:cNvPr id="11" name="Rettangolo 10">
            <a:extLst>
              <a:ext uri="{FF2B5EF4-FFF2-40B4-BE49-F238E27FC236}">
                <a16:creationId xmlns:a16="http://schemas.microsoft.com/office/drawing/2014/main" id="{5B349590-8471-9E4D-9209-2413025F0E09}"/>
              </a:ext>
            </a:extLst>
          </p:cNvPr>
          <p:cNvSpPr/>
          <p:nvPr/>
        </p:nvSpPr>
        <p:spPr>
          <a:xfrm>
            <a:off x="4723151" y="5953863"/>
            <a:ext cx="3649641" cy="584775"/>
          </a:xfrm>
          <a:prstGeom prst="rect">
            <a:avLst/>
          </a:prstGeom>
          <a:solidFill>
            <a:schemeClr val="bg1"/>
          </a:solidFill>
        </p:spPr>
        <p:txBody>
          <a:bodyPr wrap="square">
            <a:spAutoFit/>
          </a:bodyPr>
          <a:lstStyle/>
          <a:p>
            <a:r>
              <a:rPr lang="es-ES_tradnl" sz="800" dirty="0">
                <a:solidFill>
                  <a:srgbClr val="000000"/>
                </a:solidFill>
                <a:latin typeface="Arial" panose="020B0604020202020204" pitchFamily="34" charset="0"/>
              </a:rPr>
              <a:t>Mi institución está activamente involucrada en el desarrollo de iniciativas de formación y recualificación profesional para su personal, profesores de apoyo, formadores y directores de centros, con un enfoque en el aprendizaje y desarrollo profesional continuo</a:t>
            </a:r>
            <a:endParaRPr lang="es-ES_tradnl" sz="800" dirty="0"/>
          </a:p>
        </p:txBody>
      </p:sp>
      <p:sp>
        <p:nvSpPr>
          <p:cNvPr id="12" name="Rettangolo 11">
            <a:extLst>
              <a:ext uri="{FF2B5EF4-FFF2-40B4-BE49-F238E27FC236}">
                <a16:creationId xmlns:a16="http://schemas.microsoft.com/office/drawing/2014/main" id="{21961035-6187-3D4C-BA56-58F18A6E187A}"/>
              </a:ext>
            </a:extLst>
          </p:cNvPr>
          <p:cNvSpPr/>
          <p:nvPr/>
        </p:nvSpPr>
        <p:spPr>
          <a:xfrm>
            <a:off x="8306113" y="5943742"/>
            <a:ext cx="3420725" cy="584775"/>
          </a:xfrm>
          <a:prstGeom prst="rect">
            <a:avLst/>
          </a:prstGeom>
          <a:solidFill>
            <a:schemeClr val="bg1"/>
          </a:solidFill>
        </p:spPr>
        <p:txBody>
          <a:bodyPr wrap="square">
            <a:spAutoFit/>
          </a:bodyPr>
          <a:lstStyle/>
          <a:p>
            <a:r>
              <a:rPr lang="es-ES_tradnl" sz="800" dirty="0">
                <a:solidFill>
                  <a:srgbClr val="000000"/>
                </a:solidFill>
                <a:latin typeface="Arial" panose="020B0604020202020204" pitchFamily="34" charset="0"/>
              </a:rPr>
              <a:t>Mi institución está comprometida con el diseño e implementación de actividades para estudiantes/alumnos con un fuerte vínculo con el mercado laboral, la movilidad y la igualdad de género</a:t>
            </a:r>
          </a:p>
          <a:p>
            <a:endParaRPr lang="en-GB" sz="800" dirty="0"/>
          </a:p>
        </p:txBody>
      </p:sp>
    </p:spTree>
    <p:extLst>
      <p:ext uri="{BB962C8B-B14F-4D97-AF65-F5344CB8AC3E}">
        <p14:creationId xmlns:p14="http://schemas.microsoft.com/office/powerpoint/2010/main" val="3162287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11087702" cy="707886"/>
          </a:xfrm>
          <a:prstGeom prst="rect">
            <a:avLst/>
          </a:prstGeom>
        </p:spPr>
        <p:txBody>
          <a:bodyPr wrap="square">
            <a:spAutoFit/>
          </a:bodyPr>
          <a:lstStyle/>
          <a:p>
            <a:r>
              <a:rPr lang="it-IT" sz="2000" dirty="0">
                <a:solidFill>
                  <a:srgbClr val="0070C0"/>
                </a:solidFill>
                <a:latin typeface="Century Gothic" panose="020B0502020202020204" pitchFamily="34" charset="0"/>
              </a:rPr>
              <a:t>Design of </a:t>
            </a:r>
            <a:r>
              <a:rPr lang="it-IT" sz="2000" b="1" dirty="0">
                <a:solidFill>
                  <a:srgbClr val="0070C0"/>
                </a:solidFill>
                <a:latin typeface="Century Gothic" panose="020B0502020202020204" pitchFamily="34" charset="0"/>
              </a:rPr>
              <a:t>new curricula </a:t>
            </a:r>
            <a:r>
              <a:rPr lang="it-IT" sz="2000" dirty="0">
                <a:solidFill>
                  <a:srgbClr val="0070C0"/>
                </a:solidFill>
                <a:latin typeface="Century Gothic" panose="020B0502020202020204" pitchFamily="34" charset="0"/>
              </a:rPr>
              <a:t>(i.e. </a:t>
            </a:r>
            <a:r>
              <a:rPr lang="it-IT" sz="2000" dirty="0" err="1">
                <a:solidFill>
                  <a:srgbClr val="0070C0"/>
                </a:solidFill>
                <a:latin typeface="Century Gothic" panose="020B0502020202020204" pitchFamily="34" charset="0"/>
              </a:rPr>
              <a:t>study</a:t>
            </a:r>
            <a:r>
              <a:rPr lang="it-IT" sz="2000" dirty="0">
                <a:solidFill>
                  <a:srgbClr val="0070C0"/>
                </a:solidFill>
                <a:latin typeface="Century Gothic" panose="020B0502020202020204" pitchFamily="34" charset="0"/>
              </a:rPr>
              <a:t> programmes) </a:t>
            </a:r>
            <a:r>
              <a:rPr lang="it-IT" sz="2000" dirty="0" err="1">
                <a:solidFill>
                  <a:srgbClr val="0070C0"/>
                </a:solidFill>
                <a:latin typeface="Century Gothic" panose="020B0502020202020204" pitchFamily="34" charset="0"/>
              </a:rPr>
              <a:t>focused</a:t>
            </a:r>
            <a:r>
              <a:rPr lang="it-IT" sz="2000" dirty="0">
                <a:solidFill>
                  <a:srgbClr val="0070C0"/>
                </a:solidFill>
                <a:latin typeface="Century Gothic" panose="020B0502020202020204" pitchFamily="34" charset="0"/>
              </a:rPr>
              <a:t> on </a:t>
            </a:r>
            <a:r>
              <a:rPr lang="it-IT" sz="2000" dirty="0" err="1">
                <a:solidFill>
                  <a:srgbClr val="0070C0"/>
                </a:solidFill>
                <a:latin typeface="Century Gothic" panose="020B0502020202020204" pitchFamily="34" charset="0"/>
              </a:rPr>
              <a:t>digital</a:t>
            </a:r>
            <a:r>
              <a:rPr lang="it-IT" sz="2000" dirty="0">
                <a:solidFill>
                  <a:srgbClr val="0070C0"/>
                </a:solidFill>
                <a:latin typeface="Century Gothic" panose="020B0502020202020204" pitchFamily="34" charset="0"/>
              </a:rPr>
              <a:t> skills for the manufacturing </a:t>
            </a:r>
            <a:r>
              <a:rPr lang="it-IT" sz="2000" dirty="0" err="1">
                <a:solidFill>
                  <a:srgbClr val="0070C0"/>
                </a:solidFill>
                <a:latin typeface="Century Gothic" panose="020B0502020202020204" pitchFamily="34" charset="0"/>
              </a:rPr>
              <a:t>sector</a:t>
            </a:r>
            <a:r>
              <a:rPr lang="it-IT" sz="2000" dirty="0">
                <a:solidFill>
                  <a:srgbClr val="0070C0"/>
                </a:solidFill>
                <a:latin typeface="Century Gothic" panose="020B0502020202020204" pitchFamily="34" charset="0"/>
              </a:rPr>
              <a:t> in </a:t>
            </a:r>
            <a:r>
              <a:rPr lang="it-IT" sz="2000" dirty="0" err="1">
                <a:solidFill>
                  <a:srgbClr val="0070C0"/>
                </a:solidFill>
                <a:latin typeface="Century Gothic" panose="020B0502020202020204" pitchFamily="34" charset="0"/>
              </a:rPr>
              <a:t>order</a:t>
            </a:r>
            <a:r>
              <a:rPr lang="it-IT" sz="2000" dirty="0">
                <a:solidFill>
                  <a:srgbClr val="0070C0"/>
                </a:solidFill>
                <a:latin typeface="Century Gothic" panose="020B0502020202020204" pitchFamily="34" charset="0"/>
              </a:rPr>
              <a:t> to </a:t>
            </a:r>
            <a:r>
              <a:rPr lang="it-IT" sz="2000" dirty="0" err="1">
                <a:solidFill>
                  <a:srgbClr val="0070C0"/>
                </a:solidFill>
                <a:latin typeface="Century Gothic" panose="020B0502020202020204" pitchFamily="34" charset="0"/>
              </a:rPr>
              <a:t>provide</a:t>
            </a:r>
            <a:r>
              <a:rPr lang="it-IT" sz="2000" dirty="0">
                <a:solidFill>
                  <a:srgbClr val="0070C0"/>
                </a:solidFill>
                <a:latin typeface="Century Gothic" panose="020B0502020202020204" pitchFamily="34" charset="0"/>
              </a:rPr>
              <a:t> the skills </a:t>
            </a:r>
            <a:r>
              <a:rPr lang="it-IT" sz="2000" dirty="0" err="1">
                <a:solidFill>
                  <a:srgbClr val="0070C0"/>
                </a:solidFill>
                <a:latin typeface="Century Gothic" panose="020B0502020202020204" pitchFamily="34" charset="0"/>
              </a:rPr>
              <a:t>needed</a:t>
            </a:r>
            <a:r>
              <a:rPr lang="it-IT" sz="2000" dirty="0">
                <a:solidFill>
                  <a:srgbClr val="0070C0"/>
                </a:solidFill>
                <a:latin typeface="Century Gothic" panose="020B0502020202020204" pitchFamily="34" charset="0"/>
              </a:rPr>
              <a:t> by </a:t>
            </a:r>
            <a:r>
              <a:rPr lang="it-IT" sz="2000" dirty="0" err="1">
                <a:solidFill>
                  <a:srgbClr val="0070C0"/>
                </a:solidFill>
                <a:latin typeface="Century Gothic" panose="020B0502020202020204" pitchFamily="34" charset="0"/>
              </a:rPr>
              <a:t>local</a:t>
            </a:r>
            <a:r>
              <a:rPr lang="it-IT" sz="2000" dirty="0">
                <a:solidFill>
                  <a:srgbClr val="0070C0"/>
                </a:solidFill>
                <a:latin typeface="Century Gothic" panose="020B0502020202020204" pitchFamily="34" charset="0"/>
              </a:rPr>
              <a:t>/</a:t>
            </a:r>
            <a:r>
              <a:rPr lang="it-IT" sz="2000" dirty="0" err="1">
                <a:solidFill>
                  <a:srgbClr val="0070C0"/>
                </a:solidFill>
                <a:latin typeface="Century Gothic" panose="020B0502020202020204" pitchFamily="34" charset="0"/>
              </a:rPr>
              <a:t>regional</a:t>
            </a:r>
            <a:r>
              <a:rPr lang="it-IT" sz="2000" dirty="0">
                <a:solidFill>
                  <a:srgbClr val="0070C0"/>
                </a:solidFill>
                <a:latin typeface="Century Gothic" panose="020B0502020202020204" pitchFamily="34" charset="0"/>
              </a:rPr>
              <a:t> </a:t>
            </a:r>
            <a:r>
              <a:rPr lang="it-IT" sz="2000" b="1" dirty="0">
                <a:solidFill>
                  <a:srgbClr val="0070C0"/>
                </a:solidFill>
                <a:latin typeface="Century Gothic" panose="020B0502020202020204" pitchFamily="34" charset="0"/>
              </a:rPr>
              <a:t>companies</a:t>
            </a:r>
            <a:endParaRPr lang="it-IT" sz="1600" b="1" dirty="0">
              <a:solidFill>
                <a:srgbClr val="0070C0"/>
              </a:solidFill>
              <a:latin typeface="Century Gothic" panose="020B0502020202020204" pitchFamily="34" charset="0"/>
            </a:endParaRPr>
          </a:p>
        </p:txBody>
      </p:sp>
      <p:pic>
        <p:nvPicPr>
          <p:cNvPr id="13" name="Immagine 12">
            <a:extLst>
              <a:ext uri="{FF2B5EF4-FFF2-40B4-BE49-F238E27FC236}">
                <a16:creationId xmlns:a16="http://schemas.microsoft.com/office/drawing/2014/main" id="{420E1AB2-A715-B542-AE02-4CECBB6A5928}"/>
              </a:ext>
            </a:extLst>
          </p:cNvPr>
          <p:cNvPicPr>
            <a:picLocks noChangeAspect="1"/>
          </p:cNvPicPr>
          <p:nvPr/>
        </p:nvPicPr>
        <p:blipFill>
          <a:blip r:embed="rId3"/>
          <a:stretch>
            <a:fillRect/>
          </a:stretch>
        </p:blipFill>
        <p:spPr>
          <a:xfrm>
            <a:off x="2184400" y="2051050"/>
            <a:ext cx="2908300" cy="2755900"/>
          </a:xfrm>
          <a:prstGeom prst="rect">
            <a:avLst/>
          </a:prstGeom>
        </p:spPr>
      </p:pic>
      <p:sp>
        <p:nvSpPr>
          <p:cNvPr id="15" name="CasellaDiTesto 14">
            <a:extLst>
              <a:ext uri="{FF2B5EF4-FFF2-40B4-BE49-F238E27FC236}">
                <a16:creationId xmlns:a16="http://schemas.microsoft.com/office/drawing/2014/main" id="{0B45CB4B-128F-8543-A820-7BFC271A5DAE}"/>
              </a:ext>
            </a:extLst>
          </p:cNvPr>
          <p:cNvSpPr txBox="1"/>
          <p:nvPr/>
        </p:nvSpPr>
        <p:spPr>
          <a:xfrm>
            <a:off x="2993982" y="1503430"/>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sp>
        <p:nvSpPr>
          <p:cNvPr id="16" name="CasellaDiTesto 15">
            <a:extLst>
              <a:ext uri="{FF2B5EF4-FFF2-40B4-BE49-F238E27FC236}">
                <a16:creationId xmlns:a16="http://schemas.microsoft.com/office/drawing/2014/main" id="{7F7A15C9-B9B8-D048-B409-6A23F56050AE}"/>
              </a:ext>
            </a:extLst>
          </p:cNvPr>
          <p:cNvSpPr txBox="1"/>
          <p:nvPr/>
        </p:nvSpPr>
        <p:spPr>
          <a:xfrm>
            <a:off x="8009779" y="1503430"/>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pic>
        <p:nvPicPr>
          <p:cNvPr id="17" name="Immagine 16">
            <a:extLst>
              <a:ext uri="{FF2B5EF4-FFF2-40B4-BE49-F238E27FC236}">
                <a16:creationId xmlns:a16="http://schemas.microsoft.com/office/drawing/2014/main" id="{BDF57F28-5DB8-E049-BFC1-5B6AD7CD8AD2}"/>
              </a:ext>
            </a:extLst>
          </p:cNvPr>
          <p:cNvPicPr>
            <a:picLocks noChangeAspect="1"/>
          </p:cNvPicPr>
          <p:nvPr/>
        </p:nvPicPr>
        <p:blipFill>
          <a:blip r:embed="rId4"/>
          <a:stretch>
            <a:fillRect/>
          </a:stretch>
        </p:blipFill>
        <p:spPr>
          <a:xfrm>
            <a:off x="6976578" y="2051050"/>
            <a:ext cx="2908300" cy="2755900"/>
          </a:xfrm>
          <a:prstGeom prst="rect">
            <a:avLst/>
          </a:prstGeom>
        </p:spPr>
      </p:pic>
      <p:sp>
        <p:nvSpPr>
          <p:cNvPr id="18" name="CasellaDiTesto 17">
            <a:extLst>
              <a:ext uri="{FF2B5EF4-FFF2-40B4-BE49-F238E27FC236}">
                <a16:creationId xmlns:a16="http://schemas.microsoft.com/office/drawing/2014/main" id="{9F5C6983-E1ED-1540-97D2-B948B9D118FA}"/>
              </a:ext>
            </a:extLst>
          </p:cNvPr>
          <p:cNvSpPr txBox="1"/>
          <p:nvPr/>
        </p:nvSpPr>
        <p:spPr>
          <a:xfrm>
            <a:off x="2998743" y="4041842"/>
            <a:ext cx="639806" cy="369332"/>
          </a:xfrm>
          <a:prstGeom prst="rect">
            <a:avLst/>
          </a:prstGeom>
          <a:solidFill>
            <a:srgbClr val="0432FF"/>
          </a:solidFill>
        </p:spPr>
        <p:txBody>
          <a:bodyPr wrap="square" rtlCol="0">
            <a:spAutoFit/>
          </a:bodyPr>
          <a:lstStyle/>
          <a:p>
            <a:r>
              <a:rPr lang="en-GB" b="1" dirty="0">
                <a:solidFill>
                  <a:schemeClr val="bg1"/>
                </a:solidFill>
                <a:latin typeface="Century Gothic" panose="020B0502020202020204" pitchFamily="34" charset="0"/>
              </a:rPr>
              <a:t>YES</a:t>
            </a:r>
          </a:p>
        </p:txBody>
      </p:sp>
      <p:sp>
        <p:nvSpPr>
          <p:cNvPr id="19" name="CasellaDiTesto 18">
            <a:extLst>
              <a:ext uri="{FF2B5EF4-FFF2-40B4-BE49-F238E27FC236}">
                <a16:creationId xmlns:a16="http://schemas.microsoft.com/office/drawing/2014/main" id="{986BEFCF-26A4-2147-91C6-D065F66A822A}"/>
              </a:ext>
            </a:extLst>
          </p:cNvPr>
          <p:cNvSpPr txBox="1"/>
          <p:nvPr/>
        </p:nvSpPr>
        <p:spPr>
          <a:xfrm>
            <a:off x="8009779" y="4087879"/>
            <a:ext cx="639806" cy="369332"/>
          </a:xfrm>
          <a:prstGeom prst="rect">
            <a:avLst/>
          </a:prstGeom>
          <a:solidFill>
            <a:srgbClr val="0432FF"/>
          </a:solidFill>
        </p:spPr>
        <p:txBody>
          <a:bodyPr wrap="square" rtlCol="0">
            <a:spAutoFit/>
          </a:bodyPr>
          <a:lstStyle/>
          <a:p>
            <a:r>
              <a:rPr lang="en-GB" b="1" dirty="0">
                <a:solidFill>
                  <a:schemeClr val="bg1"/>
                </a:solidFill>
                <a:latin typeface="Century Gothic" panose="020B0502020202020204" pitchFamily="34" charset="0"/>
              </a:rPr>
              <a:t>YES</a:t>
            </a:r>
          </a:p>
        </p:txBody>
      </p:sp>
      <p:sp>
        <p:nvSpPr>
          <p:cNvPr id="20" name="CasellaDiTesto 19">
            <a:extLst>
              <a:ext uri="{FF2B5EF4-FFF2-40B4-BE49-F238E27FC236}">
                <a16:creationId xmlns:a16="http://schemas.microsoft.com/office/drawing/2014/main" id="{636ADD84-DACB-7842-995F-3396E8F5063C}"/>
              </a:ext>
            </a:extLst>
          </p:cNvPr>
          <p:cNvSpPr txBox="1"/>
          <p:nvPr/>
        </p:nvSpPr>
        <p:spPr>
          <a:xfrm>
            <a:off x="3465468" y="2544262"/>
            <a:ext cx="639806" cy="369332"/>
          </a:xfrm>
          <a:prstGeom prst="rect">
            <a:avLst/>
          </a:prstGeom>
          <a:solidFill>
            <a:srgbClr val="C00000"/>
          </a:solidFill>
        </p:spPr>
        <p:txBody>
          <a:bodyPr wrap="square" rtlCol="0">
            <a:spAutoFit/>
          </a:bodyPr>
          <a:lstStyle/>
          <a:p>
            <a:r>
              <a:rPr lang="en-GB" b="1" dirty="0">
                <a:solidFill>
                  <a:schemeClr val="bg1"/>
                </a:solidFill>
                <a:latin typeface="Century Gothic" panose="020B0502020202020204" pitchFamily="34" charset="0"/>
              </a:rPr>
              <a:t>NO</a:t>
            </a:r>
          </a:p>
        </p:txBody>
      </p:sp>
      <p:sp>
        <p:nvSpPr>
          <p:cNvPr id="21" name="CasellaDiTesto 20">
            <a:extLst>
              <a:ext uri="{FF2B5EF4-FFF2-40B4-BE49-F238E27FC236}">
                <a16:creationId xmlns:a16="http://schemas.microsoft.com/office/drawing/2014/main" id="{1A715A10-B32C-C145-B48D-C910125078C5}"/>
              </a:ext>
            </a:extLst>
          </p:cNvPr>
          <p:cNvSpPr txBox="1"/>
          <p:nvPr/>
        </p:nvSpPr>
        <p:spPr>
          <a:xfrm>
            <a:off x="8028828" y="2450604"/>
            <a:ext cx="639806" cy="369332"/>
          </a:xfrm>
          <a:prstGeom prst="rect">
            <a:avLst/>
          </a:prstGeom>
          <a:solidFill>
            <a:srgbClr val="C00000"/>
          </a:solidFill>
        </p:spPr>
        <p:txBody>
          <a:bodyPr wrap="square" rtlCol="0">
            <a:spAutoFit/>
          </a:bodyPr>
          <a:lstStyle/>
          <a:p>
            <a:r>
              <a:rPr lang="en-GB" b="1" dirty="0">
                <a:solidFill>
                  <a:schemeClr val="bg1"/>
                </a:solidFill>
                <a:latin typeface="Century Gothic" panose="020B0502020202020204" pitchFamily="34" charset="0"/>
              </a:rPr>
              <a:t>NO</a:t>
            </a:r>
          </a:p>
        </p:txBody>
      </p:sp>
      <p:sp>
        <p:nvSpPr>
          <p:cNvPr id="22" name="CasellaDiTesto 21">
            <a:extLst>
              <a:ext uri="{FF2B5EF4-FFF2-40B4-BE49-F238E27FC236}">
                <a16:creationId xmlns:a16="http://schemas.microsoft.com/office/drawing/2014/main" id="{E46FBF21-A4A9-6D41-8F27-B73A57A58FAF}"/>
              </a:ext>
            </a:extLst>
          </p:cNvPr>
          <p:cNvSpPr txBox="1"/>
          <p:nvPr/>
        </p:nvSpPr>
        <p:spPr>
          <a:xfrm>
            <a:off x="8851676" y="3043894"/>
            <a:ext cx="639806" cy="276999"/>
          </a:xfrm>
          <a:prstGeom prst="rect">
            <a:avLst/>
          </a:prstGeom>
          <a:solidFill>
            <a:srgbClr val="FF9300"/>
          </a:solidFill>
        </p:spPr>
        <p:txBody>
          <a:bodyPr wrap="square" rtlCol="0">
            <a:spAutoFit/>
          </a:bodyPr>
          <a:lstStyle/>
          <a:p>
            <a:r>
              <a:rPr lang="en-GB" sz="1200" b="1" dirty="0">
                <a:solidFill>
                  <a:schemeClr val="bg1"/>
                </a:solidFill>
                <a:latin typeface="Century Gothic" panose="020B0502020202020204" pitchFamily="34" charset="0"/>
              </a:rPr>
              <a:t>No Sé</a:t>
            </a:r>
          </a:p>
        </p:txBody>
      </p:sp>
    </p:spTree>
    <p:extLst>
      <p:ext uri="{BB962C8B-B14F-4D97-AF65-F5344CB8AC3E}">
        <p14:creationId xmlns:p14="http://schemas.microsoft.com/office/powerpoint/2010/main" val="1825987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11087702" cy="461665"/>
          </a:xfrm>
          <a:prstGeom prst="rect">
            <a:avLst/>
          </a:prstGeom>
        </p:spPr>
        <p:txBody>
          <a:bodyPr wrap="square">
            <a:spAutoFit/>
          </a:bodyPr>
          <a:lstStyle/>
          <a:p>
            <a:r>
              <a:rPr lang="it-IT" sz="2000" dirty="0">
                <a:solidFill>
                  <a:srgbClr val="0070C0"/>
                </a:solidFill>
                <a:latin typeface="Century Gothic" panose="020B0502020202020204" pitchFamily="34" charset="0"/>
              </a:rPr>
              <a:t>Design of </a:t>
            </a:r>
            <a:r>
              <a:rPr lang="it-IT" sz="2000" b="1" dirty="0">
                <a:solidFill>
                  <a:srgbClr val="0070C0"/>
                </a:solidFill>
                <a:latin typeface="Century Gothic" panose="020B0502020202020204" pitchFamily="34" charset="0"/>
              </a:rPr>
              <a:t>new curricula</a:t>
            </a:r>
            <a:r>
              <a:rPr lang="it-IT" sz="1600" b="1" dirty="0">
                <a:solidFill>
                  <a:srgbClr val="0070C0"/>
                </a:solidFill>
                <a:latin typeface="Century Gothic" panose="020B0502020202020204" pitchFamily="34" charset="0"/>
              </a:rPr>
              <a:t>: </a:t>
            </a:r>
            <a:r>
              <a:rPr lang="it-IT" dirty="0" err="1">
                <a:solidFill>
                  <a:srgbClr val="0070C0"/>
                </a:solidFill>
                <a:latin typeface="Century Gothic" panose="020B0502020202020204" pitchFamily="34" charset="0"/>
              </a:rPr>
              <a:t>which</a:t>
            </a:r>
            <a:r>
              <a:rPr lang="it-IT" dirty="0">
                <a:solidFill>
                  <a:srgbClr val="0070C0"/>
                </a:solidFill>
                <a:latin typeface="Century Gothic" panose="020B0502020202020204" pitchFamily="34" charset="0"/>
              </a:rPr>
              <a:t> are the </a:t>
            </a:r>
            <a:r>
              <a:rPr lang="it-IT" sz="2400" b="1" dirty="0">
                <a:solidFill>
                  <a:srgbClr val="0070C0"/>
                </a:solidFill>
                <a:latin typeface="Century Gothic" panose="020B0502020202020204" pitchFamily="34" charset="0"/>
              </a:rPr>
              <a:t>main </a:t>
            </a:r>
            <a:r>
              <a:rPr lang="it-IT" sz="2400" b="1" dirty="0" err="1">
                <a:solidFill>
                  <a:srgbClr val="0070C0"/>
                </a:solidFill>
                <a:latin typeface="Century Gothic" panose="020B0502020202020204" pitchFamily="34" charset="0"/>
              </a:rPr>
              <a:t>key</a:t>
            </a:r>
            <a:r>
              <a:rPr lang="it-IT" sz="2400" b="1" dirty="0">
                <a:solidFill>
                  <a:srgbClr val="0070C0"/>
                </a:solidFill>
                <a:latin typeface="Century Gothic" panose="020B0502020202020204" pitchFamily="34" charset="0"/>
              </a:rPr>
              <a:t> skills (hard &amp; soft) </a:t>
            </a:r>
            <a:r>
              <a:rPr lang="it-IT" dirty="0" err="1">
                <a:solidFill>
                  <a:srgbClr val="0070C0"/>
                </a:solidFill>
                <a:latin typeface="Century Gothic" panose="020B0502020202020204" pitchFamily="34" charset="0"/>
              </a:rPr>
              <a:t>encompassed</a:t>
            </a:r>
            <a:r>
              <a:rPr lang="it-IT" dirty="0">
                <a:solidFill>
                  <a:srgbClr val="0070C0"/>
                </a:solidFill>
                <a:latin typeface="Century Gothic" panose="020B0502020202020204" pitchFamily="34" charset="0"/>
              </a:rPr>
              <a:t>?</a:t>
            </a:r>
            <a:endParaRPr lang="it-IT" sz="2000" dirty="0">
              <a:solidFill>
                <a:srgbClr val="0070C0"/>
              </a:solidFill>
              <a:latin typeface="Century Gothic" panose="020B0502020202020204" pitchFamily="34" charset="0"/>
            </a:endParaRPr>
          </a:p>
        </p:txBody>
      </p:sp>
      <p:sp>
        <p:nvSpPr>
          <p:cNvPr id="15" name="CasellaDiTesto 14">
            <a:extLst>
              <a:ext uri="{FF2B5EF4-FFF2-40B4-BE49-F238E27FC236}">
                <a16:creationId xmlns:a16="http://schemas.microsoft.com/office/drawing/2014/main" id="{0B45CB4B-128F-8543-A820-7BFC271A5DAE}"/>
              </a:ext>
            </a:extLst>
          </p:cNvPr>
          <p:cNvSpPr txBox="1"/>
          <p:nvPr/>
        </p:nvSpPr>
        <p:spPr>
          <a:xfrm>
            <a:off x="2050338" y="1503430"/>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sp>
        <p:nvSpPr>
          <p:cNvPr id="16" name="CasellaDiTesto 15">
            <a:extLst>
              <a:ext uri="{FF2B5EF4-FFF2-40B4-BE49-F238E27FC236}">
                <a16:creationId xmlns:a16="http://schemas.microsoft.com/office/drawing/2014/main" id="{7F7A15C9-B9B8-D048-B409-6A23F56050AE}"/>
              </a:ext>
            </a:extLst>
          </p:cNvPr>
          <p:cNvSpPr txBox="1"/>
          <p:nvPr/>
        </p:nvSpPr>
        <p:spPr>
          <a:xfrm>
            <a:off x="8430726" y="1503430"/>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sp>
        <p:nvSpPr>
          <p:cNvPr id="4" name="CasellaDiTesto 3">
            <a:extLst>
              <a:ext uri="{FF2B5EF4-FFF2-40B4-BE49-F238E27FC236}">
                <a16:creationId xmlns:a16="http://schemas.microsoft.com/office/drawing/2014/main" id="{AB394151-C3AF-5B48-9382-456217648FD5}"/>
              </a:ext>
            </a:extLst>
          </p:cNvPr>
          <p:cNvSpPr txBox="1"/>
          <p:nvPr/>
        </p:nvSpPr>
        <p:spPr>
          <a:xfrm>
            <a:off x="639136" y="2121035"/>
            <a:ext cx="4829175" cy="3908762"/>
          </a:xfrm>
          <a:prstGeom prst="rect">
            <a:avLst/>
          </a:prstGeom>
          <a:noFill/>
        </p:spPr>
        <p:txBody>
          <a:bodyPr wrap="square" rtlCol="0">
            <a:spAutoFit/>
          </a:bodyPr>
          <a:lstStyle/>
          <a:p>
            <a:pPr marL="285750" indent="-285750">
              <a:buFont typeface="Arial" panose="020B0604020202020204" pitchFamily="34" charset="0"/>
              <a:buChar char="•"/>
            </a:pPr>
            <a:r>
              <a:rPr lang="en-GB" sz="1600" i="1" dirty="0">
                <a:latin typeface="Century Gothic" panose="020B0502020202020204" pitchFamily="34" charset="0"/>
              </a:rPr>
              <a:t>Coding, budgeting, communication</a:t>
            </a:r>
          </a:p>
          <a:p>
            <a:pPr marL="285750" indent="-285750">
              <a:buFont typeface="Arial" panose="020B0604020202020204" pitchFamily="34" charset="0"/>
              <a:buChar char="•"/>
            </a:pPr>
            <a:r>
              <a:rPr lang="en-GB" sz="1600" i="1" dirty="0">
                <a:latin typeface="Century Gothic" panose="020B0502020202020204" pitchFamily="34" charset="0"/>
              </a:rPr>
              <a:t>Sustainability, entrepreneurship skills, ICT, digitalization, individualization,...</a:t>
            </a:r>
          </a:p>
          <a:p>
            <a:pPr marL="285750" indent="-285750">
              <a:buFont typeface="Arial" panose="020B0604020202020204" pitchFamily="34" charset="0"/>
              <a:buChar char="•"/>
            </a:pPr>
            <a:r>
              <a:rPr lang="en-GB" sz="1600" i="1" dirty="0">
                <a:latin typeface="Century Gothic" panose="020B0502020202020204" pitchFamily="34" charset="0"/>
              </a:rPr>
              <a:t>Digitalisation, social skills, sustainable development</a:t>
            </a:r>
          </a:p>
          <a:p>
            <a:pPr marL="285750" indent="-285750">
              <a:buFont typeface="Arial" panose="020B0604020202020204" pitchFamily="34" charset="0"/>
              <a:buChar char="•"/>
            </a:pPr>
            <a:r>
              <a:rPr lang="en-GB" sz="1600" i="1" dirty="0">
                <a:latin typeface="Century Gothic" panose="020B0502020202020204" pitchFamily="34" charset="0"/>
              </a:rPr>
              <a:t>Knowledge of trends in the digital technologies; innovating strategies in business models; connecting business users with the capability of technology to digital solutions; use of predictive analytics, systemic thinking and agility of action,</a:t>
            </a:r>
          </a:p>
          <a:p>
            <a:pPr marL="285750" indent="-285750">
              <a:buFont typeface="Arial" panose="020B0604020202020204" pitchFamily="34" charset="0"/>
              <a:buChar char="•"/>
            </a:pPr>
            <a:r>
              <a:rPr lang="en-GB" sz="1600" i="1" dirty="0">
                <a:latin typeface="Century Gothic" panose="020B0502020202020204" pitchFamily="34" charset="0"/>
              </a:rPr>
              <a:t>Knowledge technical skills handwork</a:t>
            </a:r>
          </a:p>
          <a:p>
            <a:pPr marL="285750" indent="-285750">
              <a:buFont typeface="Arial" panose="020B0604020202020204" pitchFamily="34" charset="0"/>
              <a:buChar char="•"/>
            </a:pPr>
            <a:r>
              <a:rPr lang="en-GB" sz="1600" i="1" dirty="0">
                <a:latin typeface="Century Gothic" panose="020B0502020202020204" pitchFamily="34" charset="0"/>
              </a:rPr>
              <a:t>Entrepreneurship, communication, technical knowledge</a:t>
            </a:r>
          </a:p>
          <a:p>
            <a:endParaRPr lang="en-GB" dirty="0"/>
          </a:p>
        </p:txBody>
      </p:sp>
      <p:sp>
        <p:nvSpPr>
          <p:cNvPr id="23" name="CasellaDiTesto 22">
            <a:extLst>
              <a:ext uri="{FF2B5EF4-FFF2-40B4-BE49-F238E27FC236}">
                <a16:creationId xmlns:a16="http://schemas.microsoft.com/office/drawing/2014/main" id="{62B15948-DB5C-BD4E-9CDE-49B0FE620081}"/>
              </a:ext>
            </a:extLst>
          </p:cNvPr>
          <p:cNvSpPr txBox="1"/>
          <p:nvPr/>
        </p:nvSpPr>
        <p:spPr>
          <a:xfrm>
            <a:off x="6437088" y="2121035"/>
            <a:ext cx="4829175" cy="4062651"/>
          </a:xfrm>
          <a:prstGeom prst="rect">
            <a:avLst/>
          </a:prstGeom>
          <a:noFill/>
        </p:spPr>
        <p:txBody>
          <a:bodyPr wrap="square" rtlCol="0">
            <a:spAutoFit/>
          </a:bodyPr>
          <a:lstStyle/>
          <a:p>
            <a:pPr marL="285750" indent="-285750">
              <a:buFont typeface="Arial" panose="020B0604020202020204" pitchFamily="34" charset="0"/>
              <a:buChar char="•"/>
            </a:pPr>
            <a:r>
              <a:rPr lang="es-ES_tradnl" sz="1600" i="1" dirty="0">
                <a:latin typeface="Century Gothic" panose="020B0502020202020204" pitchFamily="34" charset="0"/>
              </a:rPr>
              <a:t>Fabricación aditiva, automatización, </a:t>
            </a:r>
            <a:r>
              <a:rPr lang="es-ES_tradnl" sz="1600" i="1" dirty="0" err="1">
                <a:latin typeface="Century Gothic" panose="020B0502020202020204" pitchFamily="34" charset="0"/>
              </a:rPr>
              <a:t>sensórica</a:t>
            </a:r>
            <a:r>
              <a:rPr lang="es-ES_tradnl" sz="1600" i="1" dirty="0">
                <a:latin typeface="Century Gothic" panose="020B0502020202020204" pitchFamily="34" charset="0"/>
              </a:rPr>
              <a:t>,</a:t>
            </a:r>
          </a:p>
          <a:p>
            <a:pPr marL="285750" indent="-285750">
              <a:buFont typeface="Arial" panose="020B0604020202020204" pitchFamily="34" charset="0"/>
              <a:buChar char="•"/>
            </a:pPr>
            <a:r>
              <a:rPr lang="es-ES_tradnl" sz="1600" i="1" dirty="0">
                <a:latin typeface="Century Gothic" panose="020B0502020202020204" pitchFamily="34" charset="0"/>
              </a:rPr>
              <a:t>Digitalización, idiomas, </a:t>
            </a:r>
            <a:r>
              <a:rPr lang="es-ES_tradnl" sz="1600" i="1" dirty="0" err="1">
                <a:latin typeface="Century Gothic" panose="020B0502020202020204" pitchFamily="34" charset="0"/>
              </a:rPr>
              <a:t>soft</a:t>
            </a:r>
            <a:r>
              <a:rPr lang="es-ES_tradnl" sz="1600" i="1" dirty="0">
                <a:latin typeface="Century Gothic" panose="020B0502020202020204" pitchFamily="34" charset="0"/>
              </a:rPr>
              <a:t> skills</a:t>
            </a:r>
          </a:p>
          <a:p>
            <a:pPr marL="285750" indent="-285750">
              <a:buFont typeface="Arial" panose="020B0604020202020204" pitchFamily="34" charset="0"/>
              <a:buChar char="•"/>
            </a:pPr>
            <a:r>
              <a:rPr lang="es-ES_tradnl" sz="1600" i="1" dirty="0">
                <a:latin typeface="Century Gothic" panose="020B0502020202020204" pitchFamily="34" charset="0"/>
              </a:rPr>
              <a:t>Internet de les cosas (IOT), BIG DATA, ciberseguridad, industria 4.0</a:t>
            </a:r>
          </a:p>
          <a:p>
            <a:pPr marL="285750" indent="-285750">
              <a:buFont typeface="Arial" panose="020B0604020202020204" pitchFamily="34" charset="0"/>
              <a:buChar char="•"/>
            </a:pPr>
            <a:r>
              <a:rPr lang="es-ES_tradnl" sz="1600" i="1" dirty="0">
                <a:latin typeface="Century Gothic" panose="020B0502020202020204" pitchFamily="34" charset="0"/>
              </a:rPr>
              <a:t>Competencias digitales, tecnológicas y educativas</a:t>
            </a:r>
          </a:p>
          <a:p>
            <a:pPr marL="285750" indent="-285750">
              <a:buFont typeface="Arial" panose="020B0604020202020204" pitchFamily="34" charset="0"/>
              <a:buChar char="•"/>
            </a:pPr>
            <a:r>
              <a:rPr lang="es-ES_tradnl" sz="1600" i="1" dirty="0">
                <a:latin typeface="Century Gothic" panose="020B0502020202020204" pitchFamily="34" charset="0"/>
              </a:rPr>
              <a:t>Integra manipuladores y/o robots en sistemas </a:t>
            </a:r>
            <a:r>
              <a:rPr lang="es-ES_tradnl" sz="1600" i="1" dirty="0" err="1">
                <a:latin typeface="Century Gothic" panose="020B0502020202020204" pitchFamily="34" charset="0"/>
              </a:rPr>
              <a:t>mecatrónicos</a:t>
            </a:r>
            <a:r>
              <a:rPr lang="es-ES_tradnl" sz="1600" i="1" dirty="0">
                <a:latin typeface="Century Gothic" panose="020B0502020202020204" pitchFamily="34" charset="0"/>
              </a:rPr>
              <a:t> de procesos discretos y continuos controlados por PLC, optimizando el sistema y verificando su funcionamiento. Simula células robotizadas y prototipos </a:t>
            </a:r>
            <a:r>
              <a:rPr lang="es-ES_tradnl" sz="1600" i="1" dirty="0" err="1">
                <a:latin typeface="Century Gothic" panose="020B0502020202020204" pitchFamily="34" charset="0"/>
              </a:rPr>
              <a:t>mecatrónicos</a:t>
            </a:r>
            <a:r>
              <a:rPr lang="es-ES_tradnl" sz="1600" i="1" dirty="0">
                <a:latin typeface="Century Gothic" panose="020B0502020202020204" pitchFamily="34" charset="0"/>
              </a:rPr>
              <a:t>, validando su diseño mediante programas informáticos de simulación.</a:t>
            </a:r>
          </a:p>
          <a:p>
            <a:endParaRPr lang="en-GB" dirty="0"/>
          </a:p>
        </p:txBody>
      </p:sp>
    </p:spTree>
    <p:extLst>
      <p:ext uri="{BB962C8B-B14F-4D97-AF65-F5344CB8AC3E}">
        <p14:creationId xmlns:p14="http://schemas.microsoft.com/office/powerpoint/2010/main" val="1647245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magine 24">
            <a:extLst>
              <a:ext uri="{FF2B5EF4-FFF2-40B4-BE49-F238E27FC236}">
                <a16:creationId xmlns:a16="http://schemas.microsoft.com/office/drawing/2014/main" id="{F057D3A6-120B-BD4C-852F-2738B447A8E6}"/>
              </a:ext>
            </a:extLst>
          </p:cNvPr>
          <p:cNvPicPr>
            <a:picLocks noChangeAspect="1"/>
          </p:cNvPicPr>
          <p:nvPr/>
        </p:nvPicPr>
        <p:blipFill>
          <a:blip r:embed="rId3"/>
          <a:stretch>
            <a:fillRect/>
          </a:stretch>
        </p:blipFill>
        <p:spPr>
          <a:xfrm>
            <a:off x="7188969" y="1718984"/>
            <a:ext cx="3014392" cy="2736751"/>
          </a:xfrm>
          <a:prstGeom prst="rect">
            <a:avLst/>
          </a:prstGeom>
        </p:spPr>
      </p:pic>
      <p:pic>
        <p:nvPicPr>
          <p:cNvPr id="23" name="Immagine 22">
            <a:extLst>
              <a:ext uri="{FF2B5EF4-FFF2-40B4-BE49-F238E27FC236}">
                <a16:creationId xmlns:a16="http://schemas.microsoft.com/office/drawing/2014/main" id="{84ED6D25-813A-8E43-BBEC-C8A42E3F0B88}"/>
              </a:ext>
            </a:extLst>
          </p:cNvPr>
          <p:cNvPicPr>
            <a:picLocks noChangeAspect="1"/>
          </p:cNvPicPr>
          <p:nvPr/>
        </p:nvPicPr>
        <p:blipFill>
          <a:blip r:embed="rId4"/>
          <a:stretch>
            <a:fillRect/>
          </a:stretch>
        </p:blipFill>
        <p:spPr>
          <a:xfrm>
            <a:off x="2154191" y="1718985"/>
            <a:ext cx="2908300" cy="2755900"/>
          </a:xfrm>
          <a:prstGeom prst="rect">
            <a:avLst/>
          </a:prstGeom>
        </p:spPr>
      </p:pic>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11087702" cy="707886"/>
          </a:xfrm>
          <a:prstGeom prst="rect">
            <a:avLst/>
          </a:prstGeom>
        </p:spPr>
        <p:txBody>
          <a:bodyPr wrap="square">
            <a:spAutoFit/>
          </a:bodyPr>
          <a:lstStyle/>
          <a:p>
            <a:r>
              <a:rPr lang="it-IT" sz="2000" dirty="0" err="1">
                <a:solidFill>
                  <a:srgbClr val="0070C0"/>
                </a:solidFill>
                <a:latin typeface="Century Gothic" panose="020B0502020202020204" pitchFamily="34" charset="0"/>
              </a:rPr>
              <a:t>Have</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Institution</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been</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involved</a:t>
            </a:r>
            <a:r>
              <a:rPr lang="it-IT" sz="2000" dirty="0">
                <a:solidFill>
                  <a:srgbClr val="0070C0"/>
                </a:solidFill>
                <a:latin typeface="Century Gothic" panose="020B0502020202020204" pitchFamily="34" charset="0"/>
              </a:rPr>
              <a:t> in </a:t>
            </a:r>
            <a:r>
              <a:rPr lang="it-IT" sz="2000" b="1" dirty="0">
                <a:solidFill>
                  <a:srgbClr val="0070C0"/>
                </a:solidFill>
                <a:latin typeface="Century Gothic" panose="020B0502020202020204" pitchFamily="34" charset="0"/>
              </a:rPr>
              <a:t>skills </a:t>
            </a:r>
            <a:r>
              <a:rPr lang="it-IT" sz="2000" b="1" dirty="0" err="1">
                <a:solidFill>
                  <a:srgbClr val="0070C0"/>
                </a:solidFill>
                <a:latin typeface="Century Gothic" panose="020B0502020202020204" pitchFamily="34" charset="0"/>
              </a:rPr>
              <a:t>anticipation</a:t>
            </a:r>
            <a:r>
              <a:rPr lang="it-IT" sz="2000" b="1" dirty="0">
                <a:solidFill>
                  <a:srgbClr val="0070C0"/>
                </a:solidFill>
                <a:latin typeface="Century Gothic" panose="020B0502020202020204" pitchFamily="34" charset="0"/>
              </a:rPr>
              <a:t>, </a:t>
            </a:r>
            <a:r>
              <a:rPr lang="it-IT" sz="2000" b="1" dirty="0" err="1">
                <a:solidFill>
                  <a:srgbClr val="0070C0"/>
                </a:solidFill>
                <a:latin typeface="Century Gothic" panose="020B0502020202020204" pitchFamily="34" charset="0"/>
              </a:rPr>
              <a:t>monitoring</a:t>
            </a:r>
            <a:r>
              <a:rPr lang="it-IT" sz="2000" b="1" dirty="0">
                <a:solidFill>
                  <a:srgbClr val="0070C0"/>
                </a:solidFill>
                <a:latin typeface="Century Gothic" panose="020B0502020202020204" pitchFamily="34" charset="0"/>
              </a:rPr>
              <a:t> and </a:t>
            </a:r>
            <a:r>
              <a:rPr lang="it-IT" sz="2000" b="1" dirty="0" err="1">
                <a:solidFill>
                  <a:srgbClr val="0070C0"/>
                </a:solidFill>
                <a:latin typeface="Century Gothic" panose="020B0502020202020204" pitchFamily="34" charset="0"/>
              </a:rPr>
              <a:t>analysis</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exercises</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at</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national</a:t>
            </a:r>
            <a:r>
              <a:rPr lang="it-IT" sz="2000" dirty="0">
                <a:solidFill>
                  <a:srgbClr val="0070C0"/>
                </a:solidFill>
                <a:latin typeface="Century Gothic" panose="020B0502020202020204" pitchFamily="34" charset="0"/>
              </a:rPr>
              <a:t> and/or </a:t>
            </a:r>
            <a:r>
              <a:rPr lang="it-IT" sz="2000" dirty="0" err="1">
                <a:solidFill>
                  <a:srgbClr val="0070C0"/>
                </a:solidFill>
                <a:latin typeface="Century Gothic" panose="020B0502020202020204" pitchFamily="34" charset="0"/>
              </a:rPr>
              <a:t>regional</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level</a:t>
            </a:r>
            <a:r>
              <a:rPr lang="it-IT" sz="2000" dirty="0">
                <a:solidFill>
                  <a:srgbClr val="0070C0"/>
                </a:solidFill>
                <a:latin typeface="Century Gothic" panose="020B0502020202020204" pitchFamily="34" charset="0"/>
              </a:rPr>
              <a:t>?</a:t>
            </a:r>
            <a:endParaRPr lang="it-IT" sz="1600" b="1" dirty="0">
              <a:solidFill>
                <a:srgbClr val="0070C0"/>
              </a:solidFill>
              <a:latin typeface="Century Gothic" panose="020B0502020202020204" pitchFamily="34" charset="0"/>
            </a:endParaRPr>
          </a:p>
        </p:txBody>
      </p:sp>
      <p:sp>
        <p:nvSpPr>
          <p:cNvPr id="15" name="CasellaDiTesto 14">
            <a:extLst>
              <a:ext uri="{FF2B5EF4-FFF2-40B4-BE49-F238E27FC236}">
                <a16:creationId xmlns:a16="http://schemas.microsoft.com/office/drawing/2014/main" id="{0B45CB4B-128F-8543-A820-7BFC271A5DAE}"/>
              </a:ext>
            </a:extLst>
          </p:cNvPr>
          <p:cNvSpPr txBox="1"/>
          <p:nvPr/>
        </p:nvSpPr>
        <p:spPr>
          <a:xfrm>
            <a:off x="2989220" y="1259258"/>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sp>
        <p:nvSpPr>
          <p:cNvPr id="16" name="CasellaDiTesto 15">
            <a:extLst>
              <a:ext uri="{FF2B5EF4-FFF2-40B4-BE49-F238E27FC236}">
                <a16:creationId xmlns:a16="http://schemas.microsoft.com/office/drawing/2014/main" id="{7F7A15C9-B9B8-D048-B409-6A23F56050AE}"/>
              </a:ext>
            </a:extLst>
          </p:cNvPr>
          <p:cNvSpPr txBox="1"/>
          <p:nvPr/>
        </p:nvSpPr>
        <p:spPr>
          <a:xfrm>
            <a:off x="8316920" y="1302915"/>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sp>
        <p:nvSpPr>
          <p:cNvPr id="18" name="CasellaDiTesto 17">
            <a:extLst>
              <a:ext uri="{FF2B5EF4-FFF2-40B4-BE49-F238E27FC236}">
                <a16:creationId xmlns:a16="http://schemas.microsoft.com/office/drawing/2014/main" id="{9F5C6983-E1ED-1540-97D2-B948B9D118FA}"/>
              </a:ext>
            </a:extLst>
          </p:cNvPr>
          <p:cNvSpPr txBox="1"/>
          <p:nvPr/>
        </p:nvSpPr>
        <p:spPr>
          <a:xfrm>
            <a:off x="3608341" y="3429000"/>
            <a:ext cx="639806" cy="369332"/>
          </a:xfrm>
          <a:prstGeom prst="rect">
            <a:avLst/>
          </a:prstGeom>
          <a:solidFill>
            <a:srgbClr val="0432FF"/>
          </a:solidFill>
        </p:spPr>
        <p:txBody>
          <a:bodyPr wrap="square" rtlCol="0">
            <a:spAutoFit/>
          </a:bodyPr>
          <a:lstStyle/>
          <a:p>
            <a:r>
              <a:rPr lang="en-GB" b="1" dirty="0">
                <a:solidFill>
                  <a:schemeClr val="bg1"/>
                </a:solidFill>
                <a:latin typeface="Century Gothic" panose="020B0502020202020204" pitchFamily="34" charset="0"/>
              </a:rPr>
              <a:t>YES</a:t>
            </a:r>
          </a:p>
        </p:txBody>
      </p:sp>
      <p:sp>
        <p:nvSpPr>
          <p:cNvPr id="19" name="CasellaDiTesto 18">
            <a:extLst>
              <a:ext uri="{FF2B5EF4-FFF2-40B4-BE49-F238E27FC236}">
                <a16:creationId xmlns:a16="http://schemas.microsoft.com/office/drawing/2014/main" id="{986BEFCF-26A4-2147-91C6-D065F66A822A}"/>
              </a:ext>
            </a:extLst>
          </p:cNvPr>
          <p:cNvSpPr txBox="1"/>
          <p:nvPr/>
        </p:nvSpPr>
        <p:spPr>
          <a:xfrm>
            <a:off x="8113944" y="3613666"/>
            <a:ext cx="639806" cy="369332"/>
          </a:xfrm>
          <a:prstGeom prst="rect">
            <a:avLst/>
          </a:prstGeom>
          <a:solidFill>
            <a:srgbClr val="0432FF"/>
          </a:solidFill>
        </p:spPr>
        <p:txBody>
          <a:bodyPr wrap="square" rtlCol="0">
            <a:spAutoFit/>
          </a:bodyPr>
          <a:lstStyle/>
          <a:p>
            <a:r>
              <a:rPr lang="en-GB" b="1" dirty="0">
                <a:solidFill>
                  <a:schemeClr val="bg1"/>
                </a:solidFill>
                <a:latin typeface="Century Gothic" panose="020B0502020202020204" pitchFamily="34" charset="0"/>
              </a:rPr>
              <a:t>YES</a:t>
            </a:r>
          </a:p>
        </p:txBody>
      </p:sp>
      <p:sp>
        <p:nvSpPr>
          <p:cNvPr id="20" name="CasellaDiTesto 19">
            <a:extLst>
              <a:ext uri="{FF2B5EF4-FFF2-40B4-BE49-F238E27FC236}">
                <a16:creationId xmlns:a16="http://schemas.microsoft.com/office/drawing/2014/main" id="{636ADD84-DACB-7842-995F-3396E8F5063C}"/>
              </a:ext>
            </a:extLst>
          </p:cNvPr>
          <p:cNvSpPr txBox="1"/>
          <p:nvPr/>
        </p:nvSpPr>
        <p:spPr>
          <a:xfrm>
            <a:off x="2494422" y="2901285"/>
            <a:ext cx="639806" cy="369332"/>
          </a:xfrm>
          <a:prstGeom prst="rect">
            <a:avLst/>
          </a:prstGeom>
          <a:solidFill>
            <a:srgbClr val="C00000"/>
          </a:solidFill>
        </p:spPr>
        <p:txBody>
          <a:bodyPr wrap="square" rtlCol="0">
            <a:spAutoFit/>
          </a:bodyPr>
          <a:lstStyle/>
          <a:p>
            <a:r>
              <a:rPr lang="en-GB" b="1" dirty="0">
                <a:solidFill>
                  <a:schemeClr val="bg1"/>
                </a:solidFill>
                <a:latin typeface="Century Gothic" panose="020B0502020202020204" pitchFamily="34" charset="0"/>
              </a:rPr>
              <a:t>NO</a:t>
            </a:r>
          </a:p>
        </p:txBody>
      </p:sp>
      <p:sp>
        <p:nvSpPr>
          <p:cNvPr id="21" name="CasellaDiTesto 20">
            <a:extLst>
              <a:ext uri="{FF2B5EF4-FFF2-40B4-BE49-F238E27FC236}">
                <a16:creationId xmlns:a16="http://schemas.microsoft.com/office/drawing/2014/main" id="{1A715A10-B32C-C145-B48D-C910125078C5}"/>
              </a:ext>
            </a:extLst>
          </p:cNvPr>
          <p:cNvSpPr txBox="1"/>
          <p:nvPr/>
        </p:nvSpPr>
        <p:spPr>
          <a:xfrm>
            <a:off x="8020421" y="2081271"/>
            <a:ext cx="639806" cy="369332"/>
          </a:xfrm>
          <a:prstGeom prst="rect">
            <a:avLst/>
          </a:prstGeom>
          <a:solidFill>
            <a:srgbClr val="C00000"/>
          </a:solidFill>
        </p:spPr>
        <p:txBody>
          <a:bodyPr wrap="square" rtlCol="0">
            <a:spAutoFit/>
          </a:bodyPr>
          <a:lstStyle/>
          <a:p>
            <a:r>
              <a:rPr lang="en-GB" b="1" dirty="0">
                <a:solidFill>
                  <a:schemeClr val="bg1"/>
                </a:solidFill>
                <a:latin typeface="Century Gothic" panose="020B0502020202020204" pitchFamily="34" charset="0"/>
              </a:rPr>
              <a:t>NO</a:t>
            </a:r>
          </a:p>
        </p:txBody>
      </p:sp>
      <p:sp>
        <p:nvSpPr>
          <p:cNvPr id="22" name="CasellaDiTesto 21">
            <a:extLst>
              <a:ext uri="{FF2B5EF4-FFF2-40B4-BE49-F238E27FC236}">
                <a16:creationId xmlns:a16="http://schemas.microsoft.com/office/drawing/2014/main" id="{E46FBF21-A4A9-6D41-8F27-B73A57A58FAF}"/>
              </a:ext>
            </a:extLst>
          </p:cNvPr>
          <p:cNvSpPr txBox="1"/>
          <p:nvPr/>
        </p:nvSpPr>
        <p:spPr>
          <a:xfrm>
            <a:off x="8941965" y="2450603"/>
            <a:ext cx="639806" cy="276999"/>
          </a:xfrm>
          <a:prstGeom prst="rect">
            <a:avLst/>
          </a:prstGeom>
          <a:solidFill>
            <a:srgbClr val="FF9300"/>
          </a:solidFill>
        </p:spPr>
        <p:txBody>
          <a:bodyPr wrap="square" rtlCol="0">
            <a:spAutoFit/>
          </a:bodyPr>
          <a:lstStyle/>
          <a:p>
            <a:r>
              <a:rPr lang="en-GB" sz="1200" b="1" dirty="0">
                <a:solidFill>
                  <a:schemeClr val="bg1"/>
                </a:solidFill>
                <a:latin typeface="Century Gothic" panose="020B0502020202020204" pitchFamily="34" charset="0"/>
              </a:rPr>
              <a:t>No Sé</a:t>
            </a:r>
          </a:p>
        </p:txBody>
      </p:sp>
      <p:sp>
        <p:nvSpPr>
          <p:cNvPr id="24" name="CasellaDiTesto 23">
            <a:extLst>
              <a:ext uri="{FF2B5EF4-FFF2-40B4-BE49-F238E27FC236}">
                <a16:creationId xmlns:a16="http://schemas.microsoft.com/office/drawing/2014/main" id="{6FA19019-009D-4549-8A16-4427F3CAA961}"/>
              </a:ext>
            </a:extLst>
          </p:cNvPr>
          <p:cNvSpPr txBox="1"/>
          <p:nvPr/>
        </p:nvSpPr>
        <p:spPr>
          <a:xfrm>
            <a:off x="3608341" y="2219771"/>
            <a:ext cx="639806" cy="461665"/>
          </a:xfrm>
          <a:prstGeom prst="rect">
            <a:avLst/>
          </a:prstGeom>
          <a:solidFill>
            <a:srgbClr val="FF9300"/>
          </a:solidFill>
        </p:spPr>
        <p:txBody>
          <a:bodyPr wrap="square" rtlCol="0">
            <a:spAutoFit/>
          </a:bodyPr>
          <a:lstStyle/>
          <a:p>
            <a:r>
              <a:rPr lang="en-GB" sz="1200" b="1" dirty="0">
                <a:solidFill>
                  <a:schemeClr val="bg1"/>
                </a:solidFill>
                <a:latin typeface="Century Gothic" panose="020B0502020202020204" pitchFamily="34" charset="0"/>
              </a:rPr>
              <a:t>Don’t know</a:t>
            </a:r>
          </a:p>
        </p:txBody>
      </p:sp>
      <p:sp>
        <p:nvSpPr>
          <p:cNvPr id="27" name="Freccia curva 26">
            <a:extLst>
              <a:ext uri="{FF2B5EF4-FFF2-40B4-BE49-F238E27FC236}">
                <a16:creationId xmlns:a16="http://schemas.microsoft.com/office/drawing/2014/main" id="{07C07711-D916-884E-B0A2-592150A79B2E}"/>
              </a:ext>
            </a:extLst>
          </p:cNvPr>
          <p:cNvSpPr/>
          <p:nvPr/>
        </p:nvSpPr>
        <p:spPr>
          <a:xfrm rot="5400000">
            <a:off x="3741479" y="3745079"/>
            <a:ext cx="1157288" cy="1372672"/>
          </a:xfrm>
          <a:prstGeom prst="bentArrow">
            <a:avLst/>
          </a:prstGeom>
          <a:solidFill>
            <a:schemeClr val="bg1"/>
          </a:solid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8" name="Freccia curva 27">
            <a:extLst>
              <a:ext uri="{FF2B5EF4-FFF2-40B4-BE49-F238E27FC236}">
                <a16:creationId xmlns:a16="http://schemas.microsoft.com/office/drawing/2014/main" id="{24AC8ED9-BBFB-424E-8F17-7B36BFFAC62B}"/>
              </a:ext>
            </a:extLst>
          </p:cNvPr>
          <p:cNvSpPr/>
          <p:nvPr/>
        </p:nvSpPr>
        <p:spPr>
          <a:xfrm rot="5400000">
            <a:off x="8845560" y="3816136"/>
            <a:ext cx="1157288" cy="1372672"/>
          </a:xfrm>
          <a:prstGeom prst="bentArrow">
            <a:avLst/>
          </a:prstGeom>
          <a:solidFill>
            <a:schemeClr val="bg1"/>
          </a:solid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9" name="CasellaDiTesto 28">
            <a:extLst>
              <a:ext uri="{FF2B5EF4-FFF2-40B4-BE49-F238E27FC236}">
                <a16:creationId xmlns:a16="http://schemas.microsoft.com/office/drawing/2014/main" id="{FDE016EF-A740-CB4A-ABC0-2FB3B002B28C}"/>
              </a:ext>
            </a:extLst>
          </p:cNvPr>
          <p:cNvSpPr txBox="1"/>
          <p:nvPr/>
        </p:nvSpPr>
        <p:spPr>
          <a:xfrm>
            <a:off x="465156" y="5024295"/>
            <a:ext cx="4942210" cy="1354217"/>
          </a:xfrm>
          <a:prstGeom prst="rect">
            <a:avLst/>
          </a:prstGeom>
          <a:noFill/>
        </p:spPr>
        <p:txBody>
          <a:bodyPr wrap="square" rtlCol="0">
            <a:spAutoFit/>
          </a:bodyPr>
          <a:lstStyle/>
          <a:p>
            <a:pPr marL="285750" indent="-285750">
              <a:buFont typeface="Arial" panose="020B0604020202020204" pitchFamily="34" charset="0"/>
              <a:buChar char="•"/>
            </a:pPr>
            <a:r>
              <a:rPr lang="en-GB" sz="1600" i="1" dirty="0">
                <a:latin typeface="Century Gothic" panose="020B0502020202020204" pitchFamily="34" charset="0"/>
              </a:rPr>
              <a:t>skills anticipation (survey for the future needs in industry)</a:t>
            </a:r>
          </a:p>
          <a:p>
            <a:pPr marL="285750" indent="-285750">
              <a:buFont typeface="Arial" panose="020B0604020202020204" pitchFamily="34" charset="0"/>
              <a:buChar char="•"/>
            </a:pPr>
            <a:r>
              <a:rPr lang="en-GB" sz="1600" i="1" dirty="0">
                <a:latin typeface="Century Gothic" panose="020B0502020202020204" pitchFamily="34" charset="0"/>
              </a:rPr>
              <a:t>focus groups activities with social partners to determine the key future skills in the sector</a:t>
            </a:r>
          </a:p>
          <a:p>
            <a:endParaRPr lang="en-GB" dirty="0"/>
          </a:p>
        </p:txBody>
      </p:sp>
      <p:sp>
        <p:nvSpPr>
          <p:cNvPr id="30" name="CasellaDiTesto 29">
            <a:extLst>
              <a:ext uri="{FF2B5EF4-FFF2-40B4-BE49-F238E27FC236}">
                <a16:creationId xmlns:a16="http://schemas.microsoft.com/office/drawing/2014/main" id="{B70333B0-8CA8-0F41-B080-0A2908307F8A}"/>
              </a:ext>
            </a:extLst>
          </p:cNvPr>
          <p:cNvSpPr txBox="1"/>
          <p:nvPr/>
        </p:nvSpPr>
        <p:spPr>
          <a:xfrm>
            <a:off x="5810549" y="5005154"/>
            <a:ext cx="5986462" cy="1600438"/>
          </a:xfrm>
          <a:prstGeom prst="rect">
            <a:avLst/>
          </a:prstGeom>
          <a:noFill/>
        </p:spPr>
        <p:txBody>
          <a:bodyPr wrap="square" rtlCol="0">
            <a:spAutoFit/>
          </a:bodyPr>
          <a:lstStyle/>
          <a:p>
            <a:pPr marL="285750" indent="-285750">
              <a:buFont typeface="Arial" panose="020B0604020202020204" pitchFamily="34" charset="0"/>
              <a:buChar char="•"/>
            </a:pPr>
            <a:r>
              <a:rPr lang="es-ES_tradnl" sz="1600" i="1" dirty="0">
                <a:latin typeface="Century Gothic" panose="020B0502020202020204" pitchFamily="34" charset="0"/>
              </a:rPr>
              <a:t>proyecto europeo: </a:t>
            </a:r>
            <a:r>
              <a:rPr lang="es-ES_tradnl" sz="1600" i="1" dirty="0" err="1">
                <a:latin typeface="Century Gothic" panose="020B0502020202020204" pitchFamily="34" charset="0"/>
              </a:rPr>
              <a:t>UPenAUTO</a:t>
            </a:r>
            <a:r>
              <a:rPr lang="es-ES_tradnl" sz="1600" i="1" dirty="0">
                <a:latin typeface="Century Gothic" panose="020B0502020202020204" pitchFamily="34" charset="0"/>
              </a:rPr>
              <a:t>, </a:t>
            </a:r>
            <a:r>
              <a:rPr lang="es-ES_tradnl" sz="1600" i="1" dirty="0" err="1">
                <a:latin typeface="Century Gothic" panose="020B0502020202020204" pitchFamily="34" charset="0"/>
              </a:rPr>
              <a:t>Cwic</a:t>
            </a:r>
            <a:r>
              <a:rPr lang="es-ES_tradnl" sz="1600" i="1" dirty="0">
                <a:latin typeface="Century Gothic" panose="020B0502020202020204" pitchFamily="34" charset="0"/>
              </a:rPr>
              <a:t>, </a:t>
            </a:r>
            <a:r>
              <a:rPr lang="es-ES_tradnl" sz="1600" i="1" dirty="0" err="1">
                <a:latin typeface="Century Gothic" panose="020B0502020202020204" pitchFamily="34" charset="0"/>
              </a:rPr>
              <a:t>Cwihe</a:t>
            </a:r>
            <a:endParaRPr lang="es-ES_tradnl" sz="1600" i="1" dirty="0">
              <a:latin typeface="Century Gothic" panose="020B0502020202020204" pitchFamily="34" charset="0"/>
            </a:endParaRPr>
          </a:p>
          <a:p>
            <a:pPr marL="285750" indent="-285750">
              <a:buFont typeface="Arial" panose="020B0604020202020204" pitchFamily="34" charset="0"/>
              <a:buChar char="•"/>
            </a:pPr>
            <a:r>
              <a:rPr lang="es-ES_tradnl" sz="1600" i="1" dirty="0">
                <a:latin typeface="Century Gothic" panose="020B0502020202020204" pitchFamily="34" charset="0"/>
              </a:rPr>
              <a:t>estudios de resultados, análisis de competencias</a:t>
            </a:r>
          </a:p>
          <a:p>
            <a:pPr marL="285750" indent="-285750">
              <a:buFont typeface="Arial" panose="020B0604020202020204" pitchFamily="34" charset="0"/>
              <a:buChar char="•"/>
            </a:pPr>
            <a:r>
              <a:rPr lang="es-ES_tradnl" sz="1600" i="1" dirty="0">
                <a:latin typeface="Century Gothic" panose="020B0502020202020204" pitchFamily="34" charset="0"/>
              </a:rPr>
              <a:t>actualización de cualificaciones, actualización de certificados de profesionalidad, creación de especialidades experimentales</a:t>
            </a:r>
          </a:p>
          <a:p>
            <a:endParaRPr lang="en-GB" dirty="0"/>
          </a:p>
        </p:txBody>
      </p:sp>
    </p:spTree>
    <p:extLst>
      <p:ext uri="{BB962C8B-B14F-4D97-AF65-F5344CB8AC3E}">
        <p14:creationId xmlns:p14="http://schemas.microsoft.com/office/powerpoint/2010/main" val="2314972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177F38B-F393-F24B-BA61-A61CD3581708}"/>
              </a:ext>
            </a:extLst>
          </p:cNvPr>
          <p:cNvPicPr>
            <a:picLocks noChangeAspect="1"/>
          </p:cNvPicPr>
          <p:nvPr/>
        </p:nvPicPr>
        <p:blipFill>
          <a:blip r:embed="rId3"/>
          <a:stretch>
            <a:fillRect/>
          </a:stretch>
        </p:blipFill>
        <p:spPr>
          <a:xfrm>
            <a:off x="7305950" y="1826835"/>
            <a:ext cx="2895600" cy="2628900"/>
          </a:xfrm>
          <a:prstGeom prst="rect">
            <a:avLst/>
          </a:prstGeom>
        </p:spPr>
      </p:pic>
      <p:pic>
        <p:nvPicPr>
          <p:cNvPr id="2" name="Immagine 1">
            <a:extLst>
              <a:ext uri="{FF2B5EF4-FFF2-40B4-BE49-F238E27FC236}">
                <a16:creationId xmlns:a16="http://schemas.microsoft.com/office/drawing/2014/main" id="{74EEAA5D-44C1-2648-B4BC-8AC03BE58FDB}"/>
              </a:ext>
            </a:extLst>
          </p:cNvPr>
          <p:cNvPicPr>
            <a:picLocks noChangeAspect="1"/>
          </p:cNvPicPr>
          <p:nvPr/>
        </p:nvPicPr>
        <p:blipFill>
          <a:blip r:embed="rId4"/>
          <a:stretch>
            <a:fillRect/>
          </a:stretch>
        </p:blipFill>
        <p:spPr>
          <a:xfrm>
            <a:off x="2213362" y="1826835"/>
            <a:ext cx="2895600" cy="2628900"/>
          </a:xfrm>
          <a:prstGeom prst="rect">
            <a:avLst/>
          </a:prstGeom>
        </p:spPr>
      </p:pic>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11087702" cy="707886"/>
          </a:xfrm>
          <a:prstGeom prst="rect">
            <a:avLst/>
          </a:prstGeom>
        </p:spPr>
        <p:txBody>
          <a:bodyPr wrap="square">
            <a:spAutoFit/>
          </a:bodyPr>
          <a:lstStyle/>
          <a:p>
            <a:r>
              <a:rPr lang="it-IT" sz="2000" dirty="0">
                <a:solidFill>
                  <a:srgbClr val="0070C0"/>
                </a:solidFill>
                <a:latin typeface="Century Gothic" panose="020B0502020202020204" pitchFamily="34" charset="0"/>
              </a:rPr>
              <a:t>Are </a:t>
            </a:r>
            <a:r>
              <a:rPr lang="it-IT" sz="2000" dirty="0" err="1">
                <a:solidFill>
                  <a:srgbClr val="0070C0"/>
                </a:solidFill>
                <a:latin typeface="Century Gothic" panose="020B0502020202020204" pitchFamily="34" charset="0"/>
              </a:rPr>
              <a:t>Institution</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involved</a:t>
            </a:r>
            <a:r>
              <a:rPr lang="it-IT" sz="2000" dirty="0">
                <a:solidFill>
                  <a:srgbClr val="0070C0"/>
                </a:solidFill>
                <a:latin typeface="Century Gothic" panose="020B0502020202020204" pitchFamily="34" charset="0"/>
              </a:rPr>
              <a:t> in </a:t>
            </a:r>
            <a:r>
              <a:rPr lang="it-IT" sz="2000" dirty="0" err="1">
                <a:solidFill>
                  <a:srgbClr val="0070C0"/>
                </a:solidFill>
                <a:latin typeface="Century Gothic" panose="020B0502020202020204" pitchFamily="34" charset="0"/>
              </a:rPr>
              <a:t>any</a:t>
            </a:r>
            <a:r>
              <a:rPr lang="it-IT" sz="2000" dirty="0">
                <a:solidFill>
                  <a:srgbClr val="0070C0"/>
                </a:solidFill>
                <a:latin typeface="Century Gothic" panose="020B0502020202020204" pitchFamily="34" charset="0"/>
              </a:rPr>
              <a:t> </a:t>
            </a:r>
            <a:r>
              <a:rPr lang="it-IT" sz="2000" b="1" dirty="0" err="1">
                <a:solidFill>
                  <a:srgbClr val="0070C0"/>
                </a:solidFill>
                <a:latin typeface="Century Gothic" panose="020B0502020202020204" pitchFamily="34" charset="0"/>
              </a:rPr>
              <a:t>dual</a:t>
            </a:r>
            <a:r>
              <a:rPr lang="it-IT" sz="2000" b="1" dirty="0">
                <a:solidFill>
                  <a:srgbClr val="0070C0"/>
                </a:solidFill>
                <a:latin typeface="Century Gothic" panose="020B0502020202020204" pitchFamily="34" charset="0"/>
              </a:rPr>
              <a:t> </a:t>
            </a:r>
            <a:r>
              <a:rPr lang="it-IT" sz="2000" b="1" dirty="0" err="1">
                <a:solidFill>
                  <a:srgbClr val="0070C0"/>
                </a:solidFill>
                <a:latin typeface="Century Gothic" panose="020B0502020202020204" pitchFamily="34" charset="0"/>
              </a:rPr>
              <a:t>learning</a:t>
            </a:r>
            <a:r>
              <a:rPr lang="it-IT" sz="2000" b="1" dirty="0">
                <a:solidFill>
                  <a:srgbClr val="0070C0"/>
                </a:solidFill>
                <a:latin typeface="Century Gothic" panose="020B0502020202020204" pitchFamily="34" charset="0"/>
              </a:rPr>
              <a:t> </a:t>
            </a:r>
            <a:r>
              <a:rPr lang="it-IT" sz="2000" b="1" dirty="0" err="1">
                <a:solidFill>
                  <a:srgbClr val="0070C0"/>
                </a:solidFill>
                <a:latin typeface="Century Gothic" panose="020B0502020202020204" pitchFamily="34" charset="0"/>
              </a:rPr>
              <a:t>program</a:t>
            </a:r>
            <a:r>
              <a:rPr lang="it-IT" sz="2000" b="1"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that</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allows</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students</a:t>
            </a:r>
            <a:r>
              <a:rPr lang="it-IT" sz="2000" dirty="0">
                <a:solidFill>
                  <a:srgbClr val="0070C0"/>
                </a:solidFill>
                <a:latin typeface="Century Gothic" panose="020B0502020202020204" pitchFamily="34" charset="0"/>
              </a:rPr>
              <a:t> to </a:t>
            </a:r>
            <a:r>
              <a:rPr lang="it-IT" sz="2000" dirty="0" err="1">
                <a:solidFill>
                  <a:srgbClr val="0070C0"/>
                </a:solidFill>
                <a:latin typeface="Century Gothic" panose="020B0502020202020204" pitchFamily="34" charset="0"/>
              </a:rPr>
              <a:t>get</a:t>
            </a:r>
            <a:r>
              <a:rPr lang="it-IT" sz="2000" dirty="0">
                <a:solidFill>
                  <a:srgbClr val="0070C0"/>
                </a:solidFill>
                <a:latin typeface="Century Gothic" panose="020B0502020202020204" pitchFamily="34" charset="0"/>
              </a:rPr>
              <a:t> on-the-job training and </a:t>
            </a:r>
            <a:r>
              <a:rPr lang="it-IT" sz="2000" dirty="0" err="1">
                <a:solidFill>
                  <a:srgbClr val="0070C0"/>
                </a:solidFill>
                <a:latin typeface="Century Gothic" panose="020B0502020202020204" pitchFamily="34" charset="0"/>
              </a:rPr>
              <a:t>classroom</a:t>
            </a:r>
            <a:r>
              <a:rPr lang="it-IT" sz="2000" dirty="0">
                <a:solidFill>
                  <a:srgbClr val="0070C0"/>
                </a:solidFill>
                <a:latin typeface="Century Gothic" panose="020B0502020202020204" pitchFamily="34" charset="0"/>
              </a:rPr>
              <a:t> work/</a:t>
            </a:r>
            <a:r>
              <a:rPr lang="it-IT" sz="2000" dirty="0" err="1">
                <a:solidFill>
                  <a:srgbClr val="0070C0"/>
                </a:solidFill>
                <a:latin typeface="Century Gothic" panose="020B0502020202020204" pitchFamily="34" charset="0"/>
              </a:rPr>
              <a:t>study</a:t>
            </a:r>
            <a:r>
              <a:rPr lang="it-IT" sz="2000" dirty="0">
                <a:solidFill>
                  <a:srgbClr val="0070C0"/>
                </a:solidFill>
                <a:latin typeface="Century Gothic" panose="020B0502020202020204" pitchFamily="34" charset="0"/>
              </a:rPr>
              <a:t>? </a:t>
            </a:r>
            <a:r>
              <a:rPr lang="it-IT" dirty="0">
                <a:solidFill>
                  <a:srgbClr val="0070C0"/>
                </a:solidFill>
                <a:latin typeface="Century Gothic" panose="020B0502020202020204" pitchFamily="34" charset="0"/>
              </a:rPr>
              <a:t>(</a:t>
            </a:r>
            <a:r>
              <a:rPr lang="it-IT" dirty="0" err="1">
                <a:solidFill>
                  <a:srgbClr val="0070C0"/>
                </a:solidFill>
                <a:latin typeface="Century Gothic" panose="020B0502020202020204" pitchFamily="34" charset="0"/>
              </a:rPr>
              <a:t>alternance</a:t>
            </a:r>
            <a:r>
              <a:rPr lang="it-IT" dirty="0">
                <a:solidFill>
                  <a:srgbClr val="0070C0"/>
                </a:solidFill>
                <a:latin typeface="Century Gothic" panose="020B0502020202020204" pitchFamily="34" charset="0"/>
              </a:rPr>
              <a:t> training: </a:t>
            </a:r>
            <a:r>
              <a:rPr lang="it-IT" dirty="0" err="1">
                <a:solidFill>
                  <a:srgbClr val="0070C0"/>
                </a:solidFill>
                <a:latin typeface="Century Gothic" panose="020B0502020202020204" pitchFamily="34" charset="0"/>
              </a:rPr>
              <a:t>apprenticeships</a:t>
            </a:r>
            <a:r>
              <a:rPr lang="it-IT" dirty="0">
                <a:solidFill>
                  <a:srgbClr val="0070C0"/>
                </a:solidFill>
                <a:latin typeface="Century Gothic" panose="020B0502020202020204" pitchFamily="34" charset="0"/>
              </a:rPr>
              <a:t> – </a:t>
            </a:r>
            <a:r>
              <a:rPr lang="it-IT" dirty="0" err="1">
                <a:solidFill>
                  <a:srgbClr val="0070C0"/>
                </a:solidFill>
                <a:latin typeface="Century Gothic" panose="020B0502020202020204" pitchFamily="34" charset="0"/>
              </a:rPr>
              <a:t>internships</a:t>
            </a:r>
            <a:r>
              <a:rPr lang="it-IT" dirty="0">
                <a:solidFill>
                  <a:srgbClr val="0070C0"/>
                </a:solidFill>
                <a:latin typeface="Century Gothic" panose="020B0502020202020204" pitchFamily="34" charset="0"/>
              </a:rPr>
              <a:t>)</a:t>
            </a:r>
            <a:endParaRPr lang="it-IT" sz="1600" b="1" dirty="0">
              <a:solidFill>
                <a:srgbClr val="0070C0"/>
              </a:solidFill>
              <a:latin typeface="Century Gothic" panose="020B0502020202020204" pitchFamily="34" charset="0"/>
            </a:endParaRPr>
          </a:p>
        </p:txBody>
      </p:sp>
      <p:sp>
        <p:nvSpPr>
          <p:cNvPr id="15" name="CasellaDiTesto 14">
            <a:extLst>
              <a:ext uri="{FF2B5EF4-FFF2-40B4-BE49-F238E27FC236}">
                <a16:creationId xmlns:a16="http://schemas.microsoft.com/office/drawing/2014/main" id="{0B45CB4B-128F-8543-A820-7BFC271A5DAE}"/>
              </a:ext>
            </a:extLst>
          </p:cNvPr>
          <p:cNvSpPr txBox="1"/>
          <p:nvPr/>
        </p:nvSpPr>
        <p:spPr>
          <a:xfrm>
            <a:off x="2989220" y="1259258"/>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sp>
        <p:nvSpPr>
          <p:cNvPr id="16" name="CasellaDiTesto 15">
            <a:extLst>
              <a:ext uri="{FF2B5EF4-FFF2-40B4-BE49-F238E27FC236}">
                <a16:creationId xmlns:a16="http://schemas.microsoft.com/office/drawing/2014/main" id="{7F7A15C9-B9B8-D048-B409-6A23F56050AE}"/>
              </a:ext>
            </a:extLst>
          </p:cNvPr>
          <p:cNvSpPr txBox="1"/>
          <p:nvPr/>
        </p:nvSpPr>
        <p:spPr>
          <a:xfrm>
            <a:off x="8316920" y="1302915"/>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sp>
        <p:nvSpPr>
          <p:cNvPr id="18" name="CasellaDiTesto 17">
            <a:extLst>
              <a:ext uri="{FF2B5EF4-FFF2-40B4-BE49-F238E27FC236}">
                <a16:creationId xmlns:a16="http://schemas.microsoft.com/office/drawing/2014/main" id="{9F5C6983-E1ED-1540-97D2-B948B9D118FA}"/>
              </a:ext>
            </a:extLst>
          </p:cNvPr>
          <p:cNvSpPr txBox="1"/>
          <p:nvPr/>
        </p:nvSpPr>
        <p:spPr>
          <a:xfrm>
            <a:off x="3134228" y="3739162"/>
            <a:ext cx="639806" cy="369332"/>
          </a:xfrm>
          <a:prstGeom prst="rect">
            <a:avLst/>
          </a:prstGeom>
          <a:solidFill>
            <a:srgbClr val="0432FF"/>
          </a:solidFill>
        </p:spPr>
        <p:txBody>
          <a:bodyPr wrap="square" rtlCol="0">
            <a:spAutoFit/>
          </a:bodyPr>
          <a:lstStyle/>
          <a:p>
            <a:r>
              <a:rPr lang="en-GB" b="1" dirty="0">
                <a:solidFill>
                  <a:schemeClr val="bg1"/>
                </a:solidFill>
                <a:latin typeface="Century Gothic" panose="020B0502020202020204" pitchFamily="34" charset="0"/>
              </a:rPr>
              <a:t>YES</a:t>
            </a:r>
          </a:p>
        </p:txBody>
      </p:sp>
      <p:sp>
        <p:nvSpPr>
          <p:cNvPr id="19" name="CasellaDiTesto 18">
            <a:extLst>
              <a:ext uri="{FF2B5EF4-FFF2-40B4-BE49-F238E27FC236}">
                <a16:creationId xmlns:a16="http://schemas.microsoft.com/office/drawing/2014/main" id="{986BEFCF-26A4-2147-91C6-D065F66A822A}"/>
              </a:ext>
            </a:extLst>
          </p:cNvPr>
          <p:cNvSpPr txBox="1"/>
          <p:nvPr/>
        </p:nvSpPr>
        <p:spPr>
          <a:xfrm>
            <a:off x="7997017" y="3554496"/>
            <a:ext cx="639806" cy="369332"/>
          </a:xfrm>
          <a:prstGeom prst="rect">
            <a:avLst/>
          </a:prstGeom>
          <a:solidFill>
            <a:srgbClr val="0432FF"/>
          </a:solidFill>
        </p:spPr>
        <p:txBody>
          <a:bodyPr wrap="square" rtlCol="0">
            <a:spAutoFit/>
          </a:bodyPr>
          <a:lstStyle/>
          <a:p>
            <a:r>
              <a:rPr lang="en-GB" b="1" dirty="0">
                <a:solidFill>
                  <a:schemeClr val="bg1"/>
                </a:solidFill>
                <a:latin typeface="Century Gothic" panose="020B0502020202020204" pitchFamily="34" charset="0"/>
              </a:rPr>
              <a:t>YES</a:t>
            </a:r>
          </a:p>
        </p:txBody>
      </p:sp>
      <p:sp>
        <p:nvSpPr>
          <p:cNvPr id="20" name="CasellaDiTesto 19">
            <a:extLst>
              <a:ext uri="{FF2B5EF4-FFF2-40B4-BE49-F238E27FC236}">
                <a16:creationId xmlns:a16="http://schemas.microsoft.com/office/drawing/2014/main" id="{636ADD84-DACB-7842-995F-3396E8F5063C}"/>
              </a:ext>
            </a:extLst>
          </p:cNvPr>
          <p:cNvSpPr txBox="1"/>
          <p:nvPr/>
        </p:nvSpPr>
        <p:spPr>
          <a:xfrm>
            <a:off x="3488077" y="2244288"/>
            <a:ext cx="639806" cy="369332"/>
          </a:xfrm>
          <a:prstGeom prst="rect">
            <a:avLst/>
          </a:prstGeom>
          <a:solidFill>
            <a:srgbClr val="C00000"/>
          </a:solidFill>
        </p:spPr>
        <p:txBody>
          <a:bodyPr wrap="square" rtlCol="0">
            <a:spAutoFit/>
          </a:bodyPr>
          <a:lstStyle/>
          <a:p>
            <a:r>
              <a:rPr lang="en-GB" b="1" dirty="0">
                <a:solidFill>
                  <a:schemeClr val="bg1"/>
                </a:solidFill>
                <a:latin typeface="Century Gothic" panose="020B0502020202020204" pitchFamily="34" charset="0"/>
              </a:rPr>
              <a:t>NO</a:t>
            </a:r>
          </a:p>
        </p:txBody>
      </p:sp>
      <p:sp>
        <p:nvSpPr>
          <p:cNvPr id="21" name="CasellaDiTesto 20">
            <a:extLst>
              <a:ext uri="{FF2B5EF4-FFF2-40B4-BE49-F238E27FC236}">
                <a16:creationId xmlns:a16="http://schemas.microsoft.com/office/drawing/2014/main" id="{1A715A10-B32C-C145-B48D-C910125078C5}"/>
              </a:ext>
            </a:extLst>
          </p:cNvPr>
          <p:cNvSpPr txBox="1"/>
          <p:nvPr/>
        </p:nvSpPr>
        <p:spPr>
          <a:xfrm>
            <a:off x="8753750" y="2257641"/>
            <a:ext cx="639806" cy="369332"/>
          </a:xfrm>
          <a:prstGeom prst="rect">
            <a:avLst/>
          </a:prstGeom>
          <a:solidFill>
            <a:srgbClr val="C00000"/>
          </a:solidFill>
        </p:spPr>
        <p:txBody>
          <a:bodyPr wrap="square" rtlCol="0">
            <a:spAutoFit/>
          </a:bodyPr>
          <a:lstStyle/>
          <a:p>
            <a:r>
              <a:rPr lang="en-GB" b="1" dirty="0">
                <a:solidFill>
                  <a:schemeClr val="bg1"/>
                </a:solidFill>
                <a:latin typeface="Century Gothic" panose="020B0502020202020204" pitchFamily="34" charset="0"/>
              </a:rPr>
              <a:t>NO</a:t>
            </a:r>
          </a:p>
        </p:txBody>
      </p:sp>
    </p:spTree>
    <p:extLst>
      <p:ext uri="{BB962C8B-B14F-4D97-AF65-F5344CB8AC3E}">
        <p14:creationId xmlns:p14="http://schemas.microsoft.com/office/powerpoint/2010/main" val="417482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11087702" cy="707886"/>
          </a:xfrm>
          <a:prstGeom prst="rect">
            <a:avLst/>
          </a:prstGeom>
        </p:spPr>
        <p:txBody>
          <a:bodyPr wrap="square">
            <a:spAutoFit/>
          </a:bodyPr>
          <a:lstStyle/>
          <a:p>
            <a:r>
              <a:rPr lang="it-IT" sz="2000" dirty="0">
                <a:solidFill>
                  <a:srgbClr val="0070C0"/>
                </a:solidFill>
                <a:latin typeface="Century Gothic" panose="020B0502020202020204" pitchFamily="34" charset="0"/>
              </a:rPr>
              <a:t>The </a:t>
            </a:r>
            <a:r>
              <a:rPr lang="it-IT" sz="2000" b="1" dirty="0">
                <a:solidFill>
                  <a:srgbClr val="0070C0"/>
                </a:solidFill>
                <a:latin typeface="Century Gothic" panose="020B0502020202020204" pitchFamily="34" charset="0"/>
              </a:rPr>
              <a:t>main </a:t>
            </a:r>
            <a:r>
              <a:rPr lang="it-IT" sz="2000" b="1" dirty="0" err="1">
                <a:solidFill>
                  <a:srgbClr val="0070C0"/>
                </a:solidFill>
                <a:latin typeface="Century Gothic" panose="020B0502020202020204" pitchFamily="34" charset="0"/>
              </a:rPr>
              <a:t>learning</a:t>
            </a:r>
            <a:r>
              <a:rPr lang="it-IT" sz="2000" b="1" dirty="0">
                <a:solidFill>
                  <a:srgbClr val="0070C0"/>
                </a:solidFill>
                <a:latin typeface="Century Gothic" panose="020B0502020202020204" pitchFamily="34" charset="0"/>
              </a:rPr>
              <a:t>/teaching </a:t>
            </a:r>
            <a:r>
              <a:rPr lang="it-IT" sz="2000" b="1" dirty="0" err="1">
                <a:solidFill>
                  <a:srgbClr val="0070C0"/>
                </a:solidFill>
                <a:latin typeface="Century Gothic" panose="020B0502020202020204" pitchFamily="34" charset="0"/>
              </a:rPr>
              <a:t>tools</a:t>
            </a:r>
            <a:r>
              <a:rPr lang="it-IT" sz="2000" b="1" dirty="0">
                <a:solidFill>
                  <a:srgbClr val="0070C0"/>
                </a:solidFill>
                <a:latin typeface="Century Gothic" panose="020B0502020202020204" pitchFamily="34" charset="0"/>
              </a:rPr>
              <a:t> to </a:t>
            </a:r>
            <a:r>
              <a:rPr lang="it-IT" sz="2000" b="1" dirty="0" err="1">
                <a:solidFill>
                  <a:srgbClr val="0070C0"/>
                </a:solidFill>
                <a:latin typeface="Century Gothic" panose="020B0502020202020204" pitchFamily="34" charset="0"/>
              </a:rPr>
              <a:t>better</a:t>
            </a:r>
            <a:r>
              <a:rPr lang="it-IT" sz="2000" b="1" dirty="0">
                <a:solidFill>
                  <a:srgbClr val="0070C0"/>
                </a:solidFill>
                <a:latin typeface="Century Gothic" panose="020B0502020202020204" pitchFamily="34" charset="0"/>
              </a:rPr>
              <a:t> </a:t>
            </a:r>
            <a:r>
              <a:rPr lang="it-IT" sz="2000" b="1" dirty="0" err="1">
                <a:solidFill>
                  <a:srgbClr val="0070C0"/>
                </a:solidFill>
                <a:latin typeface="Century Gothic" panose="020B0502020202020204" pitchFamily="34" charset="0"/>
              </a:rPr>
              <a:t>align</a:t>
            </a:r>
            <a:r>
              <a:rPr lang="it-IT" sz="2000" b="1" dirty="0">
                <a:solidFill>
                  <a:srgbClr val="0070C0"/>
                </a:solidFill>
                <a:latin typeface="Century Gothic" panose="020B0502020202020204" pitchFamily="34" charset="0"/>
              </a:rPr>
              <a:t> skills </a:t>
            </a:r>
            <a:r>
              <a:rPr lang="it-IT" sz="2000" b="1" dirty="0" err="1">
                <a:solidFill>
                  <a:srgbClr val="0070C0"/>
                </a:solidFill>
                <a:latin typeface="Century Gothic" panose="020B0502020202020204" pitchFamily="34" charset="0"/>
              </a:rPr>
              <a:t>supply</a:t>
            </a:r>
            <a:r>
              <a:rPr lang="it-IT" sz="2000" b="1" dirty="0">
                <a:solidFill>
                  <a:srgbClr val="0070C0"/>
                </a:solidFill>
                <a:latin typeface="Century Gothic" panose="020B0502020202020204" pitchFamily="34" charset="0"/>
              </a:rPr>
              <a:t> and </a:t>
            </a:r>
            <a:r>
              <a:rPr lang="it-IT" sz="2000" b="1" dirty="0" err="1">
                <a:solidFill>
                  <a:srgbClr val="0070C0"/>
                </a:solidFill>
                <a:latin typeface="Century Gothic" panose="020B0502020202020204" pitchFamily="34" charset="0"/>
              </a:rPr>
              <a:t>demand</a:t>
            </a:r>
            <a:r>
              <a:rPr lang="it-IT" sz="2000" b="1" dirty="0">
                <a:solidFill>
                  <a:srgbClr val="0070C0"/>
                </a:solidFill>
                <a:latin typeface="Century Gothic" panose="020B0502020202020204" pitchFamily="34" charset="0"/>
              </a:rPr>
              <a:t> </a:t>
            </a:r>
            <a:r>
              <a:rPr lang="it-IT" sz="2000" dirty="0">
                <a:solidFill>
                  <a:srgbClr val="0070C0"/>
                </a:solidFill>
                <a:latin typeface="Century Gothic" panose="020B0502020202020204" pitchFamily="34" charset="0"/>
              </a:rPr>
              <a:t>in </a:t>
            </a:r>
            <a:r>
              <a:rPr lang="it-IT" sz="2000" dirty="0" err="1">
                <a:solidFill>
                  <a:srgbClr val="0070C0"/>
                </a:solidFill>
                <a:latin typeface="Century Gothic" panose="020B0502020202020204" pitchFamily="34" charset="0"/>
              </a:rPr>
              <a:t>order</a:t>
            </a:r>
            <a:r>
              <a:rPr lang="it-IT" sz="2000" dirty="0">
                <a:solidFill>
                  <a:srgbClr val="0070C0"/>
                </a:solidFill>
                <a:latin typeface="Century Gothic" panose="020B0502020202020204" pitchFamily="34" charset="0"/>
              </a:rPr>
              <a:t> to </a:t>
            </a:r>
            <a:r>
              <a:rPr lang="it-IT" sz="2000" dirty="0" err="1">
                <a:solidFill>
                  <a:srgbClr val="0070C0"/>
                </a:solidFill>
                <a:latin typeface="Century Gothic" panose="020B0502020202020204" pitchFamily="34" charset="0"/>
              </a:rPr>
              <a:t>strengthen</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students</a:t>
            </a:r>
            <a:r>
              <a:rPr lang="it-IT" sz="2000" dirty="0">
                <a:solidFill>
                  <a:srgbClr val="0070C0"/>
                </a:solidFill>
                <a:latin typeface="Century Gothic" panose="020B0502020202020204" pitchFamily="34" charset="0"/>
              </a:rPr>
              <a:t>/</a:t>
            </a:r>
            <a:r>
              <a:rPr lang="it-IT" sz="2000" dirty="0" err="1">
                <a:solidFill>
                  <a:srgbClr val="0070C0"/>
                </a:solidFill>
                <a:latin typeface="Century Gothic" panose="020B0502020202020204" pitchFamily="34" charset="0"/>
              </a:rPr>
              <a:t>trainees</a:t>
            </a:r>
            <a:r>
              <a:rPr lang="it-IT" sz="2000" dirty="0">
                <a:solidFill>
                  <a:srgbClr val="0070C0"/>
                </a:solidFill>
                <a:latin typeface="Century Gothic" panose="020B0502020202020204" pitchFamily="34" charset="0"/>
              </a:rPr>
              <a:t>’ employability </a:t>
            </a:r>
            <a:r>
              <a:rPr lang="it-IT" sz="2000" dirty="0" err="1">
                <a:solidFill>
                  <a:srgbClr val="0070C0"/>
                </a:solidFill>
                <a:latin typeface="Century Gothic" panose="020B0502020202020204" pitchFamily="34" charset="0"/>
              </a:rPr>
              <a:t>at</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sectoral</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level</a:t>
            </a:r>
            <a:r>
              <a:rPr lang="it-IT" sz="2000" dirty="0">
                <a:solidFill>
                  <a:srgbClr val="0070C0"/>
                </a:solidFill>
                <a:latin typeface="Century Gothic" panose="020B0502020202020204" pitchFamily="34" charset="0"/>
              </a:rPr>
              <a:t> (</a:t>
            </a:r>
            <a:r>
              <a:rPr lang="it-IT" sz="2000" dirty="0" err="1">
                <a:solidFill>
                  <a:srgbClr val="0070C0"/>
                </a:solidFill>
                <a:latin typeface="Century Gothic" panose="020B0502020202020204" pitchFamily="34" charset="0"/>
              </a:rPr>
              <a:t>manufacture</a:t>
            </a:r>
            <a:r>
              <a:rPr lang="it-IT" sz="2000" dirty="0">
                <a:solidFill>
                  <a:srgbClr val="0070C0"/>
                </a:solidFill>
                <a:latin typeface="Century Gothic" panose="020B0502020202020204" pitchFamily="34" charset="0"/>
              </a:rPr>
              <a:t>)</a:t>
            </a:r>
          </a:p>
        </p:txBody>
      </p:sp>
      <p:sp>
        <p:nvSpPr>
          <p:cNvPr id="15" name="CasellaDiTesto 14">
            <a:extLst>
              <a:ext uri="{FF2B5EF4-FFF2-40B4-BE49-F238E27FC236}">
                <a16:creationId xmlns:a16="http://schemas.microsoft.com/office/drawing/2014/main" id="{0B45CB4B-128F-8543-A820-7BFC271A5DAE}"/>
              </a:ext>
            </a:extLst>
          </p:cNvPr>
          <p:cNvSpPr txBox="1"/>
          <p:nvPr/>
        </p:nvSpPr>
        <p:spPr>
          <a:xfrm>
            <a:off x="2064625" y="1318764"/>
            <a:ext cx="1289135" cy="369332"/>
          </a:xfrm>
          <a:prstGeom prst="rect">
            <a:avLst/>
          </a:prstGeom>
          <a:noFill/>
        </p:spPr>
        <p:txBody>
          <a:bodyPr wrap="none" rtlCol="0">
            <a:spAutoFit/>
          </a:bodyPr>
          <a:lstStyle/>
          <a:p>
            <a:r>
              <a:rPr lang="en-GB" b="1" dirty="0">
                <a:latin typeface="Century Gothic" panose="020B0502020202020204" pitchFamily="34" charset="0"/>
              </a:rPr>
              <a:t>SLOVENIA</a:t>
            </a:r>
          </a:p>
        </p:txBody>
      </p:sp>
      <p:sp>
        <p:nvSpPr>
          <p:cNvPr id="16" name="CasellaDiTesto 15">
            <a:extLst>
              <a:ext uri="{FF2B5EF4-FFF2-40B4-BE49-F238E27FC236}">
                <a16:creationId xmlns:a16="http://schemas.microsoft.com/office/drawing/2014/main" id="{7F7A15C9-B9B8-D048-B409-6A23F56050AE}"/>
              </a:ext>
            </a:extLst>
          </p:cNvPr>
          <p:cNvSpPr txBox="1"/>
          <p:nvPr/>
        </p:nvSpPr>
        <p:spPr>
          <a:xfrm>
            <a:off x="8431580" y="1318764"/>
            <a:ext cx="841897" cy="369332"/>
          </a:xfrm>
          <a:prstGeom prst="rect">
            <a:avLst/>
          </a:prstGeom>
          <a:noFill/>
        </p:spPr>
        <p:txBody>
          <a:bodyPr wrap="none" rtlCol="0">
            <a:spAutoFit/>
          </a:bodyPr>
          <a:lstStyle/>
          <a:p>
            <a:r>
              <a:rPr lang="en-GB" b="1" dirty="0">
                <a:latin typeface="Century Gothic" panose="020B0502020202020204" pitchFamily="34" charset="0"/>
              </a:rPr>
              <a:t>SPAIN</a:t>
            </a:r>
          </a:p>
        </p:txBody>
      </p:sp>
      <p:sp>
        <p:nvSpPr>
          <p:cNvPr id="4" name="CasellaDiTesto 3">
            <a:extLst>
              <a:ext uri="{FF2B5EF4-FFF2-40B4-BE49-F238E27FC236}">
                <a16:creationId xmlns:a16="http://schemas.microsoft.com/office/drawing/2014/main" id="{AB394151-C3AF-5B48-9382-456217648FD5}"/>
              </a:ext>
            </a:extLst>
          </p:cNvPr>
          <p:cNvSpPr txBox="1"/>
          <p:nvPr/>
        </p:nvSpPr>
        <p:spPr>
          <a:xfrm>
            <a:off x="639136" y="2121035"/>
            <a:ext cx="4829175" cy="4062651"/>
          </a:xfrm>
          <a:prstGeom prst="rect">
            <a:avLst/>
          </a:prstGeom>
          <a:noFill/>
        </p:spPr>
        <p:txBody>
          <a:bodyPr wrap="square" rtlCol="0">
            <a:spAutoFit/>
          </a:bodyPr>
          <a:lstStyle/>
          <a:p>
            <a:pPr marL="285750" indent="-285750">
              <a:buFont typeface="Arial" panose="020B0604020202020204" pitchFamily="34" charset="0"/>
              <a:buChar char="•"/>
            </a:pPr>
            <a:r>
              <a:rPr lang="en-GB" sz="1600" i="1" dirty="0">
                <a:latin typeface="Century Gothic" panose="020B0502020202020204" pitchFamily="34" charset="0"/>
              </a:rPr>
              <a:t>Good educated teachers - theoretical and practical skills</a:t>
            </a:r>
          </a:p>
          <a:p>
            <a:pPr marL="285750" indent="-285750">
              <a:buFont typeface="Arial" panose="020B0604020202020204" pitchFamily="34" charset="0"/>
              <a:buChar char="•"/>
            </a:pPr>
            <a:r>
              <a:rPr lang="en-GB" sz="1600" i="1" dirty="0">
                <a:latin typeface="Century Gothic" panose="020B0502020202020204" pitchFamily="34" charset="0"/>
              </a:rPr>
              <a:t>Formal framework, teaching of teachers, job rotation, agreements, law,...</a:t>
            </a:r>
          </a:p>
          <a:p>
            <a:pPr marL="285750" indent="-285750">
              <a:buFont typeface="Arial" panose="020B0604020202020204" pitchFamily="34" charset="0"/>
              <a:buChar char="•"/>
            </a:pPr>
            <a:r>
              <a:rPr lang="en-GB" sz="1600" i="1" dirty="0">
                <a:latin typeface="Century Gothic" panose="020B0502020202020204" pitchFamily="34" charset="0"/>
              </a:rPr>
              <a:t>Practical training in modern technology based on a good theoretical basis</a:t>
            </a:r>
          </a:p>
          <a:p>
            <a:pPr marL="285750" indent="-285750">
              <a:buFont typeface="Arial" panose="020B0604020202020204" pitchFamily="34" charset="0"/>
              <a:buChar char="•"/>
            </a:pPr>
            <a:r>
              <a:rPr lang="en-GB" sz="1600" i="1" dirty="0">
                <a:latin typeface="Century Gothic" panose="020B0502020202020204" pitchFamily="34" charset="0"/>
              </a:rPr>
              <a:t>Theoretical and practical together</a:t>
            </a:r>
          </a:p>
          <a:p>
            <a:pPr marL="285750" indent="-285750">
              <a:buFont typeface="Arial" panose="020B0604020202020204" pitchFamily="34" charset="0"/>
              <a:buChar char="•"/>
            </a:pPr>
            <a:r>
              <a:rPr lang="en-GB" sz="1600" i="1" dirty="0">
                <a:latin typeface="Century Gothic" panose="020B0502020202020204" pitchFamily="34" charset="0"/>
              </a:rPr>
              <a:t>The ones which improve the samoinitiative, entrepreneurship, long-life learning. Active/interactive methods in school, practical lessons in school, project learning, learning by doing, WBL, ...</a:t>
            </a:r>
          </a:p>
          <a:p>
            <a:pPr marL="285750" indent="-285750">
              <a:buFont typeface="Arial" panose="020B0604020202020204" pitchFamily="34" charset="0"/>
              <a:buChar char="•"/>
            </a:pPr>
            <a:r>
              <a:rPr lang="en-GB" sz="1600" i="1" dirty="0">
                <a:latin typeface="Century Gothic" panose="020B0502020202020204" pitchFamily="34" charset="0"/>
              </a:rPr>
              <a:t>Entrepreneurship skills, personal development, personal goals aligned with career opportunities</a:t>
            </a:r>
          </a:p>
          <a:p>
            <a:endParaRPr lang="en-GB" dirty="0"/>
          </a:p>
        </p:txBody>
      </p:sp>
      <p:sp>
        <p:nvSpPr>
          <p:cNvPr id="23" name="CasellaDiTesto 22">
            <a:extLst>
              <a:ext uri="{FF2B5EF4-FFF2-40B4-BE49-F238E27FC236}">
                <a16:creationId xmlns:a16="http://schemas.microsoft.com/office/drawing/2014/main" id="{62B15948-DB5C-BD4E-9CDE-49B0FE620081}"/>
              </a:ext>
            </a:extLst>
          </p:cNvPr>
          <p:cNvSpPr txBox="1"/>
          <p:nvPr/>
        </p:nvSpPr>
        <p:spPr>
          <a:xfrm>
            <a:off x="5895972" y="1811976"/>
            <a:ext cx="5830866" cy="4801314"/>
          </a:xfrm>
          <a:prstGeom prst="rect">
            <a:avLst/>
          </a:prstGeom>
          <a:noFill/>
        </p:spPr>
        <p:txBody>
          <a:bodyPr wrap="square" rtlCol="0">
            <a:spAutoFit/>
          </a:bodyPr>
          <a:lstStyle/>
          <a:p>
            <a:pPr marL="285750" indent="-285750">
              <a:buFont typeface="Arial" panose="020B0604020202020204" pitchFamily="34" charset="0"/>
              <a:buChar char="•"/>
            </a:pPr>
            <a:r>
              <a:rPr lang="es-ES_tradnl" sz="1600" i="1" dirty="0">
                <a:latin typeface="Century Gothic" panose="020B0502020202020204" pitchFamily="34" charset="0"/>
              </a:rPr>
              <a:t>Formación basada en proyectos.</a:t>
            </a:r>
          </a:p>
          <a:p>
            <a:pPr marL="285750" indent="-285750">
              <a:buFont typeface="Arial" panose="020B0604020202020204" pitchFamily="34" charset="0"/>
              <a:buChar char="•"/>
            </a:pPr>
            <a:r>
              <a:rPr lang="es-ES_tradnl" sz="1600" i="1" dirty="0">
                <a:latin typeface="Century Gothic" panose="020B0502020202020204" pitchFamily="34" charset="0"/>
              </a:rPr>
              <a:t>La estancia en empresas</a:t>
            </a:r>
          </a:p>
          <a:p>
            <a:pPr marL="285750" indent="-285750">
              <a:buFont typeface="Arial" panose="020B0604020202020204" pitchFamily="34" charset="0"/>
              <a:buChar char="•"/>
            </a:pPr>
            <a:r>
              <a:rPr lang="es-ES_tradnl" sz="1600" i="1" dirty="0">
                <a:latin typeface="Century Gothic" panose="020B0502020202020204" pitchFamily="34" charset="0"/>
              </a:rPr>
              <a:t>Disponer de herramientas informáticas acordes al mercado laboral, una formación continua de formadores con el propósito de ofrecer a los alumnos nuevos conocimientos, así como colaborar con las empresas para que expongan sus necesidades laborales y formativas y ser nosotros participes de la formación tanto a sus trabajadores como a alumnos de escuelas profesionales</a:t>
            </a:r>
          </a:p>
          <a:p>
            <a:pPr marL="285750" indent="-285750">
              <a:buFont typeface="Arial" panose="020B0604020202020204" pitchFamily="34" charset="0"/>
              <a:buChar char="•"/>
            </a:pPr>
            <a:r>
              <a:rPr lang="es-ES_tradnl" sz="1600" i="1" dirty="0">
                <a:latin typeface="Century Gothic" panose="020B0502020202020204" pitchFamily="34" charset="0"/>
              </a:rPr>
              <a:t>La colaboración entre empresas/fp/universidad de forma amplia. La empleabilidad sólo mejorará si lo hace la capacidad de aprendizaje del alumnado que finaliza sus estudios. No importa sólo lo que sabes hoy, sino lo que serás capaz de aprender mañana.</a:t>
            </a:r>
          </a:p>
          <a:p>
            <a:pPr marL="285750" indent="-285750">
              <a:buFont typeface="Arial" panose="020B0604020202020204" pitchFamily="34" charset="0"/>
              <a:buChar char="•"/>
            </a:pPr>
            <a:r>
              <a:rPr lang="es-ES_tradnl" sz="1600" i="1" dirty="0">
                <a:latin typeface="Century Gothic" panose="020B0502020202020204" pitchFamily="34" charset="0"/>
              </a:rPr>
              <a:t>Formación en alternancia; profesorado actualizado e implicado, centros bien dotados tecnológicamente</a:t>
            </a:r>
          </a:p>
          <a:p>
            <a:pPr marL="285750" indent="-285750">
              <a:buFont typeface="Arial" panose="020B0604020202020204" pitchFamily="34" charset="0"/>
              <a:buChar char="•"/>
            </a:pPr>
            <a:r>
              <a:rPr lang="es-ES_tradnl" sz="1600" i="1" dirty="0" err="1">
                <a:latin typeface="Century Gothic" panose="020B0502020202020204" pitchFamily="34" charset="0"/>
              </a:rPr>
              <a:t>Orientacion</a:t>
            </a:r>
            <a:endParaRPr lang="es-ES_tradnl" sz="1600" i="1" dirty="0">
              <a:latin typeface="Century Gothic" panose="020B0502020202020204" pitchFamily="34" charset="0"/>
            </a:endParaRPr>
          </a:p>
          <a:p>
            <a:endParaRPr lang="en-GB" dirty="0"/>
          </a:p>
        </p:txBody>
      </p:sp>
    </p:spTree>
    <p:extLst>
      <p:ext uri="{BB962C8B-B14F-4D97-AF65-F5344CB8AC3E}">
        <p14:creationId xmlns:p14="http://schemas.microsoft.com/office/powerpoint/2010/main" val="43434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800" y="539440"/>
            <a:ext cx="10058400" cy="4213154"/>
          </a:xfrm>
        </p:spPr>
        <p:txBody>
          <a:bodyPr>
            <a:normAutofit/>
          </a:bodyPr>
          <a:lstStyle/>
          <a:p>
            <a:r>
              <a:rPr lang="en-GB" b="1" dirty="0">
                <a:solidFill>
                  <a:srgbClr val="0070C0"/>
                </a:solidFill>
                <a:latin typeface="Century Gothic" panose="020B0502020202020204" pitchFamily="34" charset="0"/>
              </a:rPr>
              <a:t>Section 2 – Sectoral social dialogue - Education: insights and comments</a:t>
            </a:r>
            <a:endParaRPr lang="en-GB" b="1" dirty="0">
              <a:latin typeface="Century Gothic" panose="020B0502020202020204" pitchFamily="34" charset="0"/>
            </a:endParaRPr>
          </a:p>
          <a:p>
            <a:pPr marL="0" indent="0" algn="ctr">
              <a:buNone/>
            </a:pPr>
            <a:r>
              <a:rPr lang="en-GB" b="1" dirty="0">
                <a:latin typeface="Century Gothic" panose="020B0502020202020204" pitchFamily="34" charset="0"/>
              </a:rPr>
              <a:t>Expectations about European Social Dialogue’s role within trends in education towards open and innovative education, including ICT.</a:t>
            </a:r>
          </a:p>
          <a:p>
            <a:pPr marL="0" indent="0" algn="ctr">
              <a:buNone/>
            </a:pPr>
            <a:endParaRPr lang="en-GB" sz="1400" b="1" dirty="0">
              <a:latin typeface="Century Gothic" panose="020B0502020202020204" pitchFamily="34" charset="0"/>
            </a:endParaRPr>
          </a:p>
          <a:p>
            <a:pPr marL="0" indent="0" algn="ctr">
              <a:buNone/>
            </a:pPr>
            <a:endParaRPr lang="en-GB" sz="1400" dirty="0">
              <a:latin typeface="Century Gothic" panose="020B0502020202020204" pitchFamily="34" charset="0"/>
            </a:endParaRPr>
          </a:p>
        </p:txBody>
      </p:sp>
      <p:graphicFrame>
        <p:nvGraphicFramePr>
          <p:cNvPr id="9" name="Segnaposto contenuto 3">
            <a:extLst>
              <a:ext uri="{FF2B5EF4-FFF2-40B4-BE49-F238E27FC236}">
                <a16:creationId xmlns:a16="http://schemas.microsoft.com/office/drawing/2014/main" id="{D2252892-F601-FB4E-BA02-B540125392E7}"/>
              </a:ext>
            </a:extLst>
          </p:cNvPr>
          <p:cNvGraphicFramePr>
            <a:graphicFrameLocks/>
          </p:cNvGraphicFramePr>
          <p:nvPr>
            <p:extLst>
              <p:ext uri="{D42A27DB-BD31-4B8C-83A1-F6EECF244321}">
                <p14:modId xmlns:p14="http://schemas.microsoft.com/office/powerpoint/2010/main" val="2257043911"/>
              </p:ext>
            </p:extLst>
          </p:nvPr>
        </p:nvGraphicFramePr>
        <p:xfrm>
          <a:off x="852488" y="1668152"/>
          <a:ext cx="10806114" cy="4520241"/>
        </p:xfrm>
        <a:graphic>
          <a:graphicData uri="http://schemas.openxmlformats.org/drawingml/2006/table">
            <a:tbl>
              <a:tblPr firstRow="1" bandRow="1">
                <a:tableStyleId>{5C22544A-7EE6-4342-B048-85BDC9FD1C3A}</a:tableStyleId>
              </a:tblPr>
              <a:tblGrid>
                <a:gridCol w="5403057">
                  <a:extLst>
                    <a:ext uri="{9D8B030D-6E8A-4147-A177-3AD203B41FA5}">
                      <a16:colId xmlns:a16="http://schemas.microsoft.com/office/drawing/2014/main" val="947316084"/>
                    </a:ext>
                  </a:extLst>
                </a:gridCol>
                <a:gridCol w="5403057">
                  <a:extLst>
                    <a:ext uri="{9D8B030D-6E8A-4147-A177-3AD203B41FA5}">
                      <a16:colId xmlns:a16="http://schemas.microsoft.com/office/drawing/2014/main" val="2473726492"/>
                    </a:ext>
                  </a:extLst>
                </a:gridCol>
              </a:tblGrid>
              <a:tr h="374961">
                <a:tc>
                  <a:txBody>
                    <a:bodyPr/>
                    <a:lstStyle/>
                    <a:p>
                      <a:pPr algn="ctr"/>
                      <a:r>
                        <a:rPr lang="en-GB" dirty="0">
                          <a:latin typeface="Century Gothic" panose="020B0502020202020204" pitchFamily="34" charset="0"/>
                        </a:rPr>
                        <a:t>SLOVENIA</a:t>
                      </a:r>
                    </a:p>
                  </a:txBody>
                  <a:tcPr/>
                </a:tc>
                <a:tc>
                  <a:txBody>
                    <a:bodyPr/>
                    <a:lstStyle/>
                    <a:p>
                      <a:pPr algn="ctr"/>
                      <a:r>
                        <a:rPr lang="en-GB" dirty="0">
                          <a:latin typeface="Century Gothic" panose="020B0502020202020204" pitchFamily="34" charset="0"/>
                        </a:rPr>
                        <a:t>SPAIN</a:t>
                      </a:r>
                    </a:p>
                  </a:txBody>
                  <a:tcPr/>
                </a:tc>
                <a:extLst>
                  <a:ext uri="{0D108BD9-81ED-4DB2-BD59-A6C34878D82A}">
                    <a16:rowId xmlns:a16="http://schemas.microsoft.com/office/drawing/2014/main" val="785045762"/>
                  </a:ext>
                </a:extLst>
              </a:tr>
              <a:tr h="414366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rPr>
                        <a:t>I am not sufficiently informed to give an opinion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To bring some new ideas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Connecting different shareholders.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Changing curriculum, more personal development in curriculum, more innovative approaches, more dialog, case studies, not so information oriented,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a:txBody>
                  <a:tcPr/>
                </a:tc>
                <a:tc>
                  <a:txBody>
                    <a:bodyPr/>
                    <a:lstStyle/>
                    <a:p>
                      <a:pPr marL="285750" indent="-285750" algn="l">
                        <a:buFont typeface="Arial" panose="020B0604020202020204" pitchFamily="34" charset="0"/>
                        <a:buChar char="•"/>
                      </a:pPr>
                      <a:r>
                        <a:rPr kumimoji="0" lang="es-ES_tradnl" sz="1400" b="0" i="1" u="none" strike="noStrike" kern="1200" cap="none" spc="0" normalizeH="0" baseline="0" noProof="0" dirty="0" err="1">
                          <a:ln>
                            <a:noFill/>
                          </a:ln>
                          <a:solidFill>
                            <a:schemeClr val="tx1">
                              <a:lumMod val="65000"/>
                              <a:lumOff val="35000"/>
                            </a:schemeClr>
                          </a:solidFill>
                          <a:effectLst/>
                          <a:uLnTx/>
                          <a:uFillTx/>
                          <a:latin typeface="Century Gothic" panose="020B0502020202020204" pitchFamily="34" charset="0"/>
                          <a:ea typeface="+mn-ea"/>
                          <a:cs typeface="+mn-cs"/>
                        </a:rPr>
                        <a:t>Concrección</a:t>
                      </a: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y cercanía a la realidad</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Mejora de la calidad educativa</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Las iniciativas ministeriales hacia la innovación, industria 4.0 y transformación digital de empresas, han canalizado las tendencias educativas y poco a poco los centros deben de ir asimilando que la industria evoluciona hacia ese frente, por lo tanto las TIC deben de ser fundamentales en cualquier marco educativo, mas si cabe en la fabricación mecánica, donde los tiempos de fabricación y los buenos resultados influyen de manera muy notable en los resultados económicos de las empresas</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rPr>
                        <a:t>No tengo expectativas claras sobre este aspecto</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Los agentes sociales y gobiernos deben favorecer centros mejor dotados tecnológicamente, más seguros y con profesionales que actualicen continuamente sus conocimientos</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rPr>
                        <a:t>Bajas expectativas</a:t>
                      </a:r>
                    </a:p>
                    <a:p>
                      <a:pPr algn="ctr"/>
                      <a:endParaRPr kumimoji="0" lang="en-GB" sz="1400" b="1" i="0" u="none" strike="noStrike" kern="1200" cap="none" spc="0" normalizeH="0" baseline="0" dirty="0">
                        <a:ln>
                          <a:noFill/>
                        </a:ln>
                        <a:solidFill>
                          <a:srgbClr val="0070C0"/>
                        </a:solidFill>
                        <a:effectLst/>
                        <a:uLnTx/>
                        <a:uFillTx/>
                        <a:latin typeface="Century Gothic" panose="020B0502020202020204" pitchFamily="34" charset="0"/>
                        <a:ea typeface="+mn-ea"/>
                        <a:cs typeface="+mn-cs"/>
                      </a:endParaRPr>
                    </a:p>
                  </a:txBody>
                  <a:tcPr/>
                </a:tc>
                <a:extLst>
                  <a:ext uri="{0D108BD9-81ED-4DB2-BD59-A6C34878D82A}">
                    <a16:rowId xmlns:a16="http://schemas.microsoft.com/office/drawing/2014/main" val="1567886400"/>
                  </a:ext>
                </a:extLst>
              </a:tr>
            </a:tbl>
          </a:graphicData>
        </a:graphic>
      </p:graphicFrame>
    </p:spTree>
    <p:extLst>
      <p:ext uri="{BB962C8B-B14F-4D97-AF65-F5344CB8AC3E}">
        <p14:creationId xmlns:p14="http://schemas.microsoft.com/office/powerpoint/2010/main" val="29522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800" y="539440"/>
            <a:ext cx="10058400" cy="4213154"/>
          </a:xfrm>
        </p:spPr>
        <p:txBody>
          <a:bodyPr>
            <a:normAutofit/>
          </a:bodyPr>
          <a:lstStyle/>
          <a:p>
            <a:pPr marL="0" indent="0" algn="ctr">
              <a:buNone/>
            </a:pPr>
            <a:r>
              <a:rPr lang="en-GB" dirty="0">
                <a:latin typeface="Century Gothic" panose="020B0502020202020204" pitchFamily="34" charset="0"/>
              </a:rPr>
              <a:t>How</a:t>
            </a:r>
            <a:r>
              <a:rPr lang="en-GB" b="1" dirty="0">
                <a:latin typeface="Century Gothic" panose="020B0502020202020204" pitchFamily="34" charset="0"/>
              </a:rPr>
              <a:t> social partners</a:t>
            </a:r>
            <a:r>
              <a:rPr lang="en-GB" dirty="0">
                <a:latin typeface="Century Gothic" panose="020B0502020202020204" pitchFamily="34" charset="0"/>
              </a:rPr>
              <a:t> could </a:t>
            </a:r>
            <a:r>
              <a:rPr lang="en-GB" b="1" dirty="0">
                <a:latin typeface="Century Gothic" panose="020B0502020202020204" pitchFamily="34" charset="0"/>
              </a:rPr>
              <a:t>help improve teachers' and school management teams' skills </a:t>
            </a:r>
            <a:r>
              <a:rPr lang="en-GB" dirty="0">
                <a:latin typeface="Century Gothic" panose="020B0502020202020204" pitchFamily="34" charset="0"/>
              </a:rPr>
              <a:t>and</a:t>
            </a:r>
            <a:r>
              <a:rPr lang="en-GB" b="1" dirty="0">
                <a:latin typeface="Century Gothic" panose="020B0502020202020204" pitchFamily="34" charset="0"/>
              </a:rPr>
              <a:t> working conditions?</a:t>
            </a:r>
            <a:endParaRPr lang="en-GB" sz="1400" b="1" dirty="0">
              <a:latin typeface="Century Gothic" panose="020B0502020202020204" pitchFamily="34" charset="0"/>
            </a:endParaRPr>
          </a:p>
          <a:p>
            <a:pPr marL="0" indent="0" algn="ctr">
              <a:buNone/>
            </a:pPr>
            <a:endParaRPr lang="en-GB" sz="1400" dirty="0">
              <a:latin typeface="Century Gothic" panose="020B0502020202020204" pitchFamily="34" charset="0"/>
            </a:endParaRPr>
          </a:p>
        </p:txBody>
      </p:sp>
      <p:graphicFrame>
        <p:nvGraphicFramePr>
          <p:cNvPr id="9" name="Segnaposto contenuto 3">
            <a:extLst>
              <a:ext uri="{FF2B5EF4-FFF2-40B4-BE49-F238E27FC236}">
                <a16:creationId xmlns:a16="http://schemas.microsoft.com/office/drawing/2014/main" id="{D2252892-F601-FB4E-BA02-B540125392E7}"/>
              </a:ext>
            </a:extLst>
          </p:cNvPr>
          <p:cNvGraphicFramePr>
            <a:graphicFrameLocks/>
          </p:cNvGraphicFramePr>
          <p:nvPr>
            <p:extLst>
              <p:ext uri="{D42A27DB-BD31-4B8C-83A1-F6EECF244321}">
                <p14:modId xmlns:p14="http://schemas.microsoft.com/office/powerpoint/2010/main" val="2446672880"/>
              </p:ext>
            </p:extLst>
          </p:nvPr>
        </p:nvGraphicFramePr>
        <p:xfrm>
          <a:off x="852488" y="1668152"/>
          <a:ext cx="10806114" cy="3788554"/>
        </p:xfrm>
        <a:graphic>
          <a:graphicData uri="http://schemas.openxmlformats.org/drawingml/2006/table">
            <a:tbl>
              <a:tblPr firstRow="1" bandRow="1">
                <a:tableStyleId>{5C22544A-7EE6-4342-B048-85BDC9FD1C3A}</a:tableStyleId>
              </a:tblPr>
              <a:tblGrid>
                <a:gridCol w="5403057">
                  <a:extLst>
                    <a:ext uri="{9D8B030D-6E8A-4147-A177-3AD203B41FA5}">
                      <a16:colId xmlns:a16="http://schemas.microsoft.com/office/drawing/2014/main" val="947316084"/>
                    </a:ext>
                  </a:extLst>
                </a:gridCol>
                <a:gridCol w="5403057">
                  <a:extLst>
                    <a:ext uri="{9D8B030D-6E8A-4147-A177-3AD203B41FA5}">
                      <a16:colId xmlns:a16="http://schemas.microsoft.com/office/drawing/2014/main" val="2473726492"/>
                    </a:ext>
                  </a:extLst>
                </a:gridCol>
              </a:tblGrid>
              <a:tr h="309729">
                <a:tc>
                  <a:txBody>
                    <a:bodyPr/>
                    <a:lstStyle/>
                    <a:p>
                      <a:pPr algn="ctr"/>
                      <a:r>
                        <a:rPr lang="en-GB" dirty="0">
                          <a:latin typeface="Century Gothic" panose="020B0502020202020204" pitchFamily="34" charset="0"/>
                        </a:rPr>
                        <a:t>SLOVENIA</a:t>
                      </a:r>
                    </a:p>
                  </a:txBody>
                  <a:tcPr/>
                </a:tc>
                <a:tc>
                  <a:txBody>
                    <a:bodyPr/>
                    <a:lstStyle/>
                    <a:p>
                      <a:pPr algn="ctr"/>
                      <a:r>
                        <a:rPr lang="en-GB" dirty="0">
                          <a:latin typeface="Century Gothic" panose="020B0502020202020204" pitchFamily="34" charset="0"/>
                        </a:rPr>
                        <a:t>SPAIN</a:t>
                      </a:r>
                    </a:p>
                  </a:txBody>
                  <a:tcPr/>
                </a:tc>
                <a:extLst>
                  <a:ext uri="{0D108BD9-81ED-4DB2-BD59-A6C34878D82A}">
                    <a16:rowId xmlns:a16="http://schemas.microsoft.com/office/drawing/2014/main" val="785045762"/>
                  </a:ext>
                </a:extLst>
              </a:tr>
              <a:tr h="342279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With equipment and professional staff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To support them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To provide information about knowledge that is important for companies (their expectations based on needs)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With active cooperation, with joint projects,...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Change curriculums, follow best practice of other successful countries, personal development of teachers and management is a must, experiences in companies and in foreign countries is a must for management, personal growth in curriculum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a:txBody>
                  <a:tcPr/>
                </a:tc>
                <a:tc>
                  <a:txBody>
                    <a:bodyPr/>
                    <a:lstStyle/>
                    <a:p>
                      <a:pPr marL="285750" indent="-285750" algn="l">
                        <a:buFont typeface="Arial" panose="020B0604020202020204" pitchFamily="34" charset="0"/>
                        <a:buChar char="•"/>
                      </a:pP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Entornos de colaboración entre ambos, prácticos y reales.</a:t>
                      </a:r>
                    </a:p>
                    <a:p>
                      <a:pPr marL="285750" indent="-285750" algn="l">
                        <a:buFont typeface="Arial" panose="020B0604020202020204" pitchFamily="34" charset="0"/>
                        <a:buChar char="•"/>
                      </a:pP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Apostando más activamente por la formación profesional</a:t>
                      </a:r>
                    </a:p>
                    <a:p>
                      <a:pPr marL="285750" indent="-285750" algn="l">
                        <a:buFont typeface="Arial" panose="020B0604020202020204" pitchFamily="34" charset="0"/>
                        <a:buChar char="•"/>
                      </a:pP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Muy positivamente.</a:t>
                      </a:r>
                    </a:p>
                    <a:p>
                      <a:pPr marL="285750" indent="-285750" algn="l">
                        <a:buFont typeface="Arial" panose="020B0604020202020204" pitchFamily="34" charset="0"/>
                        <a:buChar char="•"/>
                      </a:pP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Más colaboración entre todos y en todas las direcciones</a:t>
                      </a:r>
                    </a:p>
                    <a:p>
                      <a:pPr marL="285750" indent="-285750" algn="l">
                        <a:buFont typeface="Arial" panose="020B0604020202020204" pitchFamily="34" charset="0"/>
                        <a:buChar char="•"/>
                      </a:pP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Presionando a las administraciones públicas para que inviertan en enseñanza e </a:t>
                      </a:r>
                      <a:r>
                        <a:rPr kumimoji="0" lang="es-ES_tradnl" sz="1600" b="0" i="1" u="none" strike="noStrike" kern="1200" cap="none" spc="0" normalizeH="0" baseline="0" noProof="0" dirty="0" err="1">
                          <a:ln>
                            <a:noFill/>
                          </a:ln>
                          <a:solidFill>
                            <a:schemeClr val="tx1">
                              <a:lumMod val="65000"/>
                              <a:lumOff val="35000"/>
                            </a:schemeClr>
                          </a:solidFill>
                          <a:effectLst/>
                          <a:uLnTx/>
                          <a:uFillTx/>
                          <a:latin typeface="Century Gothic" panose="020B0502020202020204" pitchFamily="34" charset="0"/>
                          <a:ea typeface="+mn-ea"/>
                          <a:cs typeface="+mn-cs"/>
                        </a:rPr>
                        <a:t>i+d+i</a:t>
                      </a: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favoreciendo la colaboración entre centros educativos y empresas</a:t>
                      </a:r>
                    </a:p>
                    <a:p>
                      <a:pPr marL="285750" indent="-285750" algn="l">
                        <a:buFont typeface="Arial" panose="020B0604020202020204" pitchFamily="34" charset="0"/>
                        <a:buChar char="•"/>
                      </a:pPr>
                      <a:r>
                        <a:rPr kumimoji="0" lang="es-ES_tradnl" sz="16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Influencia escasa</a:t>
                      </a:r>
                    </a:p>
                    <a:p>
                      <a:pPr algn="ctr"/>
                      <a:endParaRPr kumimoji="0" lang="en-GB" sz="1400" b="1" i="0" u="none" strike="noStrike" kern="1200" cap="none" spc="0" normalizeH="0" baseline="0" dirty="0">
                        <a:ln>
                          <a:noFill/>
                        </a:ln>
                        <a:solidFill>
                          <a:srgbClr val="0070C0"/>
                        </a:solidFill>
                        <a:effectLst/>
                        <a:uLnTx/>
                        <a:uFillTx/>
                        <a:latin typeface="Century Gothic" panose="020B0502020202020204" pitchFamily="34" charset="0"/>
                        <a:ea typeface="+mn-ea"/>
                        <a:cs typeface="+mn-cs"/>
                      </a:endParaRPr>
                    </a:p>
                  </a:txBody>
                  <a:tcPr/>
                </a:tc>
                <a:extLst>
                  <a:ext uri="{0D108BD9-81ED-4DB2-BD59-A6C34878D82A}">
                    <a16:rowId xmlns:a16="http://schemas.microsoft.com/office/drawing/2014/main" val="1567886400"/>
                  </a:ext>
                </a:extLst>
              </a:tr>
            </a:tbl>
          </a:graphicData>
        </a:graphic>
      </p:graphicFrame>
    </p:spTree>
    <p:extLst>
      <p:ext uri="{BB962C8B-B14F-4D97-AF65-F5344CB8AC3E}">
        <p14:creationId xmlns:p14="http://schemas.microsoft.com/office/powerpoint/2010/main" val="4021269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9893282" cy="400110"/>
          </a:xfrm>
          <a:prstGeom prst="rect">
            <a:avLst/>
          </a:prstGeom>
        </p:spPr>
        <p:txBody>
          <a:bodyPr wrap="square">
            <a:spAutoFit/>
          </a:bodyPr>
          <a:lstStyle/>
          <a:p>
            <a:r>
              <a:rPr lang="it-IT" sz="2000" b="1" dirty="0">
                <a:solidFill>
                  <a:srgbClr val="0070C0"/>
                </a:solidFill>
                <a:latin typeface="Century Gothic" panose="020B0502020202020204" pitchFamily="34" charset="0"/>
              </a:rPr>
              <a:t>Professional development, VET, teaching </a:t>
            </a:r>
            <a:r>
              <a:rPr lang="it-IT" sz="2000" b="1" dirty="0" err="1">
                <a:solidFill>
                  <a:srgbClr val="0070C0"/>
                </a:solidFill>
                <a:latin typeface="Century Gothic" panose="020B0502020202020204" pitchFamily="34" charset="0"/>
              </a:rPr>
              <a:t>profession</a:t>
            </a:r>
            <a:r>
              <a:rPr lang="it-IT" sz="2000" b="1" dirty="0">
                <a:solidFill>
                  <a:srgbClr val="0070C0"/>
                </a:solidFill>
                <a:latin typeface="Century Gothic" panose="020B0502020202020204" pitchFamily="34" charset="0"/>
              </a:rPr>
              <a:t>...</a:t>
            </a:r>
            <a:endParaRPr lang="it-IT" sz="1600" b="1" dirty="0">
              <a:solidFill>
                <a:srgbClr val="0070C0"/>
              </a:solidFill>
              <a:latin typeface="Century Gothic" panose="020B0502020202020204" pitchFamily="34" charset="0"/>
            </a:endParaRPr>
          </a:p>
        </p:txBody>
      </p:sp>
      <p:pic>
        <p:nvPicPr>
          <p:cNvPr id="15" name="Immagine 14">
            <a:extLst>
              <a:ext uri="{FF2B5EF4-FFF2-40B4-BE49-F238E27FC236}">
                <a16:creationId xmlns:a16="http://schemas.microsoft.com/office/drawing/2014/main" id="{D9855155-9239-F147-AE35-07DB17FC51D7}"/>
              </a:ext>
            </a:extLst>
          </p:cNvPr>
          <p:cNvPicPr>
            <a:picLocks noChangeAspect="1"/>
          </p:cNvPicPr>
          <p:nvPr/>
        </p:nvPicPr>
        <p:blipFill>
          <a:blip r:embed="rId3"/>
          <a:stretch>
            <a:fillRect/>
          </a:stretch>
        </p:blipFill>
        <p:spPr>
          <a:xfrm>
            <a:off x="872334" y="1281112"/>
            <a:ext cx="10447325" cy="4295775"/>
          </a:xfrm>
          <a:prstGeom prst="rect">
            <a:avLst/>
          </a:prstGeom>
        </p:spPr>
      </p:pic>
    </p:spTree>
    <p:extLst>
      <p:ext uri="{BB962C8B-B14F-4D97-AF65-F5344CB8AC3E}">
        <p14:creationId xmlns:p14="http://schemas.microsoft.com/office/powerpoint/2010/main" val="2089980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797" y="469969"/>
            <a:ext cx="10058400" cy="4699935"/>
          </a:xfrm>
        </p:spPr>
        <p:txBody>
          <a:bodyPr>
            <a:normAutofit/>
          </a:bodyPr>
          <a:lstStyle/>
          <a:p>
            <a:pPr marL="0" indent="0" algn="ctr">
              <a:buNone/>
            </a:pPr>
            <a:endParaRPr lang="it-IT" sz="1400"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a:p>
            <a:pPr marL="0" indent="0" algn="ctr">
              <a:buNone/>
            </a:pPr>
            <a:endParaRPr lang="it-IT" b="1" dirty="0">
              <a:latin typeface="Century Gothic" panose="020B0502020202020204" pitchFamily="34" charset="0"/>
            </a:endParaRPr>
          </a:p>
        </p:txBody>
      </p:sp>
      <p:sp>
        <p:nvSpPr>
          <p:cNvPr id="6" name="Rettangolo 5">
            <a:extLst>
              <a:ext uri="{FF2B5EF4-FFF2-40B4-BE49-F238E27FC236}">
                <a16:creationId xmlns:a16="http://schemas.microsoft.com/office/drawing/2014/main" id="{AC9D8A46-0CB6-C743-AF13-87763927847C}"/>
              </a:ext>
            </a:extLst>
          </p:cNvPr>
          <p:cNvSpPr/>
          <p:nvPr/>
        </p:nvSpPr>
        <p:spPr>
          <a:xfrm>
            <a:off x="465156" y="486998"/>
            <a:ext cx="9893282" cy="400110"/>
          </a:xfrm>
          <a:prstGeom prst="rect">
            <a:avLst/>
          </a:prstGeom>
        </p:spPr>
        <p:txBody>
          <a:bodyPr wrap="square">
            <a:spAutoFit/>
          </a:bodyPr>
          <a:lstStyle/>
          <a:p>
            <a:r>
              <a:rPr lang="it-IT" sz="2000" b="1" dirty="0">
                <a:solidFill>
                  <a:srgbClr val="0070C0"/>
                </a:solidFill>
                <a:latin typeface="Century Gothic" panose="020B0502020202020204" pitchFamily="34" charset="0"/>
              </a:rPr>
              <a:t>Professional development, VET, teaching </a:t>
            </a:r>
            <a:r>
              <a:rPr lang="it-IT" sz="2000" b="1" dirty="0" err="1">
                <a:solidFill>
                  <a:srgbClr val="0070C0"/>
                </a:solidFill>
                <a:latin typeface="Century Gothic" panose="020B0502020202020204" pitchFamily="34" charset="0"/>
              </a:rPr>
              <a:t>profession</a:t>
            </a:r>
            <a:r>
              <a:rPr lang="it-IT" sz="2000" b="1" dirty="0">
                <a:solidFill>
                  <a:srgbClr val="0070C0"/>
                </a:solidFill>
                <a:latin typeface="Century Gothic" panose="020B0502020202020204" pitchFamily="34" charset="0"/>
              </a:rPr>
              <a:t>...</a:t>
            </a:r>
            <a:endParaRPr lang="it-IT" sz="1600" b="1" dirty="0">
              <a:solidFill>
                <a:srgbClr val="0070C0"/>
              </a:solidFill>
              <a:latin typeface="Century Gothic" panose="020B0502020202020204" pitchFamily="34" charset="0"/>
            </a:endParaRPr>
          </a:p>
        </p:txBody>
      </p:sp>
      <p:pic>
        <p:nvPicPr>
          <p:cNvPr id="4" name="Immagine 3">
            <a:extLst>
              <a:ext uri="{FF2B5EF4-FFF2-40B4-BE49-F238E27FC236}">
                <a16:creationId xmlns:a16="http://schemas.microsoft.com/office/drawing/2014/main" id="{9A948FF7-0C91-C049-B73B-CC368D5C5A69}"/>
              </a:ext>
            </a:extLst>
          </p:cNvPr>
          <p:cNvPicPr>
            <a:picLocks noChangeAspect="1"/>
          </p:cNvPicPr>
          <p:nvPr/>
        </p:nvPicPr>
        <p:blipFill>
          <a:blip r:embed="rId3"/>
          <a:stretch>
            <a:fillRect/>
          </a:stretch>
        </p:blipFill>
        <p:spPr>
          <a:xfrm>
            <a:off x="1289141" y="1497012"/>
            <a:ext cx="9613711" cy="4232275"/>
          </a:xfrm>
          <a:prstGeom prst="rect">
            <a:avLst/>
          </a:prstGeom>
        </p:spPr>
      </p:pic>
      <p:sp>
        <p:nvSpPr>
          <p:cNvPr id="5" name="CasellaDiTesto 4">
            <a:extLst>
              <a:ext uri="{FF2B5EF4-FFF2-40B4-BE49-F238E27FC236}">
                <a16:creationId xmlns:a16="http://schemas.microsoft.com/office/drawing/2014/main" id="{12163CC1-4F8D-1146-9A29-3F8B2007F784}"/>
              </a:ext>
            </a:extLst>
          </p:cNvPr>
          <p:cNvSpPr txBox="1"/>
          <p:nvPr/>
        </p:nvSpPr>
        <p:spPr>
          <a:xfrm>
            <a:off x="1900238" y="2300287"/>
            <a:ext cx="1071562" cy="369332"/>
          </a:xfrm>
          <a:prstGeom prst="rect">
            <a:avLst/>
          </a:prstGeom>
          <a:noFill/>
        </p:spPr>
        <p:txBody>
          <a:bodyPr wrap="square" rtlCol="0">
            <a:spAutoFit/>
          </a:bodyPr>
          <a:lstStyle/>
          <a:p>
            <a:r>
              <a:rPr lang="en-GB" b="1" dirty="0">
                <a:latin typeface="Century Gothic" panose="020B0502020202020204" pitchFamily="34" charset="0"/>
              </a:rPr>
              <a:t>SPAIN</a:t>
            </a:r>
          </a:p>
        </p:txBody>
      </p:sp>
    </p:spTree>
    <p:extLst>
      <p:ext uri="{BB962C8B-B14F-4D97-AF65-F5344CB8AC3E}">
        <p14:creationId xmlns:p14="http://schemas.microsoft.com/office/powerpoint/2010/main" val="2742852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5830D976-4C9D-EF45-B80B-369BC1E8BF21}"/>
              </a:ext>
            </a:extLst>
          </p:cNvPr>
          <p:cNvSpPr>
            <a:spLocks noGrp="1"/>
          </p:cNvSpPr>
          <p:nvPr>
            <p:ph idx="1"/>
          </p:nvPr>
        </p:nvSpPr>
        <p:spPr>
          <a:xfrm>
            <a:off x="1066800" y="539440"/>
            <a:ext cx="10058400" cy="4213154"/>
          </a:xfrm>
        </p:spPr>
        <p:txBody>
          <a:bodyPr>
            <a:normAutofit/>
          </a:bodyPr>
          <a:lstStyle/>
          <a:p>
            <a:pPr marL="0" indent="0" algn="ctr">
              <a:buNone/>
            </a:pPr>
            <a:r>
              <a:rPr lang="en-GB" dirty="0">
                <a:latin typeface="Century Gothic" panose="020B0502020202020204" pitchFamily="34" charset="0"/>
              </a:rPr>
              <a:t>Which measures Education and Training Institutions could take to solve today’s </a:t>
            </a:r>
            <a:r>
              <a:rPr lang="en-GB" b="1" dirty="0">
                <a:latin typeface="Century Gothic" panose="020B0502020202020204" pitchFamily="34" charset="0"/>
              </a:rPr>
              <a:t>talents shortage </a:t>
            </a:r>
            <a:r>
              <a:rPr lang="en-GB" dirty="0">
                <a:latin typeface="Century Gothic" panose="020B0502020202020204" pitchFamily="34" charset="0"/>
              </a:rPr>
              <a:t>while</a:t>
            </a:r>
            <a:r>
              <a:rPr lang="en-GB" b="1" dirty="0">
                <a:latin typeface="Century Gothic" panose="020B0502020202020204" pitchFamily="34" charset="0"/>
              </a:rPr>
              <a:t> preparing their future workforce for success?</a:t>
            </a:r>
          </a:p>
          <a:p>
            <a:pPr marL="0" indent="0" algn="ctr">
              <a:buNone/>
            </a:pPr>
            <a:endParaRPr lang="en-GB" sz="1400" b="1" dirty="0">
              <a:latin typeface="Century Gothic" panose="020B0502020202020204" pitchFamily="34" charset="0"/>
            </a:endParaRPr>
          </a:p>
        </p:txBody>
      </p:sp>
      <p:graphicFrame>
        <p:nvGraphicFramePr>
          <p:cNvPr id="9" name="Segnaposto contenuto 3">
            <a:extLst>
              <a:ext uri="{FF2B5EF4-FFF2-40B4-BE49-F238E27FC236}">
                <a16:creationId xmlns:a16="http://schemas.microsoft.com/office/drawing/2014/main" id="{D2252892-F601-FB4E-BA02-B540125392E7}"/>
              </a:ext>
            </a:extLst>
          </p:cNvPr>
          <p:cNvGraphicFramePr>
            <a:graphicFrameLocks/>
          </p:cNvGraphicFramePr>
          <p:nvPr>
            <p:extLst>
              <p:ext uri="{D42A27DB-BD31-4B8C-83A1-F6EECF244321}">
                <p14:modId xmlns:p14="http://schemas.microsoft.com/office/powerpoint/2010/main" val="3521090827"/>
              </p:ext>
            </p:extLst>
          </p:nvPr>
        </p:nvGraphicFramePr>
        <p:xfrm>
          <a:off x="692943" y="1425265"/>
          <a:ext cx="10806114" cy="4511040"/>
        </p:xfrm>
        <a:graphic>
          <a:graphicData uri="http://schemas.openxmlformats.org/drawingml/2006/table">
            <a:tbl>
              <a:tblPr firstRow="1" bandRow="1">
                <a:tableStyleId>{5C22544A-7EE6-4342-B048-85BDC9FD1C3A}</a:tableStyleId>
              </a:tblPr>
              <a:tblGrid>
                <a:gridCol w="5403057">
                  <a:extLst>
                    <a:ext uri="{9D8B030D-6E8A-4147-A177-3AD203B41FA5}">
                      <a16:colId xmlns:a16="http://schemas.microsoft.com/office/drawing/2014/main" val="947316084"/>
                    </a:ext>
                  </a:extLst>
                </a:gridCol>
                <a:gridCol w="5403057">
                  <a:extLst>
                    <a:ext uri="{9D8B030D-6E8A-4147-A177-3AD203B41FA5}">
                      <a16:colId xmlns:a16="http://schemas.microsoft.com/office/drawing/2014/main" val="2473726492"/>
                    </a:ext>
                  </a:extLst>
                </a:gridCol>
              </a:tblGrid>
              <a:tr h="309729">
                <a:tc>
                  <a:txBody>
                    <a:bodyPr/>
                    <a:lstStyle/>
                    <a:p>
                      <a:pPr algn="ctr"/>
                      <a:r>
                        <a:rPr lang="en-GB" dirty="0">
                          <a:latin typeface="Century Gothic" panose="020B0502020202020204" pitchFamily="34" charset="0"/>
                        </a:rPr>
                        <a:t>SLOVENIA</a:t>
                      </a:r>
                    </a:p>
                  </a:txBody>
                  <a:tcPr/>
                </a:tc>
                <a:tc>
                  <a:txBody>
                    <a:bodyPr/>
                    <a:lstStyle/>
                    <a:p>
                      <a:pPr algn="ctr"/>
                      <a:r>
                        <a:rPr lang="en-GB" dirty="0">
                          <a:latin typeface="Century Gothic" panose="020B0502020202020204" pitchFamily="34" charset="0"/>
                        </a:rPr>
                        <a:t>SPAIN</a:t>
                      </a:r>
                    </a:p>
                  </a:txBody>
                  <a:tcPr/>
                </a:tc>
                <a:extLst>
                  <a:ext uri="{0D108BD9-81ED-4DB2-BD59-A6C34878D82A}">
                    <a16:rowId xmlns:a16="http://schemas.microsoft.com/office/drawing/2014/main" val="785045762"/>
                  </a:ext>
                </a:extLst>
              </a:tr>
              <a:tr h="342279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The profession is made interesting by companies and the social environment, and not schools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Gap skills</a:t>
                      </a:r>
                      <a:r>
                        <a:rPr kumimoji="0" lang="en-GB"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curricula update</a:t>
                      </a: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a:t>
                      </a:r>
                      <a:r>
                        <a:rPr kumimoji="0" lang="en-GB"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dialogue with all potential </a:t>
                      </a:r>
                      <a:r>
                        <a:rPr kumimoji="0" lang="en-GB" sz="1400" b="1" i="1" u="none" strike="noStrike" kern="1200" cap="none" spc="0" normalizeH="0" baseline="0" noProof="0">
                          <a:ln>
                            <a:noFill/>
                          </a:ln>
                          <a:solidFill>
                            <a:schemeClr val="tx1">
                              <a:lumMod val="65000"/>
                              <a:lumOff val="35000"/>
                            </a:schemeClr>
                          </a:solidFill>
                          <a:effectLst/>
                          <a:uLnTx/>
                          <a:uFillTx/>
                          <a:latin typeface="Century Gothic" panose="020B0502020202020204" pitchFamily="34" charset="0"/>
                          <a:ea typeface="+mn-ea"/>
                          <a:cs typeface="+mn-cs"/>
                        </a:rPr>
                        <a:t>key players</a:t>
                      </a:r>
                      <a:r>
                        <a:rPr kumimoji="0" lang="en-GB" sz="1400" b="0" i="1" u="none" strike="noStrike" kern="1200" cap="none" spc="0" normalizeH="0" baseline="0" noProof="0">
                          <a:ln>
                            <a:noFill/>
                          </a:ln>
                          <a:solidFill>
                            <a:schemeClr val="tx1">
                              <a:lumMod val="65000"/>
                              <a:lumOff val="35000"/>
                            </a:schemeClr>
                          </a:solidFill>
                          <a:effectLst/>
                          <a:uLnTx/>
                          <a:uFillTx/>
                          <a:latin typeface="Century Gothic" panose="020B0502020202020204" pitchFamily="34" charset="0"/>
                          <a:ea typeface="+mn-ea"/>
                          <a:cs typeface="+mn-cs"/>
                        </a:rPr>
                        <a:t>,...</a:t>
                      </a:r>
                      <a:endPar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Providing the newest hardware and software. Continuous training of employees knowledge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With </a:t>
                      </a:r>
                      <a:r>
                        <a:rPr kumimoji="0" lang="en-GB"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more open curricula</a:t>
                      </a: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individualisation of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Technology in primary school is not necessary, teacher need personal and interpersonal skills. Technology is only needed in special trainings.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a:txBody>
                  <a:tcPr/>
                </a:tc>
                <a:tc>
                  <a:txBody>
                    <a:bodyPr/>
                    <a:lstStyle/>
                    <a:p>
                      <a:pPr marL="285750" indent="-285750" algn="l">
                        <a:buFont typeface="Arial" panose="020B0604020202020204" pitchFamily="34" charset="0"/>
                        <a:buChar char="•"/>
                      </a:pPr>
                      <a:r>
                        <a:rPr kumimoji="0" lang="es-ES_tradnl"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Formación dual</a:t>
                      </a: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formación de especialización a los egresados.</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Promover la </a:t>
                      </a:r>
                      <a:r>
                        <a:rPr kumimoji="0" lang="es-ES_tradnl"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actualización científico-técnica de los docentes</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Ser participe de las necesidades que tienen las empresas para encontrar personal formado, y dar respuesta a tal problema que los agentes sociales formen parte de esa colaboración con los centros para transmitir los problemas de formación de los trabajadores</a:t>
                      </a:r>
                    </a:p>
                    <a:p>
                      <a:pPr marL="285750" indent="-285750" algn="l">
                        <a:buFont typeface="Arial" panose="020B0604020202020204" pitchFamily="34" charset="0"/>
                        <a:buChar char="•"/>
                      </a:pPr>
                      <a:r>
                        <a:rPr kumimoji="0" lang="es-ES_tradnl"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Mejorar la formación de los docentes </a:t>
                      </a: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Mostrar a la sociedad lo que hacemos en los centros docentes Implementar nuevas metodologías de enseñanza aprendizaje</a:t>
                      </a:r>
                    </a:p>
                    <a:p>
                      <a:pPr marL="285750" indent="-285750" algn="l">
                        <a:buFont typeface="Arial" panose="020B0604020202020204" pitchFamily="34" charset="0"/>
                        <a:buChar char="•"/>
                      </a:pPr>
                      <a:r>
                        <a:rPr kumimoji="0" lang="es-ES_tradnl"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Adecuarse con mucha mayor rapidez a las necesidades del sistema productivo</a:t>
                      </a: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 Ha de ser más flexible la oferta formativa. Mejorar la orientación del alumnado.</a:t>
                      </a:r>
                    </a:p>
                    <a:p>
                      <a:pPr marL="285750" indent="-285750" algn="l">
                        <a:buFont typeface="Arial" panose="020B0604020202020204" pitchFamily="34" charset="0"/>
                        <a:buChar char="•"/>
                      </a:pPr>
                      <a:r>
                        <a:rPr kumimoji="0" lang="es-ES_tradnl" sz="1400" b="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Autonomía de gestión de centros. Potenciar </a:t>
                      </a:r>
                      <a:r>
                        <a:rPr kumimoji="0" lang="es-ES_tradnl" sz="1400" b="1"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mn-ea"/>
                          <a:cs typeface="+mn-cs"/>
                        </a:rPr>
                        <a:t>fp dual</a:t>
                      </a:r>
                    </a:p>
                    <a:p>
                      <a:pPr algn="ctr"/>
                      <a:endParaRPr kumimoji="0" lang="en-GB" sz="1400" b="1" i="0" u="none" strike="noStrike" kern="1200" cap="none" spc="0" normalizeH="0" baseline="0" dirty="0">
                        <a:ln>
                          <a:noFill/>
                        </a:ln>
                        <a:solidFill>
                          <a:srgbClr val="0070C0"/>
                        </a:solidFill>
                        <a:effectLst/>
                        <a:uLnTx/>
                        <a:uFillTx/>
                        <a:latin typeface="Century Gothic" panose="020B0502020202020204" pitchFamily="34" charset="0"/>
                        <a:ea typeface="+mn-ea"/>
                        <a:cs typeface="+mn-cs"/>
                      </a:endParaRPr>
                    </a:p>
                  </a:txBody>
                  <a:tcPr/>
                </a:tc>
                <a:extLst>
                  <a:ext uri="{0D108BD9-81ED-4DB2-BD59-A6C34878D82A}">
                    <a16:rowId xmlns:a16="http://schemas.microsoft.com/office/drawing/2014/main" val="1567886400"/>
                  </a:ext>
                </a:extLst>
              </a:tr>
            </a:tbl>
          </a:graphicData>
        </a:graphic>
      </p:graphicFrame>
    </p:spTree>
    <p:extLst>
      <p:ext uri="{BB962C8B-B14F-4D97-AF65-F5344CB8AC3E}">
        <p14:creationId xmlns:p14="http://schemas.microsoft.com/office/powerpoint/2010/main" val="16887110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TotalTime>
  <Words>1903</Words>
  <Application>Microsoft Office PowerPoint</Application>
  <PresentationFormat>Widescreen</PresentationFormat>
  <Paragraphs>238</Paragraphs>
  <Slides>18</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Century Gothic</vt:lpstr>
      <vt:lpstr>Garamond</vt:lpstr>
      <vt:lpstr>SavonVTI</vt:lpstr>
      <vt:lpstr>survey results</vt:lpstr>
      <vt:lpstr>OVERVIEW OF SURVEYS AND FEEDBAKS(*)   </vt:lpstr>
      <vt:lpstr>EDUCATION &amp; TRAINING SURVEY 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 results</dc:title>
  <dc:creator>margherita.roiatti margherita.roiatti</dc:creator>
  <cp:lastModifiedBy>Francesca Brudaglio</cp:lastModifiedBy>
  <cp:revision>34</cp:revision>
  <dcterms:created xsi:type="dcterms:W3CDTF">2019-10-31T08:52:17Z</dcterms:created>
  <dcterms:modified xsi:type="dcterms:W3CDTF">2020-06-04T09:40:36Z</dcterms:modified>
</cp:coreProperties>
</file>