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40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2" r:id="rId18"/>
    <p:sldId id="274" r:id="rId19"/>
    <p:sldId id="275" r:id="rId20"/>
    <p:sldId id="276" r:id="rId21"/>
    <p:sldId id="277" r:id="rId22"/>
    <p:sldId id="278" r:id="rId23"/>
    <p:sldId id="279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300"/>
    <a:srgbClr val="0432FF"/>
    <a:srgbClr val="DA07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 snapToObjects="1">
      <p:cViewPr varScale="1">
        <p:scale>
          <a:sx n="63" d="100"/>
          <a:sy n="63" d="100"/>
        </p:scale>
        <p:origin x="78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86822F-F2FF-7142-92B7-BE4FF283595C}" type="datetimeFigureOut">
              <a:rPr lang="en-GB" smtClean="0"/>
              <a:t>04/06/2020</a:t>
            </a:fld>
            <a:endParaRPr lang="en-GB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6E5131-76DE-924B-95A1-ECE9A040E8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7795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1" dirty="0" err="1">
                <a:latin typeface="Century Gothic" panose="020B0502020202020204" pitchFamily="34" charset="0"/>
              </a:rPr>
              <a:t>Changes</a:t>
            </a:r>
            <a:r>
              <a:rPr lang="it-IT" sz="1200" b="1" dirty="0">
                <a:latin typeface="Century Gothic" panose="020B0502020202020204" pitchFamily="34" charset="0"/>
              </a:rPr>
              <a:t> in the </a:t>
            </a:r>
            <a:r>
              <a:rPr lang="it-IT" sz="1200" b="1" dirty="0" err="1">
                <a:latin typeface="Century Gothic" panose="020B0502020202020204" pitchFamily="34" charset="0"/>
              </a:rPr>
              <a:t>content</a:t>
            </a:r>
            <a:r>
              <a:rPr lang="it-IT" sz="1200" b="1" dirty="0">
                <a:latin typeface="Century Gothic" panose="020B0502020202020204" pitchFamily="34" charset="0"/>
              </a:rPr>
              <a:t> of work: </a:t>
            </a:r>
            <a:r>
              <a:rPr lang="it-IT" sz="1200" b="0" dirty="0">
                <a:latin typeface="Century Gothic" panose="020B0502020202020204" pitchFamily="34" charset="0"/>
              </a:rPr>
              <a:t>examples in </a:t>
            </a:r>
            <a:r>
              <a:rPr lang="it-IT" sz="1200" b="0" dirty="0" err="1">
                <a:latin typeface="Century Gothic" panose="020B0502020202020204" pitchFamily="34" charset="0"/>
              </a:rPr>
              <a:t>brackets</a:t>
            </a:r>
            <a:r>
              <a:rPr lang="it-IT" sz="1200" b="0" dirty="0">
                <a:latin typeface="Century Gothic" panose="020B0502020202020204" pitchFamily="34" charset="0"/>
              </a:rPr>
              <a:t> </a:t>
            </a:r>
            <a:r>
              <a:rPr lang="it-IT" sz="1200" b="0" dirty="0" err="1">
                <a:latin typeface="Century Gothic" panose="020B0502020202020204" pitchFamily="34" charset="0"/>
              </a:rPr>
              <a:t>refer</a:t>
            </a:r>
            <a:r>
              <a:rPr lang="it-IT" sz="1200" b="0" dirty="0">
                <a:latin typeface="Century Gothic" panose="020B0502020202020204" pitchFamily="34" charset="0"/>
              </a:rPr>
              <a:t> to the first </a:t>
            </a:r>
            <a:r>
              <a:rPr lang="it-IT" sz="1200" b="0" dirty="0" err="1">
                <a:latin typeface="Century Gothic" panose="020B0502020202020204" pitchFamily="34" charset="0"/>
              </a:rPr>
              <a:t>three</a:t>
            </a:r>
            <a:r>
              <a:rPr lang="it-IT" sz="1200" b="0" dirty="0">
                <a:latin typeface="Century Gothic" panose="020B0502020202020204" pitchFamily="34" charset="0"/>
              </a:rPr>
              <a:t> </a:t>
            </a:r>
            <a:r>
              <a:rPr lang="it-IT" sz="1200" b="0" dirty="0" err="1">
                <a:latin typeface="Century Gothic" panose="020B0502020202020204" pitchFamily="34" charset="0"/>
              </a:rPr>
              <a:t>options</a:t>
            </a:r>
            <a:r>
              <a:rPr lang="it-IT" sz="1200" b="0" dirty="0">
                <a:latin typeface="Century Gothic" panose="020B0502020202020204" pitchFamily="34" charset="0"/>
              </a:rPr>
              <a:t> for </a:t>
            </a:r>
            <a:r>
              <a:rPr lang="it-IT" sz="1200" b="0" dirty="0" err="1">
                <a:latin typeface="Century Gothic" panose="020B0502020202020204" pitchFamily="34" charset="0"/>
              </a:rPr>
              <a:t>number</a:t>
            </a:r>
            <a:r>
              <a:rPr lang="it-IT" sz="1200" b="0" dirty="0">
                <a:latin typeface="Century Gothic" panose="020B0502020202020204" pitchFamily="34" charset="0"/>
              </a:rPr>
              <a:t> of </a:t>
            </a:r>
            <a:r>
              <a:rPr lang="it-IT" sz="1200" b="0" dirty="0" err="1">
                <a:latin typeface="Century Gothic" panose="020B0502020202020204" pitchFamily="34" charset="0"/>
              </a:rPr>
              <a:t>selections</a:t>
            </a:r>
            <a:r>
              <a:rPr lang="it-IT" sz="1200" b="0" dirty="0">
                <a:latin typeface="Century Gothic" panose="020B0502020202020204" pitchFamily="34" charset="0"/>
              </a:rPr>
              <a:t>. </a:t>
            </a:r>
            <a:r>
              <a:rPr lang="it-IT" sz="1200" b="0" dirty="0" err="1">
                <a:latin typeface="Century Gothic" panose="020B0502020202020204" pitchFamily="34" charset="0"/>
              </a:rPr>
              <a:t>Question</a:t>
            </a:r>
            <a:r>
              <a:rPr lang="it-IT" sz="1200" b="0" dirty="0">
                <a:latin typeface="Century Gothic" panose="020B0502020202020204" pitchFamily="34" charset="0"/>
              </a:rPr>
              <a:t> = «</a:t>
            </a:r>
            <a:r>
              <a:rPr lang="it-IT" sz="1200" b="0" dirty="0" err="1">
                <a:latin typeface="Century Gothic" panose="020B0502020202020204" pitchFamily="34" charset="0"/>
              </a:rPr>
              <a:t>Please</a:t>
            </a:r>
            <a:r>
              <a:rPr lang="it-IT" sz="1200" b="0" dirty="0">
                <a:latin typeface="Century Gothic" panose="020B0502020202020204" pitchFamily="34" charset="0"/>
              </a:rPr>
              <a:t>, </a:t>
            </a:r>
            <a:r>
              <a:rPr lang="it-IT" sz="1200" b="0" dirty="0" err="1">
                <a:latin typeface="Century Gothic" panose="020B0502020202020204" pitchFamily="34" charset="0"/>
              </a:rPr>
              <a:t>describe</a:t>
            </a:r>
            <a:r>
              <a:rPr lang="it-IT" sz="1200" b="0" dirty="0">
                <a:latin typeface="Century Gothic" panose="020B0502020202020204" pitchFamily="34" charset="0"/>
              </a:rPr>
              <a:t> </a:t>
            </a:r>
            <a:r>
              <a:rPr lang="it-IT" sz="1200" b="0" dirty="0" err="1">
                <a:latin typeface="Century Gothic" panose="020B0502020202020204" pitchFamily="34" charset="0"/>
              </a:rPr>
              <a:t>it</a:t>
            </a:r>
            <a:r>
              <a:rPr lang="it-IT" sz="1200" b="0" dirty="0">
                <a:latin typeface="Century Gothic" panose="020B0502020202020204" pitchFamily="34" charset="0"/>
              </a:rPr>
              <a:t>». SLO: </a:t>
            </a:r>
            <a:r>
              <a:rPr lang="it-IT" sz="1200" b="0" i="1" dirty="0">
                <a:solidFill>
                  <a:srgbClr val="0070C0"/>
                </a:solidFill>
                <a:latin typeface="Century Gothic" panose="020B0502020202020204" pitchFamily="34" charset="0"/>
              </a:rPr>
              <a:t>Analysis of data; </a:t>
            </a:r>
            <a:r>
              <a:rPr lang="it-IT" sz="1200" b="0" i="1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Increased</a:t>
            </a:r>
            <a:r>
              <a:rPr lang="it-IT" sz="1200" b="0" i="1" dirty="0">
                <a:solidFill>
                  <a:srgbClr val="0070C0"/>
                </a:solidFill>
                <a:latin typeface="Century Gothic" panose="020B0502020202020204" pitchFamily="34" charset="0"/>
              </a:rPr>
              <a:t> relations with </a:t>
            </a:r>
            <a:r>
              <a:rPr lang="it-IT" sz="1200" b="0" i="1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colleagues</a:t>
            </a:r>
            <a:r>
              <a:rPr lang="it-IT" sz="1200" b="0" i="1" dirty="0">
                <a:solidFill>
                  <a:srgbClr val="0070C0"/>
                </a:solidFill>
                <a:latin typeface="Century Gothic" panose="020B0502020202020204" pitchFamily="34" charset="0"/>
              </a:rPr>
              <a:t> = 4 </a:t>
            </a:r>
            <a:r>
              <a:rPr lang="it-IT" sz="1200" b="0" i="1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selections</a:t>
            </a:r>
            <a:r>
              <a:rPr lang="it-IT" sz="1200" b="0" i="1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it-IT" sz="1200" b="0" i="1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each</a:t>
            </a:r>
            <a:r>
              <a:rPr lang="it-IT" sz="1200" b="0" i="1" dirty="0">
                <a:solidFill>
                  <a:srgbClr val="0070C0"/>
                </a:solidFill>
                <a:latin typeface="Century Gothic" panose="020B0502020202020204" pitchFamily="34" charset="0"/>
              </a:rPr>
              <a:t>.  </a:t>
            </a:r>
            <a:endParaRPr lang="en-GB" sz="1200" b="0" dirty="0">
              <a:latin typeface="Century Gothic" panose="020B0502020202020204" pitchFamily="34" charset="0"/>
            </a:endParaRPr>
          </a:p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6E5131-76DE-924B-95A1-ECE9A040E88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16890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1" dirty="0" err="1">
                <a:latin typeface="Century Gothic" panose="020B0502020202020204" pitchFamily="34" charset="0"/>
              </a:rPr>
              <a:t>Changes</a:t>
            </a:r>
            <a:r>
              <a:rPr lang="it-IT" sz="1200" b="1" dirty="0">
                <a:latin typeface="Century Gothic" panose="020B0502020202020204" pitchFamily="34" charset="0"/>
              </a:rPr>
              <a:t> in the </a:t>
            </a:r>
            <a:r>
              <a:rPr lang="it-IT" sz="1200" b="1" dirty="0" err="1">
                <a:latin typeface="Century Gothic" panose="020B0502020202020204" pitchFamily="34" charset="0"/>
              </a:rPr>
              <a:t>content</a:t>
            </a:r>
            <a:r>
              <a:rPr lang="it-IT" sz="1200" b="1" dirty="0">
                <a:latin typeface="Century Gothic" panose="020B0502020202020204" pitchFamily="34" charset="0"/>
              </a:rPr>
              <a:t> of work: </a:t>
            </a:r>
            <a:r>
              <a:rPr lang="it-IT" sz="1200" b="0" dirty="0">
                <a:latin typeface="Century Gothic" panose="020B0502020202020204" pitchFamily="34" charset="0"/>
              </a:rPr>
              <a:t>examples in </a:t>
            </a:r>
            <a:r>
              <a:rPr lang="it-IT" sz="1200" b="0" dirty="0" err="1">
                <a:latin typeface="Century Gothic" panose="020B0502020202020204" pitchFamily="34" charset="0"/>
              </a:rPr>
              <a:t>brackets</a:t>
            </a:r>
            <a:r>
              <a:rPr lang="it-IT" sz="1200" b="0" dirty="0">
                <a:latin typeface="Century Gothic" panose="020B0502020202020204" pitchFamily="34" charset="0"/>
              </a:rPr>
              <a:t> </a:t>
            </a:r>
            <a:r>
              <a:rPr lang="it-IT" sz="1200" b="0" dirty="0" err="1">
                <a:latin typeface="Century Gothic" panose="020B0502020202020204" pitchFamily="34" charset="0"/>
              </a:rPr>
              <a:t>refer</a:t>
            </a:r>
            <a:r>
              <a:rPr lang="it-IT" sz="1200" b="0" dirty="0">
                <a:latin typeface="Century Gothic" panose="020B0502020202020204" pitchFamily="34" charset="0"/>
              </a:rPr>
              <a:t> to the first </a:t>
            </a:r>
            <a:r>
              <a:rPr lang="it-IT" sz="1200" b="0" dirty="0" err="1">
                <a:latin typeface="Century Gothic" panose="020B0502020202020204" pitchFamily="34" charset="0"/>
              </a:rPr>
              <a:t>three</a:t>
            </a:r>
            <a:r>
              <a:rPr lang="it-IT" sz="1200" b="0" dirty="0">
                <a:latin typeface="Century Gothic" panose="020B0502020202020204" pitchFamily="34" charset="0"/>
              </a:rPr>
              <a:t> </a:t>
            </a:r>
            <a:r>
              <a:rPr lang="it-IT" sz="1200" b="0" dirty="0" err="1">
                <a:latin typeface="Century Gothic" panose="020B0502020202020204" pitchFamily="34" charset="0"/>
              </a:rPr>
              <a:t>options</a:t>
            </a:r>
            <a:r>
              <a:rPr lang="it-IT" sz="1200" b="0" dirty="0">
                <a:latin typeface="Century Gothic" panose="020B0502020202020204" pitchFamily="34" charset="0"/>
              </a:rPr>
              <a:t> for </a:t>
            </a:r>
            <a:r>
              <a:rPr lang="it-IT" sz="1200" b="0" dirty="0" err="1">
                <a:latin typeface="Century Gothic" panose="020B0502020202020204" pitchFamily="34" charset="0"/>
              </a:rPr>
              <a:t>number</a:t>
            </a:r>
            <a:r>
              <a:rPr lang="it-IT" sz="1200" b="0" dirty="0">
                <a:latin typeface="Century Gothic" panose="020B0502020202020204" pitchFamily="34" charset="0"/>
              </a:rPr>
              <a:t> of </a:t>
            </a:r>
            <a:r>
              <a:rPr lang="it-IT" sz="1200" b="0" dirty="0" err="1">
                <a:latin typeface="Century Gothic" panose="020B0502020202020204" pitchFamily="34" charset="0"/>
              </a:rPr>
              <a:t>selections</a:t>
            </a:r>
            <a:r>
              <a:rPr lang="it-IT" sz="1200" b="0" dirty="0">
                <a:latin typeface="Century Gothic" panose="020B0502020202020204" pitchFamily="34" charset="0"/>
              </a:rPr>
              <a:t>. </a:t>
            </a:r>
            <a:r>
              <a:rPr lang="it-IT" sz="1200" b="0" dirty="0" err="1">
                <a:latin typeface="Century Gothic" panose="020B0502020202020204" pitchFamily="34" charset="0"/>
              </a:rPr>
              <a:t>Question</a:t>
            </a:r>
            <a:r>
              <a:rPr lang="it-IT" sz="1200" b="0" dirty="0">
                <a:latin typeface="Century Gothic" panose="020B0502020202020204" pitchFamily="34" charset="0"/>
              </a:rPr>
              <a:t> = «</a:t>
            </a:r>
            <a:r>
              <a:rPr lang="it-IT" sz="1200" b="0" dirty="0" err="1">
                <a:latin typeface="Century Gothic" panose="020B0502020202020204" pitchFamily="34" charset="0"/>
              </a:rPr>
              <a:t>Please</a:t>
            </a:r>
            <a:r>
              <a:rPr lang="it-IT" sz="1200" b="0" dirty="0">
                <a:latin typeface="Century Gothic" panose="020B0502020202020204" pitchFamily="34" charset="0"/>
              </a:rPr>
              <a:t>, </a:t>
            </a:r>
            <a:r>
              <a:rPr lang="it-IT" sz="1200" b="0" dirty="0" err="1">
                <a:latin typeface="Century Gothic" panose="020B0502020202020204" pitchFamily="34" charset="0"/>
              </a:rPr>
              <a:t>describe</a:t>
            </a:r>
            <a:r>
              <a:rPr lang="it-IT" sz="1200" b="0" dirty="0">
                <a:latin typeface="Century Gothic" panose="020B0502020202020204" pitchFamily="34" charset="0"/>
              </a:rPr>
              <a:t> </a:t>
            </a:r>
            <a:r>
              <a:rPr lang="it-IT" sz="1200" b="0" dirty="0" err="1">
                <a:latin typeface="Century Gothic" panose="020B0502020202020204" pitchFamily="34" charset="0"/>
              </a:rPr>
              <a:t>it</a:t>
            </a:r>
            <a:r>
              <a:rPr lang="it-IT" sz="1200" b="0" dirty="0">
                <a:latin typeface="Century Gothic" panose="020B0502020202020204" pitchFamily="34" charset="0"/>
              </a:rPr>
              <a:t>». SLO: </a:t>
            </a:r>
            <a:r>
              <a:rPr lang="it-IT" sz="1200" b="0" i="1" dirty="0">
                <a:solidFill>
                  <a:srgbClr val="0070C0"/>
                </a:solidFill>
                <a:latin typeface="Century Gothic" panose="020B0502020202020204" pitchFamily="34" charset="0"/>
              </a:rPr>
              <a:t>Analysis of data; </a:t>
            </a:r>
            <a:r>
              <a:rPr lang="it-IT" sz="1200" b="0" i="1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Increased</a:t>
            </a:r>
            <a:r>
              <a:rPr lang="it-IT" sz="1200" b="0" i="1" dirty="0">
                <a:solidFill>
                  <a:srgbClr val="0070C0"/>
                </a:solidFill>
                <a:latin typeface="Century Gothic" panose="020B0502020202020204" pitchFamily="34" charset="0"/>
              </a:rPr>
              <a:t> relations with </a:t>
            </a:r>
            <a:r>
              <a:rPr lang="it-IT" sz="1200" b="0" i="1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colleagues</a:t>
            </a:r>
            <a:r>
              <a:rPr lang="it-IT" sz="1200" b="0" i="1" dirty="0">
                <a:solidFill>
                  <a:srgbClr val="0070C0"/>
                </a:solidFill>
                <a:latin typeface="Century Gothic" panose="020B0502020202020204" pitchFamily="34" charset="0"/>
              </a:rPr>
              <a:t> = 4 </a:t>
            </a:r>
            <a:r>
              <a:rPr lang="it-IT" sz="1200" b="0" i="1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selections</a:t>
            </a:r>
            <a:r>
              <a:rPr lang="it-IT" sz="1200" b="0" i="1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it-IT" sz="1200" b="0" i="1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each</a:t>
            </a:r>
            <a:r>
              <a:rPr lang="it-IT" sz="1200" b="0" i="1" dirty="0">
                <a:solidFill>
                  <a:srgbClr val="0070C0"/>
                </a:solidFill>
                <a:latin typeface="Century Gothic" panose="020B0502020202020204" pitchFamily="34" charset="0"/>
              </a:rPr>
              <a:t>.  </a:t>
            </a:r>
            <a:endParaRPr lang="en-GB" sz="1200" b="0" dirty="0">
              <a:latin typeface="Century Gothic" panose="020B0502020202020204" pitchFamily="34" charset="0"/>
            </a:endParaRPr>
          </a:p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6E5131-76DE-924B-95A1-ECE9A040E880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0272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Since it is a qualitative analysis, in the form of a opinion poll, percentages should not considered. 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6E5131-76DE-924B-95A1-ECE9A040E880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1449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Since it is a qualitative analysis, in the form of a opinion poll, percentages should not considered. 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6E5131-76DE-924B-95A1-ECE9A040E880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96679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Since it is a qualitative analysis, in the form of a opinion poll, percentages should not considered. 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6E5131-76DE-924B-95A1-ECE9A040E880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1252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Since it is a qualitative analysis, in the form of a opinion poll, percentages should not considered. 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6E5131-76DE-924B-95A1-ECE9A040E880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85943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Since it is a qualitative analysis, in the form of a opinion poll, percentages should not considered. 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6E5131-76DE-924B-95A1-ECE9A040E880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08457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Since it is a qualitative analysis, in the form of a opinion poll, percentages should not considered. 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6E5131-76DE-924B-95A1-ECE9A040E880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59976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Since it is a qualitative analysis, in the form of a opinion poll, percentages should not considered. 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6E5131-76DE-924B-95A1-ECE9A040E880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9746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Since it is a qualitative analysis, in the form of a opinion poll, percentages should not considered. 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6E5131-76DE-924B-95A1-ECE9A040E880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83756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Since it is a qualitative analysis, in the form of a opinion poll, percentages should not considered. 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6E5131-76DE-924B-95A1-ECE9A040E880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54156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Since it is a qualitative analysis, in the form of a opinion poll, percentages should not considered. 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6E5131-76DE-924B-95A1-ECE9A040E880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5784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6/4/2020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126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6/4/2020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513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6/4/2020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319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6/4/2020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984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6/4/2020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803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6/4/2020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619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6/4/2020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737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6/4/2020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926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6/4/2020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9767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6/4/2020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712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6/4/2020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084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6/4/2020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368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34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A643B7E8-B361-4A91-A7A5-07418CFCF9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7A74E93-DAA8-4661-8F23-0F48710EAF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37" y="643464"/>
            <a:ext cx="6269159" cy="557107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FF212E38-C041-49D9-9236-29FF44B27E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16" y="809244"/>
            <a:ext cx="5943600" cy="5239512"/>
          </a:xfrm>
          <a:prstGeom prst="rect">
            <a:avLst/>
          </a:prstGeom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659A8D8-1923-5E48-879D-0B52326336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3632" y="1559768"/>
            <a:ext cx="5068568" cy="3135379"/>
          </a:xfrm>
        </p:spPr>
        <p:txBody>
          <a:bodyPr>
            <a:normAutofit/>
          </a:bodyPr>
          <a:lstStyle/>
          <a:p>
            <a:r>
              <a:rPr lang="en-GB" sz="6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survey results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80C2A8E-3236-2846-B6F7-AC2055B149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633" y="4315522"/>
            <a:ext cx="5068567" cy="1189753"/>
          </a:xfrm>
        </p:spPr>
        <p:txBody>
          <a:bodyPr>
            <a:normAutofit/>
          </a:bodyPr>
          <a:lstStyle/>
          <a:p>
            <a:r>
              <a:rPr lang="en-GB" sz="1400" b="1" dirty="0">
                <a:solidFill>
                  <a:srgbClr val="0086CC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A EU research project led by</a:t>
            </a:r>
            <a:r>
              <a:rPr lang="it-IT" sz="1400" dirty="0"/>
              <a:t> </a:t>
            </a:r>
            <a:endParaRPr lang="en-GB" sz="140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90391D1-AA86-467F-A77E-0606FCCCD2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17796" y="640856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A430F17-C7B1-40FD-89FA-55002B663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932096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3EAAD29-514C-4272-AA97-D2DCEB35B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23736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080894D-F290-4DF4-82A7-905285A7E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932096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Immagine 16" descr="sfondo sodima">
            <a:extLst>
              <a:ext uri="{FF2B5EF4-FFF2-40B4-BE49-F238E27FC236}">
                <a16:creationId xmlns:a16="http://schemas.microsoft.com/office/drawing/2014/main" id="{B44EB152-B646-0D4E-AFD2-5707D72C7092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1" r="1" b="1"/>
          <a:stretch/>
        </p:blipFill>
        <p:spPr bwMode="auto">
          <a:xfrm>
            <a:off x="7555832" y="10"/>
            <a:ext cx="4636163" cy="6857990"/>
          </a:xfrm>
          <a:prstGeom prst="rect">
            <a:avLst/>
          </a:prstGeom>
          <a:noFill/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9EDE0590-DFF8-6944-823A-DBB29AC62211}"/>
              </a:ext>
            </a:extLst>
          </p:cNvPr>
          <p:cNvSpPr txBox="1"/>
          <p:nvPr/>
        </p:nvSpPr>
        <p:spPr>
          <a:xfrm>
            <a:off x="3624146" y="129354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27" name="Immagine 26" descr="SoDiMa 6">
            <a:extLst>
              <a:ext uri="{FF2B5EF4-FFF2-40B4-BE49-F238E27FC236}">
                <a16:creationId xmlns:a16="http://schemas.microsoft.com/office/drawing/2014/main" id="{2489F91C-9581-F54D-A77E-26F8CA29BFF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976" y="639359"/>
            <a:ext cx="2004060" cy="920409"/>
          </a:xfrm>
          <a:prstGeom prst="rect">
            <a:avLst/>
          </a:prstGeom>
          <a:noFill/>
        </p:spPr>
      </p:pic>
      <p:pic>
        <p:nvPicPr>
          <p:cNvPr id="29" name="Immagine 28" descr="LOGO CE_Vertical_EN_quadri_LR">
            <a:extLst>
              <a:ext uri="{FF2B5EF4-FFF2-40B4-BE49-F238E27FC236}">
                <a16:creationId xmlns:a16="http://schemas.microsoft.com/office/drawing/2014/main" id="{2103B5BE-604D-9C45-AEB9-4E88D722D86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626" y="4315521"/>
            <a:ext cx="1574169" cy="1189753"/>
          </a:xfrm>
          <a:prstGeom prst="rect">
            <a:avLst/>
          </a:prstGeom>
          <a:noFill/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66228C88-67FE-714F-8488-1769E3A6DADD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2907" y="4594862"/>
            <a:ext cx="1604645" cy="53213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ttangolo 18">
            <a:extLst>
              <a:ext uri="{FF2B5EF4-FFF2-40B4-BE49-F238E27FC236}">
                <a16:creationId xmlns:a16="http://schemas.microsoft.com/office/drawing/2014/main" id="{0BA4C635-4C95-114F-99E8-8EDC71E478D4}"/>
              </a:ext>
            </a:extLst>
          </p:cNvPr>
          <p:cNvSpPr/>
          <p:nvPr/>
        </p:nvSpPr>
        <p:spPr>
          <a:xfrm>
            <a:off x="1298745" y="5126992"/>
            <a:ext cx="533512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30350" algn="just">
              <a:spcAft>
                <a:spcPts val="0"/>
              </a:spcAft>
            </a:pPr>
            <a:r>
              <a:rPr lang="en-US" sz="1000" dirty="0">
                <a:solidFill>
                  <a:srgbClr val="0086CC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SoDiMa is a project co-funded by the European Commission, Directorate General of Employment, Social Affairs &amp; Inclusion VS/2019/0028 budget heading 04.03.01.08, Industrial Relations and Social Dialogue.</a:t>
            </a:r>
            <a:endParaRPr lang="it-IT" sz="10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3161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>
            <a:extLst>
              <a:ext uri="{FF2B5EF4-FFF2-40B4-BE49-F238E27FC236}">
                <a16:creationId xmlns:a16="http://schemas.microsoft.com/office/drawing/2014/main" id="{865200ED-5A19-CE43-905A-E23E5FBBDC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4124943"/>
              </p:ext>
            </p:extLst>
          </p:nvPr>
        </p:nvGraphicFramePr>
        <p:xfrm>
          <a:off x="2139640" y="2375247"/>
          <a:ext cx="7912719" cy="246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7573">
                  <a:extLst>
                    <a:ext uri="{9D8B030D-6E8A-4147-A177-3AD203B41FA5}">
                      <a16:colId xmlns:a16="http://schemas.microsoft.com/office/drawing/2014/main" val="3072845510"/>
                    </a:ext>
                  </a:extLst>
                </a:gridCol>
                <a:gridCol w="2637573">
                  <a:extLst>
                    <a:ext uri="{9D8B030D-6E8A-4147-A177-3AD203B41FA5}">
                      <a16:colId xmlns:a16="http://schemas.microsoft.com/office/drawing/2014/main" val="947316084"/>
                    </a:ext>
                  </a:extLst>
                </a:gridCol>
                <a:gridCol w="2637573">
                  <a:extLst>
                    <a:ext uri="{9D8B030D-6E8A-4147-A177-3AD203B41FA5}">
                      <a16:colId xmlns:a16="http://schemas.microsoft.com/office/drawing/2014/main" val="2473726492"/>
                    </a:ext>
                  </a:extLst>
                </a:gridCol>
              </a:tblGrid>
              <a:tr h="901561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entury Gothic" panose="020B0502020202020204" pitchFamily="34" charset="0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Survey Innovative Companies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entury Gothic" panose="020B0502020202020204" pitchFamily="34" charset="0"/>
                        </a:rPr>
                        <a:t>Survey Education &amp; Training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045762"/>
                  </a:ext>
                </a:extLst>
              </a:tr>
              <a:tr h="522333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entury Gothic" panose="020B0502020202020204" pitchFamily="34" charset="0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entury Gothic" panose="020B0502020202020204" pitchFamily="34" charset="0"/>
                        </a:rPr>
                        <a:t>15/15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entury Gothic" panose="020B0502020202020204" pitchFamily="34" charset="0"/>
                        </a:rPr>
                        <a:t>2/15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886400"/>
                  </a:ext>
                </a:extLst>
              </a:tr>
              <a:tr h="522333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entury Gothic" panose="020B0502020202020204" pitchFamily="34" charset="0"/>
                        </a:rPr>
                        <a:t>Slovenia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entury Gothic" panose="020B0502020202020204" pitchFamily="34" charset="0"/>
                        </a:rPr>
                        <a:t>15/15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entury Gothic" panose="020B0502020202020204" pitchFamily="34" charset="0"/>
                        </a:rPr>
                        <a:t>10/15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931266"/>
                  </a:ext>
                </a:extLst>
              </a:tr>
              <a:tr h="522333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entury Gothic" panose="020B0502020202020204" pitchFamily="34" charset="0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entury Gothic" panose="020B0502020202020204" pitchFamily="34" charset="0"/>
                        </a:rPr>
                        <a:t>8/15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entury Gothic" panose="020B0502020202020204" pitchFamily="34" charset="0"/>
                        </a:rPr>
                        <a:t>9/15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435223"/>
                  </a:ext>
                </a:extLst>
              </a:tr>
            </a:tbl>
          </a:graphicData>
        </a:graphic>
      </p:graphicFrame>
      <p:sp>
        <p:nvSpPr>
          <p:cNvPr id="2" name="Titolo 1">
            <a:extLst>
              <a:ext uri="{FF2B5EF4-FFF2-40B4-BE49-F238E27FC236}">
                <a16:creationId xmlns:a16="http://schemas.microsoft.com/office/drawing/2014/main" id="{A933B685-4616-CB45-91D9-123C20CB2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600" dirty="0">
                <a:latin typeface="Century Gothic" panose="020B0502020202020204" pitchFamily="34" charset="0"/>
              </a:rPr>
              <a:t>OVERVIEW OF SURVEYS AND FEEDBAKS</a:t>
            </a:r>
            <a:r>
              <a:rPr lang="en-GB" sz="1600" baseline="30000" dirty="0">
                <a:latin typeface="Century Gothic" panose="020B0502020202020204" pitchFamily="34" charset="0"/>
              </a:rPr>
              <a:t>(*)</a:t>
            </a:r>
            <a:r>
              <a:rPr lang="en-GB" sz="3600" dirty="0">
                <a:latin typeface="Century Gothic" panose="020B0502020202020204" pitchFamily="34" charset="0"/>
              </a:rPr>
              <a:t>   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18963C5-E7BA-CC44-AE1A-B3638F25EBEA}"/>
              </a:ext>
            </a:extLst>
          </p:cNvPr>
          <p:cNvSpPr/>
          <p:nvPr/>
        </p:nvSpPr>
        <p:spPr>
          <a:xfrm>
            <a:off x="1634373" y="5204860"/>
            <a:ext cx="286969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aseline="30000" dirty="0">
                <a:latin typeface="Century Gothic" panose="020B0502020202020204" pitchFamily="34" charset="0"/>
              </a:rPr>
              <a:t>(*)</a:t>
            </a:r>
            <a:r>
              <a:rPr lang="en-GB" sz="4000" dirty="0">
                <a:latin typeface="Century Gothic" panose="020B0502020202020204" pitchFamily="34" charset="0"/>
              </a:rPr>
              <a:t> </a:t>
            </a:r>
            <a:r>
              <a:rPr lang="en-GB" baseline="30000" dirty="0">
                <a:latin typeface="Century Gothic" panose="020B0502020202020204" pitchFamily="34" charset="0"/>
              </a:rPr>
              <a:t>Data extracted on 31 Oct. 2019</a:t>
            </a:r>
          </a:p>
        </p:txBody>
      </p:sp>
    </p:spTree>
    <p:extLst>
      <p:ext uri="{BB962C8B-B14F-4D97-AF65-F5344CB8AC3E}">
        <p14:creationId xmlns:p14="http://schemas.microsoft.com/office/powerpoint/2010/main" val="2294288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933B685-4616-CB45-91D9-123C20CB2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3024"/>
            <a:ext cx="10058400" cy="1371600"/>
          </a:xfrm>
        </p:spPr>
        <p:txBody>
          <a:bodyPr>
            <a:normAutofit/>
          </a:bodyPr>
          <a:lstStyle/>
          <a:p>
            <a:pPr algn="ctr"/>
            <a:r>
              <a:rPr lang="en-GB" sz="3200" b="1" dirty="0">
                <a:latin typeface="Century Gothic" panose="020B0502020202020204" pitchFamily="34" charset="0"/>
              </a:rPr>
              <a:t>INNOVATIVE COMPANIES </a:t>
            </a:r>
            <a:r>
              <a:rPr lang="en-GB" sz="3200" dirty="0">
                <a:latin typeface="Century Gothic" panose="020B0502020202020204" pitchFamily="34" charset="0"/>
              </a:rPr>
              <a:t>SURVEY RESULTS    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5830D976-4C9D-EF45-B80B-369BC1E8B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39590"/>
            <a:ext cx="10058400" cy="4213154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C00000"/>
                </a:solidFill>
                <a:latin typeface="Century Gothic" panose="020B0502020202020204" pitchFamily="34" charset="0"/>
              </a:rPr>
              <a:t>Section 1 – Innovation &amp; technology: impacts on skills &amp; work organisation</a:t>
            </a:r>
          </a:p>
          <a:p>
            <a:pPr marL="0" indent="0">
              <a:buNone/>
            </a:pPr>
            <a:endParaRPr lang="en-GB" b="1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r>
              <a:rPr lang="en-GB" b="1" dirty="0">
                <a:latin typeface="Century Gothic" panose="020B0502020202020204" pitchFamily="34" charset="0"/>
              </a:rPr>
              <a:t>The main drivers of change in EU workplaces  </a:t>
            </a:r>
            <a:r>
              <a:rPr lang="en-GB" sz="1400" dirty="0">
                <a:latin typeface="Century Gothic" panose="020B0502020202020204" pitchFamily="34" charset="0"/>
              </a:rPr>
              <a:t>(first three options for nr. of selections)</a:t>
            </a:r>
          </a:p>
        </p:txBody>
      </p:sp>
      <p:graphicFrame>
        <p:nvGraphicFramePr>
          <p:cNvPr id="9" name="Segnaposto contenuto 3">
            <a:extLst>
              <a:ext uri="{FF2B5EF4-FFF2-40B4-BE49-F238E27FC236}">
                <a16:creationId xmlns:a16="http://schemas.microsoft.com/office/drawing/2014/main" id="{D2252892-F601-FB4E-BA02-B540125392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0829657"/>
              </p:ext>
            </p:extLst>
          </p:nvPr>
        </p:nvGraphicFramePr>
        <p:xfrm>
          <a:off x="2139640" y="3010867"/>
          <a:ext cx="7912719" cy="2464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7573">
                  <a:extLst>
                    <a:ext uri="{9D8B030D-6E8A-4147-A177-3AD203B41FA5}">
                      <a16:colId xmlns:a16="http://schemas.microsoft.com/office/drawing/2014/main" val="3072845510"/>
                    </a:ext>
                  </a:extLst>
                </a:gridCol>
                <a:gridCol w="2637573">
                  <a:extLst>
                    <a:ext uri="{9D8B030D-6E8A-4147-A177-3AD203B41FA5}">
                      <a16:colId xmlns:a16="http://schemas.microsoft.com/office/drawing/2014/main" val="947316084"/>
                    </a:ext>
                  </a:extLst>
                </a:gridCol>
                <a:gridCol w="2637573">
                  <a:extLst>
                    <a:ext uri="{9D8B030D-6E8A-4147-A177-3AD203B41FA5}">
                      <a16:colId xmlns:a16="http://schemas.microsoft.com/office/drawing/2014/main" val="2473726492"/>
                    </a:ext>
                  </a:extLst>
                </a:gridCol>
              </a:tblGrid>
              <a:tr h="901561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entury Gothic" panose="020B0502020202020204" pitchFamily="34" charset="0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entury Gothic" panose="020B0502020202020204" pitchFamily="34" charset="0"/>
                        </a:rPr>
                        <a:t>SLOVENIA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entury Gothic" panose="020B0502020202020204" pitchFamily="34" charset="0"/>
                        </a:rPr>
                        <a:t>SPAIN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045762"/>
                  </a:ext>
                </a:extLst>
              </a:tr>
              <a:tr h="52233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Century Gothic" panose="020B0502020202020204" pitchFamily="34" charset="0"/>
                        </a:rPr>
                        <a:t>Technology (machines, ICT systems)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Technology (machines, ICT systems)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s-ES_tradnl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Tecnología (máquinas,sistemas TIC)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886400"/>
                  </a:ext>
                </a:extLst>
              </a:tr>
              <a:tr h="371415">
                <a:tc>
                  <a:txBody>
                    <a:bodyPr/>
                    <a:lstStyle/>
                    <a:p>
                      <a:pPr algn="ctr"/>
                      <a:r>
                        <a:rPr lang="en-GB" sz="14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Products or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Organisational model</a:t>
                      </a:r>
                      <a:endParaRPr kumimoji="0" lang="en-GB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s-ES_tradnl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Cambios de medio ambiente / sostenibilidad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931266"/>
                  </a:ext>
                </a:extLst>
              </a:tr>
              <a:tr h="522333">
                <a:tc>
                  <a:txBody>
                    <a:bodyPr/>
                    <a:lstStyle/>
                    <a:p>
                      <a:pPr algn="ctr"/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Organisational model</a:t>
                      </a:r>
                      <a:endParaRPr lang="en-GB" sz="14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Products or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noProof="0" dirty="0">
                          <a:latin typeface="Century Gothic" panose="020B0502020202020204" pitchFamily="34" charset="0"/>
                        </a:rPr>
                        <a:t>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4352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0313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5830D976-4C9D-EF45-B80B-369BC1E8B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799" y="1092837"/>
            <a:ext cx="10058400" cy="4213154"/>
          </a:xfrm>
        </p:spPr>
        <p:txBody>
          <a:bodyPr>
            <a:norm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Section 1 – Innovation &amp; technology: impacts on skills &amp; work organisation</a:t>
            </a:r>
          </a:p>
          <a:p>
            <a:pPr marL="0" indent="0" algn="ctr">
              <a:buNone/>
            </a:pPr>
            <a:endParaRPr lang="it-IT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r>
              <a:rPr lang="en-GB" dirty="0">
                <a:latin typeface="Century Gothic" panose="020B0502020202020204" pitchFamily="34" charset="0"/>
              </a:rPr>
              <a:t>During the past 5 years, has your Company made </a:t>
            </a:r>
            <a:r>
              <a:rPr lang="en-GB" b="1" dirty="0">
                <a:latin typeface="Century Gothic" panose="020B0502020202020204" pitchFamily="34" charset="0"/>
              </a:rPr>
              <a:t>substantial investments to digitize the production process/its main activities</a:t>
            </a:r>
            <a:r>
              <a:rPr lang="en-GB" dirty="0">
                <a:latin typeface="Century Gothic" panose="020B0502020202020204" pitchFamily="34" charset="0"/>
              </a:rPr>
              <a:t>?</a:t>
            </a:r>
            <a:endParaRPr lang="en-GB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9" name="Segnaposto contenuto 3">
            <a:extLst>
              <a:ext uri="{FF2B5EF4-FFF2-40B4-BE49-F238E27FC236}">
                <a16:creationId xmlns:a16="http://schemas.microsoft.com/office/drawing/2014/main" id="{D2252892-F601-FB4E-BA02-B540125392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4959643"/>
              </p:ext>
            </p:extLst>
          </p:nvPr>
        </p:nvGraphicFramePr>
        <p:xfrm>
          <a:off x="2139640" y="3010867"/>
          <a:ext cx="7912719" cy="29132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7573">
                  <a:extLst>
                    <a:ext uri="{9D8B030D-6E8A-4147-A177-3AD203B41FA5}">
                      <a16:colId xmlns:a16="http://schemas.microsoft.com/office/drawing/2014/main" val="3072845510"/>
                    </a:ext>
                  </a:extLst>
                </a:gridCol>
                <a:gridCol w="2637573">
                  <a:extLst>
                    <a:ext uri="{9D8B030D-6E8A-4147-A177-3AD203B41FA5}">
                      <a16:colId xmlns:a16="http://schemas.microsoft.com/office/drawing/2014/main" val="947316084"/>
                    </a:ext>
                  </a:extLst>
                </a:gridCol>
                <a:gridCol w="2637573">
                  <a:extLst>
                    <a:ext uri="{9D8B030D-6E8A-4147-A177-3AD203B41FA5}">
                      <a16:colId xmlns:a16="http://schemas.microsoft.com/office/drawing/2014/main" val="2473726492"/>
                    </a:ext>
                  </a:extLst>
                </a:gridCol>
              </a:tblGrid>
              <a:tr h="901561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entury Gothic" panose="020B0502020202020204" pitchFamily="34" charset="0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entury Gothic" panose="020B0502020202020204" pitchFamily="34" charset="0"/>
                        </a:rPr>
                        <a:t>SLOVENIA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entury Gothic" panose="020B0502020202020204" pitchFamily="34" charset="0"/>
                        </a:rPr>
                        <a:t>SPAIN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045762"/>
                  </a:ext>
                </a:extLst>
              </a:tr>
              <a:tr h="141608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886400"/>
                  </a:ext>
                </a:extLst>
              </a:tr>
            </a:tbl>
          </a:graphicData>
        </a:graphic>
      </p:graphicFrame>
      <p:pic>
        <p:nvPicPr>
          <p:cNvPr id="3" name="Immagine 2">
            <a:extLst>
              <a:ext uri="{FF2B5EF4-FFF2-40B4-BE49-F238E27FC236}">
                <a16:creationId xmlns:a16="http://schemas.microsoft.com/office/drawing/2014/main" id="{FA7834F9-A65F-A54B-9192-C925B10DA7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4574" y="4038140"/>
            <a:ext cx="2066302" cy="1781872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4BDFAAF6-F51E-194C-A283-2FA5BF925DC7}"/>
              </a:ext>
            </a:extLst>
          </p:cNvPr>
          <p:cNvSpPr txBox="1"/>
          <p:nvPr/>
        </p:nvSpPr>
        <p:spPr>
          <a:xfrm>
            <a:off x="2998839" y="5152104"/>
            <a:ext cx="481780" cy="30777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0432FF"/>
                </a:solidFill>
                <a:latin typeface="Century Gothic" panose="020B0502020202020204" pitchFamily="34" charset="0"/>
              </a:rPr>
              <a:t>YES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7A641346-21D0-FE44-9936-941971766573}"/>
              </a:ext>
            </a:extLst>
          </p:cNvPr>
          <p:cNvSpPr txBox="1"/>
          <p:nvPr/>
        </p:nvSpPr>
        <p:spPr>
          <a:xfrm>
            <a:off x="3598607" y="4467487"/>
            <a:ext cx="486696" cy="30971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entury Gothic" panose="020B0502020202020204" pitchFamily="34" charset="0"/>
              </a:rPr>
              <a:t>NO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17E00C25-CD7B-264F-B92A-3101B15EAB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5141" y="4038140"/>
            <a:ext cx="2066302" cy="1781872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4E4CA3A5-4C12-FE47-9884-0AA2648067ED}"/>
              </a:ext>
            </a:extLst>
          </p:cNvPr>
          <p:cNvSpPr txBox="1"/>
          <p:nvPr/>
        </p:nvSpPr>
        <p:spPr>
          <a:xfrm>
            <a:off x="6179575" y="4467486"/>
            <a:ext cx="486696" cy="30971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entury Gothic" panose="020B0502020202020204" pitchFamily="34" charset="0"/>
              </a:rPr>
              <a:t>NO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2C4D26B8-67D3-394B-AA0A-A26F5EE847C9}"/>
              </a:ext>
            </a:extLst>
          </p:cNvPr>
          <p:cNvSpPr txBox="1"/>
          <p:nvPr/>
        </p:nvSpPr>
        <p:spPr>
          <a:xfrm>
            <a:off x="5621492" y="5152104"/>
            <a:ext cx="481780" cy="30777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0432FF"/>
                </a:solidFill>
                <a:latin typeface="Century Gothic" panose="020B0502020202020204" pitchFamily="34" charset="0"/>
              </a:rPr>
              <a:t>YES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7DA4D5D-69D1-EC4F-8BF7-E348350A5D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7794" y="4038140"/>
            <a:ext cx="2066302" cy="1781872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5F9F919A-C20C-8942-BABD-4A7DA8B62294}"/>
              </a:ext>
            </a:extLst>
          </p:cNvPr>
          <p:cNvSpPr txBox="1"/>
          <p:nvPr/>
        </p:nvSpPr>
        <p:spPr>
          <a:xfrm>
            <a:off x="8239165" y="5152103"/>
            <a:ext cx="481780" cy="30777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0432FF"/>
                </a:solidFill>
                <a:latin typeface="Century Gothic" panose="020B0502020202020204" pitchFamily="34" charset="0"/>
              </a:rPr>
              <a:t>YES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56301A1C-B992-414B-948D-C06D8C8B67B0}"/>
              </a:ext>
            </a:extLst>
          </p:cNvPr>
          <p:cNvSpPr txBox="1"/>
          <p:nvPr/>
        </p:nvSpPr>
        <p:spPr>
          <a:xfrm>
            <a:off x="8720945" y="4252042"/>
            <a:ext cx="354229" cy="21544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srgbClr val="FF0000"/>
                </a:solidFill>
                <a:latin typeface="Century Gothic" panose="020B0502020202020204" pitchFamily="34" charset="0"/>
              </a:rPr>
              <a:t>NO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B052ECE4-4250-DA4D-B62A-E0C186174240}"/>
              </a:ext>
            </a:extLst>
          </p:cNvPr>
          <p:cNvSpPr txBox="1"/>
          <p:nvPr/>
        </p:nvSpPr>
        <p:spPr>
          <a:xfrm>
            <a:off x="8996381" y="4662906"/>
            <a:ext cx="486696" cy="21544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srgbClr val="FF9300"/>
                </a:solidFill>
                <a:latin typeface="Century Gothic" panose="020B0502020202020204" pitchFamily="34" charset="0"/>
              </a:rPr>
              <a:t>No sé</a:t>
            </a:r>
          </a:p>
        </p:txBody>
      </p:sp>
    </p:spTree>
    <p:extLst>
      <p:ext uri="{BB962C8B-B14F-4D97-AF65-F5344CB8AC3E}">
        <p14:creationId xmlns:p14="http://schemas.microsoft.com/office/powerpoint/2010/main" val="533233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5830D976-4C9D-EF45-B80B-369BC1E8B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799" y="1092837"/>
            <a:ext cx="10058400" cy="4213154"/>
          </a:xfrm>
        </p:spPr>
        <p:txBody>
          <a:bodyPr>
            <a:norm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Section 1 – Innovation &amp; technology: impacts on skills &amp; work organisation</a:t>
            </a:r>
          </a:p>
          <a:p>
            <a:pPr marL="0" indent="0" algn="ctr">
              <a:buNone/>
            </a:pPr>
            <a:endParaRPr lang="it-IT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r>
              <a:rPr lang="it-IT" b="1" dirty="0">
                <a:latin typeface="Century Gothic" panose="020B0502020202020204" pitchFamily="34" charset="0"/>
              </a:rPr>
              <a:t>Main Technologies </a:t>
            </a:r>
            <a:r>
              <a:rPr lang="it-IT" b="1" dirty="0" err="1">
                <a:latin typeface="Century Gothic" panose="020B0502020202020204" pitchFamily="34" charset="0"/>
              </a:rPr>
              <a:t>introduced</a:t>
            </a:r>
            <a:r>
              <a:rPr lang="it-IT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(first three options for nr. of selections)</a:t>
            </a:r>
            <a:endParaRPr lang="en-GB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9" name="Segnaposto contenuto 3">
            <a:extLst>
              <a:ext uri="{FF2B5EF4-FFF2-40B4-BE49-F238E27FC236}">
                <a16:creationId xmlns:a16="http://schemas.microsoft.com/office/drawing/2014/main" id="{D2252892-F601-FB4E-BA02-B540125392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8738264"/>
              </p:ext>
            </p:extLst>
          </p:nvPr>
        </p:nvGraphicFramePr>
        <p:xfrm>
          <a:off x="2139640" y="3010867"/>
          <a:ext cx="7912719" cy="29742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7573">
                  <a:extLst>
                    <a:ext uri="{9D8B030D-6E8A-4147-A177-3AD203B41FA5}">
                      <a16:colId xmlns:a16="http://schemas.microsoft.com/office/drawing/2014/main" val="3072845510"/>
                    </a:ext>
                  </a:extLst>
                </a:gridCol>
                <a:gridCol w="2637573">
                  <a:extLst>
                    <a:ext uri="{9D8B030D-6E8A-4147-A177-3AD203B41FA5}">
                      <a16:colId xmlns:a16="http://schemas.microsoft.com/office/drawing/2014/main" val="947316084"/>
                    </a:ext>
                  </a:extLst>
                </a:gridCol>
                <a:gridCol w="2637573">
                  <a:extLst>
                    <a:ext uri="{9D8B030D-6E8A-4147-A177-3AD203B41FA5}">
                      <a16:colId xmlns:a16="http://schemas.microsoft.com/office/drawing/2014/main" val="2473726492"/>
                    </a:ext>
                  </a:extLst>
                </a:gridCol>
              </a:tblGrid>
              <a:tr h="901561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entury Gothic" panose="020B0502020202020204" pitchFamily="34" charset="0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entury Gothic" panose="020B0502020202020204" pitchFamily="34" charset="0"/>
                        </a:rPr>
                        <a:t>SLOVENIA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entury Gothic" panose="020B0502020202020204" pitchFamily="34" charset="0"/>
                        </a:rPr>
                        <a:t>SPAIN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045762"/>
                  </a:ext>
                </a:extLst>
              </a:tr>
              <a:tr h="141608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Internet of things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Big data analytics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Additive Manufacturing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kern="1200" noProof="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noProof="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Simulation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kern="1200" noProof="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Advanced Manufacturing Solutions (e.g. </a:t>
                      </a:r>
                      <a:r>
                        <a:rPr lang="it-IT" sz="1400" b="1" kern="1200" dirty="0" err="1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autonomous</a:t>
                      </a:r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b="1" kern="1200" dirty="0" err="1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robots</a:t>
                      </a:r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1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Additive Manufacturing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sz="1400" b="1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Big Data y </a:t>
                      </a:r>
                      <a:r>
                        <a:rPr lang="it-IT" sz="1400" b="1" kern="1200" dirty="0" err="1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análisis</a:t>
                      </a:r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de </a:t>
                      </a:r>
                      <a:r>
                        <a:rPr lang="it-IT" sz="1400" b="1" kern="1200" dirty="0" err="1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datos</a:t>
                      </a:r>
                      <a:endParaRPr lang="it-IT" sz="1400" b="1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it-IT" sz="1400" b="1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Internet de </a:t>
                      </a:r>
                      <a:r>
                        <a:rPr lang="it-IT" sz="1400" b="1" kern="1200" dirty="0" err="1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las</a:t>
                      </a:r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b="1" kern="1200" dirty="0" err="1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cosas</a:t>
                      </a:r>
                      <a:endParaRPr lang="it-IT" sz="1400" b="1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it-IT" sz="1400" b="1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kern="1200" dirty="0" err="1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Soluciones</a:t>
                      </a:r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b="1" kern="1200" dirty="0" err="1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avanzadas</a:t>
                      </a:r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b="1" kern="1200" dirty="0" err="1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defabricación</a:t>
                      </a:r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(por </a:t>
                      </a:r>
                      <a:r>
                        <a:rPr lang="it-IT" sz="1400" b="1" kern="1200" dirty="0" err="1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ejemplo</a:t>
                      </a:r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it-IT" sz="1400" b="1" kern="1200" dirty="0" err="1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robots</a:t>
                      </a:r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b="1" kern="1200" dirty="0" err="1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autónomos</a:t>
                      </a:r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algn="ctr"/>
                      <a:endParaRPr lang="en-GB" sz="1400" b="1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8864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5981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5830D976-4C9D-EF45-B80B-369BC1E8B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799" y="1092837"/>
            <a:ext cx="10058400" cy="4213154"/>
          </a:xfrm>
        </p:spPr>
        <p:txBody>
          <a:bodyPr>
            <a:norm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Section 1 – Innovation &amp; technology: impacts on skills &amp; work organisation</a:t>
            </a:r>
          </a:p>
          <a:p>
            <a:pPr marL="0" indent="0" algn="ctr">
              <a:buNone/>
            </a:pPr>
            <a:endParaRPr lang="it-IT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r>
              <a:rPr lang="it-IT" b="1" dirty="0" err="1">
                <a:latin typeface="Century Gothic" panose="020B0502020202020204" pitchFamily="34" charset="0"/>
              </a:rPr>
              <a:t>Willigness</a:t>
            </a:r>
            <a:r>
              <a:rPr lang="it-IT" b="1" dirty="0">
                <a:latin typeface="Century Gothic" panose="020B0502020202020204" pitchFamily="34" charset="0"/>
              </a:rPr>
              <a:t> to </a:t>
            </a:r>
            <a:r>
              <a:rPr lang="it-IT" b="1" dirty="0" err="1">
                <a:latin typeface="Century Gothic" panose="020B0502020202020204" pitchFamily="34" charset="0"/>
              </a:rPr>
              <a:t>invest</a:t>
            </a:r>
            <a:r>
              <a:rPr lang="it-IT" b="1" dirty="0">
                <a:latin typeface="Century Gothic" panose="020B0502020202020204" pitchFamily="34" charset="0"/>
              </a:rPr>
              <a:t> in </a:t>
            </a:r>
            <a:r>
              <a:rPr lang="it-IT" b="1" dirty="0" err="1">
                <a:latin typeface="Century Gothic" panose="020B0502020202020204" pitchFamily="34" charset="0"/>
              </a:rPr>
              <a:t>digital</a:t>
            </a:r>
            <a:r>
              <a:rPr lang="it-IT" b="1" dirty="0">
                <a:latin typeface="Century Gothic" panose="020B0502020202020204" pitchFamily="34" charset="0"/>
              </a:rPr>
              <a:t> </a:t>
            </a:r>
            <a:r>
              <a:rPr lang="it-IT" b="1" dirty="0" err="1">
                <a:latin typeface="Century Gothic" panose="020B0502020202020204" pitchFamily="34" charset="0"/>
              </a:rPr>
              <a:t>technologies</a:t>
            </a:r>
            <a:r>
              <a:rPr lang="it-IT" b="1" dirty="0">
                <a:latin typeface="Century Gothic" panose="020B0502020202020204" pitchFamily="34" charset="0"/>
              </a:rPr>
              <a:t> </a:t>
            </a:r>
            <a:r>
              <a:rPr lang="it-IT" dirty="0">
                <a:latin typeface="Century Gothic" panose="020B0502020202020204" pitchFamily="34" charset="0"/>
              </a:rPr>
              <a:t>in the future</a:t>
            </a:r>
            <a:endParaRPr lang="en-GB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9" name="Segnaposto contenuto 3">
            <a:extLst>
              <a:ext uri="{FF2B5EF4-FFF2-40B4-BE49-F238E27FC236}">
                <a16:creationId xmlns:a16="http://schemas.microsoft.com/office/drawing/2014/main" id="{D2252892-F601-FB4E-BA02-B540125392E7}"/>
              </a:ext>
            </a:extLst>
          </p:cNvPr>
          <p:cNvGraphicFramePr>
            <a:graphicFrameLocks/>
          </p:cNvGraphicFramePr>
          <p:nvPr/>
        </p:nvGraphicFramePr>
        <p:xfrm>
          <a:off x="2139640" y="3010867"/>
          <a:ext cx="7912719" cy="29132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7573">
                  <a:extLst>
                    <a:ext uri="{9D8B030D-6E8A-4147-A177-3AD203B41FA5}">
                      <a16:colId xmlns:a16="http://schemas.microsoft.com/office/drawing/2014/main" val="3072845510"/>
                    </a:ext>
                  </a:extLst>
                </a:gridCol>
                <a:gridCol w="2637573">
                  <a:extLst>
                    <a:ext uri="{9D8B030D-6E8A-4147-A177-3AD203B41FA5}">
                      <a16:colId xmlns:a16="http://schemas.microsoft.com/office/drawing/2014/main" val="947316084"/>
                    </a:ext>
                  </a:extLst>
                </a:gridCol>
                <a:gridCol w="2637573">
                  <a:extLst>
                    <a:ext uri="{9D8B030D-6E8A-4147-A177-3AD203B41FA5}">
                      <a16:colId xmlns:a16="http://schemas.microsoft.com/office/drawing/2014/main" val="2473726492"/>
                    </a:ext>
                  </a:extLst>
                </a:gridCol>
              </a:tblGrid>
              <a:tr h="901561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entury Gothic" panose="020B0502020202020204" pitchFamily="34" charset="0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entury Gothic" panose="020B0502020202020204" pitchFamily="34" charset="0"/>
                        </a:rPr>
                        <a:t>SLOVENIA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entury Gothic" panose="020B0502020202020204" pitchFamily="34" charset="0"/>
                        </a:rPr>
                        <a:t>SPAIN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045762"/>
                  </a:ext>
                </a:extLst>
              </a:tr>
              <a:tr h="141608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886400"/>
                  </a:ext>
                </a:extLst>
              </a:tr>
            </a:tbl>
          </a:graphicData>
        </a:graphic>
      </p:graphicFrame>
      <p:pic>
        <p:nvPicPr>
          <p:cNvPr id="2" name="Immagine 1">
            <a:extLst>
              <a:ext uri="{FF2B5EF4-FFF2-40B4-BE49-F238E27FC236}">
                <a16:creationId xmlns:a16="http://schemas.microsoft.com/office/drawing/2014/main" id="{687AC0A3-70DC-8E48-ACCA-B8B0D985D9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555" y="4025176"/>
            <a:ext cx="2096369" cy="180780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4BDFAAF6-F51E-194C-A283-2FA5BF925DC7}"/>
              </a:ext>
            </a:extLst>
          </p:cNvPr>
          <p:cNvSpPr txBox="1"/>
          <p:nvPr/>
        </p:nvSpPr>
        <p:spPr>
          <a:xfrm>
            <a:off x="3218849" y="4844326"/>
            <a:ext cx="481780" cy="30777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0432FF"/>
                </a:solidFill>
                <a:latin typeface="Century Gothic" panose="020B0502020202020204" pitchFamily="34" charset="0"/>
              </a:rPr>
              <a:t>YES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AA1DD9B5-43E6-6844-874F-1791F824BE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1794" y="4051104"/>
            <a:ext cx="2018910" cy="1781872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2C4D26B8-67D3-394B-AA0A-A26F5EE847C9}"/>
              </a:ext>
            </a:extLst>
          </p:cNvPr>
          <p:cNvSpPr txBox="1"/>
          <p:nvPr/>
        </p:nvSpPr>
        <p:spPr>
          <a:xfrm>
            <a:off x="5498645" y="4942040"/>
            <a:ext cx="481780" cy="30777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0432FF"/>
                </a:solidFill>
                <a:latin typeface="Century Gothic" panose="020B0502020202020204" pitchFamily="34" charset="0"/>
              </a:rPr>
              <a:t>YES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64CB2216-1830-2348-9205-09CFBE7053F5}"/>
              </a:ext>
            </a:extLst>
          </p:cNvPr>
          <p:cNvSpPr txBox="1"/>
          <p:nvPr/>
        </p:nvSpPr>
        <p:spPr>
          <a:xfrm>
            <a:off x="6397276" y="4601351"/>
            <a:ext cx="486696" cy="33855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srgbClr val="FF9300"/>
                </a:solidFill>
                <a:latin typeface="Century Gothic" panose="020B0502020202020204" pitchFamily="34" charset="0"/>
              </a:rPr>
              <a:t>Don’t know</a:t>
            </a:r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64341712-B78A-FB4F-B151-40D8E5E66A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1535" y="4044797"/>
            <a:ext cx="2018910" cy="1781872"/>
          </a:xfrm>
          <a:prstGeom prst="rect">
            <a:avLst/>
          </a:prstGeom>
        </p:spPr>
      </p:pic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B88F68F7-D55F-9C4E-96CF-BC8125A2A173}"/>
              </a:ext>
            </a:extLst>
          </p:cNvPr>
          <p:cNvSpPr txBox="1"/>
          <p:nvPr/>
        </p:nvSpPr>
        <p:spPr>
          <a:xfrm>
            <a:off x="8251607" y="5126398"/>
            <a:ext cx="481780" cy="30777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0432FF"/>
                </a:solidFill>
                <a:latin typeface="Century Gothic" panose="020B0502020202020204" pitchFamily="34" charset="0"/>
              </a:rPr>
              <a:t>YES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B052ECE4-4250-DA4D-B62A-E0C186174240}"/>
              </a:ext>
            </a:extLst>
          </p:cNvPr>
          <p:cNvSpPr txBox="1"/>
          <p:nvPr/>
        </p:nvSpPr>
        <p:spPr>
          <a:xfrm>
            <a:off x="8847525" y="4527892"/>
            <a:ext cx="486696" cy="21544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srgbClr val="FF9300"/>
                </a:solidFill>
                <a:latin typeface="Century Gothic" panose="020B0502020202020204" pitchFamily="34" charset="0"/>
              </a:rPr>
              <a:t>No sé</a:t>
            </a:r>
          </a:p>
        </p:txBody>
      </p:sp>
    </p:spTree>
    <p:extLst>
      <p:ext uri="{BB962C8B-B14F-4D97-AF65-F5344CB8AC3E}">
        <p14:creationId xmlns:p14="http://schemas.microsoft.com/office/powerpoint/2010/main" val="42496277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5830D976-4C9D-EF45-B80B-369BC1E8B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116" y="444251"/>
            <a:ext cx="10972800" cy="421315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b="1" dirty="0">
                <a:latin typeface="Century Gothic" panose="020B0502020202020204" pitchFamily="34" charset="0"/>
              </a:rPr>
              <a:t>Use of </a:t>
            </a:r>
            <a:r>
              <a:rPr lang="it-IT" b="1" dirty="0" err="1">
                <a:latin typeface="Century Gothic" panose="020B0502020202020204" pitchFamily="34" charset="0"/>
              </a:rPr>
              <a:t>digital</a:t>
            </a:r>
            <a:r>
              <a:rPr lang="it-IT" b="1" dirty="0">
                <a:latin typeface="Century Gothic" panose="020B0502020202020204" pitchFamily="34" charset="0"/>
              </a:rPr>
              <a:t> </a:t>
            </a:r>
            <a:r>
              <a:rPr lang="it-IT" b="1" dirty="0" err="1">
                <a:latin typeface="Century Gothic" panose="020B0502020202020204" pitchFamily="34" charset="0"/>
              </a:rPr>
              <a:t>technologies</a:t>
            </a:r>
            <a:r>
              <a:rPr lang="it-IT" b="1" dirty="0">
                <a:latin typeface="Century Gothic" panose="020B0502020202020204" pitchFamily="34" charset="0"/>
              </a:rPr>
              <a:t>: main </a:t>
            </a:r>
            <a:r>
              <a:rPr lang="it-IT" b="1" dirty="0" err="1">
                <a:latin typeface="Century Gothic" panose="020B0502020202020204" pitchFamily="34" charset="0"/>
              </a:rPr>
              <a:t>expected</a:t>
            </a:r>
            <a:r>
              <a:rPr lang="it-IT" b="1" dirty="0">
                <a:latin typeface="Century Gothic" panose="020B0502020202020204" pitchFamily="34" charset="0"/>
              </a:rPr>
              <a:t> benefits</a:t>
            </a:r>
          </a:p>
          <a:p>
            <a:pPr marL="0" indent="0">
              <a:buNone/>
            </a:pPr>
            <a:r>
              <a:rPr lang="it-IT" b="1" dirty="0">
                <a:latin typeface="Century Gothic" panose="020B0502020202020204" pitchFamily="34" charset="0"/>
              </a:rPr>
              <a:t>ITALY</a:t>
            </a:r>
          </a:p>
          <a:p>
            <a:pPr marL="0" indent="0">
              <a:buNone/>
            </a:pPr>
            <a:endParaRPr lang="it-IT" b="1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GB" b="1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endParaRPr lang="en-GB" b="1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endParaRPr lang="en-GB" b="1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endParaRPr lang="en-GB" b="1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GB" b="1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GB" b="1" dirty="0">
                <a:latin typeface="Century Gothic" panose="020B0502020202020204" pitchFamily="34" charset="0"/>
              </a:rPr>
              <a:t>SLOVENIA</a:t>
            </a:r>
          </a:p>
        </p:txBody>
      </p:sp>
      <p:pic>
        <p:nvPicPr>
          <p:cNvPr id="1026" name="Picture 2" descr="Grafico delle risposte di Moduli. Titolo della domanda: Which main benefits did your Company get or expect in the future to gain from the use of digital technologies? Please, rate the following aspects . Numero di risposte: .">
            <a:extLst>
              <a:ext uri="{FF2B5EF4-FFF2-40B4-BE49-F238E27FC236}">
                <a16:creationId xmlns:a16="http://schemas.microsoft.com/office/drawing/2014/main" id="{DCCED5D2-1EE2-824A-A172-B272B26BFF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5" t="19861"/>
          <a:stretch/>
        </p:blipFill>
        <p:spPr bwMode="auto">
          <a:xfrm>
            <a:off x="795265" y="1279752"/>
            <a:ext cx="10601467" cy="1967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97A1369-257E-1246-A8D9-B0D6A7EE8FED}"/>
              </a:ext>
            </a:extLst>
          </p:cNvPr>
          <p:cNvSpPr txBox="1"/>
          <p:nvPr/>
        </p:nvSpPr>
        <p:spPr>
          <a:xfrm>
            <a:off x="2977116" y="2785110"/>
            <a:ext cx="133970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Reduction in delivery schedules and flexibility</a:t>
            </a:r>
          </a:p>
          <a:p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in response to a customer’s request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8D7DCC48-526F-6843-8223-E048004B4958}"/>
              </a:ext>
            </a:extLst>
          </p:cNvPr>
          <p:cNvSpPr txBox="1"/>
          <p:nvPr/>
        </p:nvSpPr>
        <p:spPr>
          <a:xfrm>
            <a:off x="4224670" y="2785109"/>
            <a:ext cx="104907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Better integration between customers and suppliers in the exchange of information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59A0086C-1E35-EA44-97FB-0225F1503DF1}"/>
              </a:ext>
            </a:extLst>
          </p:cNvPr>
          <p:cNvSpPr txBox="1"/>
          <p:nvPr/>
        </p:nvSpPr>
        <p:spPr>
          <a:xfrm>
            <a:off x="5273748" y="2779792"/>
            <a:ext cx="82225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Labour Productivity improvements</a:t>
            </a:r>
          </a:p>
        </p:txBody>
      </p:sp>
      <p:pic>
        <p:nvPicPr>
          <p:cNvPr id="1028" name="Picture 4" descr="Grafico delle risposte di Moduli. Titolo della domanda: Which main benefits did your Company get or expect in the future to gain from the use of digital technologies? Please, rate the following aspects . Numero di risposte: .">
            <a:extLst>
              <a:ext uri="{FF2B5EF4-FFF2-40B4-BE49-F238E27FC236}">
                <a16:creationId xmlns:a16="http://schemas.microsoft.com/office/drawing/2014/main" id="{BCE23FD1-9416-6D4C-8EF9-97642BA2E5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9" t="17748"/>
          <a:stretch/>
        </p:blipFill>
        <p:spPr bwMode="auto">
          <a:xfrm>
            <a:off x="795265" y="3891516"/>
            <a:ext cx="10601467" cy="2017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88895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5830D976-4C9D-EF45-B80B-369BC1E8B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116" y="444251"/>
            <a:ext cx="10972800" cy="421315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b="1" dirty="0">
                <a:latin typeface="Century Gothic" panose="020B0502020202020204" pitchFamily="34" charset="0"/>
              </a:rPr>
              <a:t>Use of </a:t>
            </a:r>
            <a:r>
              <a:rPr lang="it-IT" b="1" dirty="0" err="1">
                <a:latin typeface="Century Gothic" panose="020B0502020202020204" pitchFamily="34" charset="0"/>
              </a:rPr>
              <a:t>digital</a:t>
            </a:r>
            <a:r>
              <a:rPr lang="it-IT" b="1" dirty="0">
                <a:latin typeface="Century Gothic" panose="020B0502020202020204" pitchFamily="34" charset="0"/>
              </a:rPr>
              <a:t> </a:t>
            </a:r>
            <a:r>
              <a:rPr lang="it-IT" b="1" dirty="0" err="1">
                <a:latin typeface="Century Gothic" panose="020B0502020202020204" pitchFamily="34" charset="0"/>
              </a:rPr>
              <a:t>technologies</a:t>
            </a:r>
            <a:r>
              <a:rPr lang="it-IT" b="1" dirty="0">
                <a:latin typeface="Century Gothic" panose="020B0502020202020204" pitchFamily="34" charset="0"/>
              </a:rPr>
              <a:t>: main </a:t>
            </a:r>
            <a:r>
              <a:rPr lang="it-IT" b="1" dirty="0" err="1">
                <a:latin typeface="Century Gothic" panose="020B0502020202020204" pitchFamily="34" charset="0"/>
              </a:rPr>
              <a:t>expected</a:t>
            </a:r>
            <a:r>
              <a:rPr lang="it-IT" b="1" dirty="0">
                <a:latin typeface="Century Gothic" panose="020B0502020202020204" pitchFamily="34" charset="0"/>
              </a:rPr>
              <a:t> benefits</a:t>
            </a:r>
          </a:p>
          <a:p>
            <a:pPr marL="0" indent="0">
              <a:buNone/>
            </a:pPr>
            <a:r>
              <a:rPr lang="it-IT" b="1" dirty="0">
                <a:latin typeface="Century Gothic" panose="020B0502020202020204" pitchFamily="34" charset="0"/>
              </a:rPr>
              <a:t>SPAIN</a:t>
            </a:r>
          </a:p>
          <a:p>
            <a:pPr marL="0" indent="0">
              <a:buNone/>
            </a:pPr>
            <a:endParaRPr lang="it-IT" b="1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GB" b="1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endParaRPr lang="en-GB" b="1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endParaRPr lang="en-GB" b="1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endParaRPr lang="en-GB" b="1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GB" b="1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GB" b="1" dirty="0">
              <a:latin typeface="Century Gothic" panose="020B0502020202020204" pitchFamily="34" charset="0"/>
            </a:endParaRP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59A0086C-1E35-EA44-97FB-0225F1503DF1}"/>
              </a:ext>
            </a:extLst>
          </p:cNvPr>
          <p:cNvSpPr txBox="1"/>
          <p:nvPr/>
        </p:nvSpPr>
        <p:spPr>
          <a:xfrm>
            <a:off x="5273748" y="2779792"/>
            <a:ext cx="82225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Labour Productivity improvements</a:t>
            </a:r>
          </a:p>
        </p:txBody>
      </p:sp>
      <p:pic>
        <p:nvPicPr>
          <p:cNvPr id="2050" name="Picture 2" descr="Grafico delle risposte di Moduli. Titolo della domanda: ¿Qué beneficios obtuvo su empresa o espera obtener en el futuro? Por favor, valore los siguientes aspectos . Numero di risposte: .">
            <a:extLst>
              <a:ext uri="{FF2B5EF4-FFF2-40B4-BE49-F238E27FC236}">
                <a16:creationId xmlns:a16="http://schemas.microsoft.com/office/drawing/2014/main" id="{75799EFC-E0B2-F540-AECC-0EB64B0EBD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6" t="21899"/>
          <a:stretch/>
        </p:blipFill>
        <p:spPr bwMode="auto">
          <a:xfrm>
            <a:off x="676939" y="1191874"/>
            <a:ext cx="10823945" cy="19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97A1369-257E-1246-A8D9-B0D6A7EE8FED}"/>
              </a:ext>
            </a:extLst>
          </p:cNvPr>
          <p:cNvSpPr txBox="1"/>
          <p:nvPr/>
        </p:nvSpPr>
        <p:spPr>
          <a:xfrm>
            <a:off x="1807535" y="2687459"/>
            <a:ext cx="1339702" cy="184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Personalización</a:t>
            </a:r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productos</a:t>
            </a:r>
            <a:endParaRPr lang="it-IT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8D7DCC48-526F-6843-8223-E048004B4958}"/>
              </a:ext>
            </a:extLst>
          </p:cNvPr>
          <p:cNvSpPr txBox="1"/>
          <p:nvPr/>
        </p:nvSpPr>
        <p:spPr>
          <a:xfrm>
            <a:off x="3055088" y="2671425"/>
            <a:ext cx="120856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Reducción</a:t>
            </a:r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 en </a:t>
            </a:r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plazos</a:t>
            </a:r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entrega</a:t>
            </a:r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flexibilidad</a:t>
            </a:r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 en </a:t>
            </a:r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respuesta</a:t>
            </a:r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 a la </a:t>
            </a:r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solicitud</a:t>
            </a:r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 del cliente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2204C389-4723-3C49-8FD6-FF62410EF366}"/>
              </a:ext>
            </a:extLst>
          </p:cNvPr>
          <p:cNvSpPr txBox="1"/>
          <p:nvPr/>
        </p:nvSpPr>
        <p:spPr>
          <a:xfrm>
            <a:off x="4157329" y="2671425"/>
            <a:ext cx="120856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Mejor</a:t>
            </a:r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integración</a:t>
            </a:r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entre</a:t>
            </a:r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clientes</a:t>
            </a:r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proveedores</a:t>
            </a:r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 en </a:t>
            </a:r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 intercambio de </a:t>
            </a:r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información</a:t>
            </a:r>
            <a:endParaRPr lang="it-IT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C3983B1C-60B1-1B43-B04F-6DB1BEF19261}"/>
              </a:ext>
            </a:extLst>
          </p:cNvPr>
          <p:cNvSpPr txBox="1"/>
          <p:nvPr/>
        </p:nvSpPr>
        <p:spPr>
          <a:xfrm>
            <a:off x="5259570" y="2701297"/>
            <a:ext cx="96047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Mejoras</a:t>
            </a:r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 en la </a:t>
            </a:r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productividad</a:t>
            </a:r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laboral</a:t>
            </a:r>
            <a:endParaRPr lang="it-IT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5EE4EEF2-E6B3-2C44-899D-4B7ECD193882}"/>
              </a:ext>
            </a:extLst>
          </p:cNvPr>
          <p:cNvSpPr txBox="1"/>
          <p:nvPr/>
        </p:nvSpPr>
        <p:spPr>
          <a:xfrm>
            <a:off x="6220040" y="2691630"/>
            <a:ext cx="960477" cy="184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Bienestar</a:t>
            </a:r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 en </a:t>
            </a:r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trabajo</a:t>
            </a:r>
            <a:endParaRPr lang="it-IT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C47092F0-4564-A94C-8642-74EE7CDDDFF6}"/>
              </a:ext>
            </a:extLst>
          </p:cNvPr>
          <p:cNvSpPr txBox="1"/>
          <p:nvPr/>
        </p:nvSpPr>
        <p:spPr>
          <a:xfrm>
            <a:off x="7336456" y="2672328"/>
            <a:ext cx="1063265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Tiempo</a:t>
            </a:r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salida</a:t>
            </a:r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 al </a:t>
            </a:r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mercado</a:t>
            </a:r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 (time-to-market)</a:t>
            </a:r>
          </a:p>
        </p:txBody>
      </p:sp>
    </p:spTree>
    <p:extLst>
      <p:ext uri="{BB962C8B-B14F-4D97-AF65-F5344CB8AC3E}">
        <p14:creationId xmlns:p14="http://schemas.microsoft.com/office/powerpoint/2010/main" val="10041051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5830D976-4C9D-EF45-B80B-369BC1E8B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799" y="606056"/>
            <a:ext cx="10058400" cy="46999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1400" b="1" dirty="0" err="1">
                <a:latin typeface="Century Gothic" panose="020B0502020202020204" pitchFamily="34" charset="0"/>
              </a:rPr>
              <a:t>Introduction</a:t>
            </a:r>
            <a:r>
              <a:rPr lang="it-IT" sz="1400" b="1" dirty="0">
                <a:latin typeface="Century Gothic" panose="020B0502020202020204" pitchFamily="34" charset="0"/>
              </a:rPr>
              <a:t> of </a:t>
            </a:r>
            <a:r>
              <a:rPr lang="it-IT" sz="1400" b="1" dirty="0" err="1">
                <a:latin typeface="Century Gothic" panose="020B0502020202020204" pitchFamily="34" charset="0"/>
              </a:rPr>
              <a:t>digital</a:t>
            </a:r>
            <a:r>
              <a:rPr lang="it-IT" sz="1400" b="1" dirty="0">
                <a:latin typeface="Century Gothic" panose="020B0502020202020204" pitchFamily="34" charset="0"/>
              </a:rPr>
              <a:t> </a:t>
            </a:r>
            <a:r>
              <a:rPr lang="it-IT" sz="1400" b="1" dirty="0" err="1">
                <a:latin typeface="Century Gothic" panose="020B0502020202020204" pitchFamily="34" charset="0"/>
              </a:rPr>
              <a:t>technologies</a:t>
            </a:r>
            <a:r>
              <a:rPr lang="it-IT" sz="1400" b="1" dirty="0">
                <a:latin typeface="Century Gothic" panose="020B0502020202020204" pitchFamily="34" charset="0"/>
              </a:rPr>
              <a:t> &amp;</a:t>
            </a:r>
            <a:r>
              <a:rPr lang="it-IT" sz="1400" dirty="0"/>
              <a:t> </a:t>
            </a:r>
            <a:r>
              <a:rPr lang="it-IT" sz="1400" b="1" dirty="0">
                <a:latin typeface="Century Gothic" panose="020B0502020202020204" pitchFamily="34" charset="0"/>
              </a:rPr>
              <a:t>Jobs </a:t>
            </a:r>
            <a:r>
              <a:rPr lang="it-IT" sz="1400" b="1" dirty="0" err="1">
                <a:latin typeface="Century Gothic" panose="020B0502020202020204" pitchFamily="34" charset="0"/>
              </a:rPr>
              <a:t>changes</a:t>
            </a:r>
            <a:endParaRPr lang="it-IT" sz="1400" b="1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endParaRPr lang="it-IT" sz="1400" b="1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endParaRPr lang="it-IT" sz="1400" b="1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endParaRPr lang="it-IT" b="1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endParaRPr lang="it-IT" b="1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endParaRPr lang="it-IT" b="1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endParaRPr lang="it-IT" b="1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r>
              <a:rPr lang="it-IT" sz="1400" b="1" dirty="0" err="1">
                <a:latin typeface="Century Gothic" panose="020B0502020202020204" pitchFamily="34" charset="0"/>
              </a:rPr>
              <a:t>Changes</a:t>
            </a:r>
            <a:r>
              <a:rPr lang="it-IT" sz="1400" b="1" dirty="0">
                <a:latin typeface="Century Gothic" panose="020B0502020202020204" pitchFamily="34" charset="0"/>
              </a:rPr>
              <a:t> in the </a:t>
            </a:r>
            <a:r>
              <a:rPr lang="it-IT" sz="1400" b="1" dirty="0" err="1">
                <a:latin typeface="Century Gothic" panose="020B0502020202020204" pitchFamily="34" charset="0"/>
              </a:rPr>
              <a:t>content</a:t>
            </a:r>
            <a:r>
              <a:rPr lang="it-IT" sz="1400" b="1" dirty="0">
                <a:latin typeface="Century Gothic" panose="020B0502020202020204" pitchFamily="34" charset="0"/>
              </a:rPr>
              <a:t> of work</a:t>
            </a:r>
            <a:endParaRPr lang="en-GB" sz="1400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9" name="Segnaposto contenuto 3">
            <a:extLst>
              <a:ext uri="{FF2B5EF4-FFF2-40B4-BE49-F238E27FC236}">
                <a16:creationId xmlns:a16="http://schemas.microsoft.com/office/drawing/2014/main" id="{D2252892-F601-FB4E-BA02-B540125392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3580247"/>
              </p:ext>
            </p:extLst>
          </p:nvPr>
        </p:nvGraphicFramePr>
        <p:xfrm>
          <a:off x="1244175" y="1022286"/>
          <a:ext cx="9703647" cy="2164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4549">
                  <a:extLst>
                    <a:ext uri="{9D8B030D-6E8A-4147-A177-3AD203B41FA5}">
                      <a16:colId xmlns:a16="http://schemas.microsoft.com/office/drawing/2014/main" val="3072845510"/>
                    </a:ext>
                  </a:extLst>
                </a:gridCol>
                <a:gridCol w="3234549">
                  <a:extLst>
                    <a:ext uri="{9D8B030D-6E8A-4147-A177-3AD203B41FA5}">
                      <a16:colId xmlns:a16="http://schemas.microsoft.com/office/drawing/2014/main" val="947316084"/>
                    </a:ext>
                  </a:extLst>
                </a:gridCol>
                <a:gridCol w="3234549">
                  <a:extLst>
                    <a:ext uri="{9D8B030D-6E8A-4147-A177-3AD203B41FA5}">
                      <a16:colId xmlns:a16="http://schemas.microsoft.com/office/drawing/2014/main" val="2473726492"/>
                    </a:ext>
                  </a:extLst>
                </a:gridCol>
              </a:tblGrid>
              <a:tr h="288031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Century Gothic" panose="020B0502020202020204" pitchFamily="34" charset="0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Century Gothic" panose="020B0502020202020204" pitchFamily="34" charset="0"/>
                        </a:rPr>
                        <a:t>SLOVENIA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Century Gothic" panose="020B0502020202020204" pitchFamily="34" charset="0"/>
                        </a:rPr>
                        <a:t>SPAIN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045762"/>
                  </a:ext>
                </a:extLst>
              </a:tr>
              <a:tr h="18369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100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dirty="0" err="1">
                          <a:solidFill>
                            <a:srgbClr val="FF9300"/>
                          </a:solidFill>
                          <a:latin typeface="Century Gothic" panose="020B0502020202020204" pitchFamily="34" charset="0"/>
                        </a:rPr>
                        <a:t>Old</a:t>
                      </a:r>
                      <a:r>
                        <a:rPr lang="it-IT" sz="1100" dirty="0">
                          <a:solidFill>
                            <a:srgbClr val="FF930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it-IT" sz="1100" dirty="0" err="1">
                          <a:solidFill>
                            <a:srgbClr val="FF9300"/>
                          </a:solidFill>
                          <a:latin typeface="Century Gothic" panose="020B0502020202020204" pitchFamily="34" charset="0"/>
                        </a:rPr>
                        <a:t>jobs</a:t>
                      </a:r>
                      <a:r>
                        <a:rPr lang="it-IT" sz="1100" dirty="0">
                          <a:solidFill>
                            <a:srgbClr val="FF930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it-IT" sz="1100" dirty="0" err="1">
                          <a:solidFill>
                            <a:srgbClr val="FF9300"/>
                          </a:solidFill>
                          <a:latin typeface="Century Gothic" panose="020B0502020202020204" pitchFamily="34" charset="0"/>
                        </a:rPr>
                        <a:t>have</a:t>
                      </a:r>
                      <a:r>
                        <a:rPr lang="it-IT" sz="1100" dirty="0">
                          <a:solidFill>
                            <a:srgbClr val="FF930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it-IT" sz="1100" dirty="0" err="1">
                          <a:solidFill>
                            <a:srgbClr val="FF9300"/>
                          </a:solidFill>
                          <a:latin typeface="Century Gothic" panose="020B0502020202020204" pitchFamily="34" charset="0"/>
                        </a:rPr>
                        <a:t>been</a:t>
                      </a:r>
                      <a:r>
                        <a:rPr lang="it-IT" sz="1100" dirty="0">
                          <a:solidFill>
                            <a:srgbClr val="FF930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it-IT" sz="1100" dirty="0" err="1">
                          <a:solidFill>
                            <a:srgbClr val="FF9300"/>
                          </a:solidFill>
                          <a:latin typeface="Century Gothic" panose="020B0502020202020204" pitchFamily="34" charset="0"/>
                        </a:rPr>
                        <a:t>enriched</a:t>
                      </a:r>
                      <a:r>
                        <a:rPr lang="it-IT" sz="1100" dirty="0">
                          <a:solidFill>
                            <a:srgbClr val="FF9300"/>
                          </a:solidFill>
                          <a:latin typeface="Century Gothic" panose="020B0502020202020204" pitchFamily="34" charset="0"/>
                        </a:rPr>
                        <a:t> by new </a:t>
                      </a:r>
                      <a:r>
                        <a:rPr lang="it-IT" sz="1100" dirty="0" err="1">
                          <a:solidFill>
                            <a:srgbClr val="FF9300"/>
                          </a:solidFill>
                          <a:latin typeface="Century Gothic" panose="020B0502020202020204" pitchFamily="34" charset="0"/>
                        </a:rPr>
                        <a:t>tasks</a:t>
                      </a:r>
                      <a:r>
                        <a:rPr lang="it-IT" sz="1100" dirty="0">
                          <a:solidFill>
                            <a:srgbClr val="FF930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it-IT" sz="1100" b="1" dirty="0">
                          <a:solidFill>
                            <a:srgbClr val="FF9300"/>
                          </a:solidFill>
                          <a:latin typeface="Century Gothic" panose="020B0502020202020204" pitchFamily="34" charset="0"/>
                        </a:rPr>
                        <a:t>8</a:t>
                      </a:r>
                      <a:r>
                        <a:rPr lang="it-IT" sz="1100" dirty="0">
                          <a:solidFill>
                            <a:srgbClr val="FF930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endParaRPr lang="en-GB" sz="1100" kern="1200" dirty="0">
                        <a:solidFill>
                          <a:srgbClr val="FF930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New </a:t>
                      </a:r>
                      <a:r>
                        <a:rPr lang="it-IT" sz="1100" dirty="0" err="1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jobs</a:t>
                      </a:r>
                      <a:r>
                        <a:rPr lang="it-IT" sz="11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it-IT" sz="1100" dirty="0" err="1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have</a:t>
                      </a:r>
                      <a:r>
                        <a:rPr lang="it-IT" sz="11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it-IT" sz="1100" dirty="0" err="1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emerged</a:t>
                      </a:r>
                      <a:r>
                        <a:rPr lang="it-IT" sz="11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it-IT" sz="1100" b="1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4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100" dirty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dirty="0" err="1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Old</a:t>
                      </a:r>
                      <a:r>
                        <a:rPr lang="it-IT" sz="11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it-IT" sz="1100" dirty="0" err="1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jobs</a:t>
                      </a:r>
                      <a:r>
                        <a:rPr lang="it-IT" sz="11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it-IT" sz="1100" dirty="0" err="1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have</a:t>
                      </a:r>
                      <a:r>
                        <a:rPr lang="it-IT" sz="11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it-IT" sz="1100" dirty="0" err="1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disappeared</a:t>
                      </a:r>
                      <a:r>
                        <a:rPr lang="it-IT" sz="11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it-IT" sz="1100" b="1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2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100" dirty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dirty="0" err="1">
                          <a:latin typeface="Century Gothic" panose="020B0502020202020204" pitchFamily="34" charset="0"/>
                        </a:rPr>
                        <a:t>Don't</a:t>
                      </a:r>
                      <a:r>
                        <a:rPr lang="it-IT" sz="1100" dirty="0">
                          <a:latin typeface="Century Gothic" panose="020B0502020202020204" pitchFamily="34" charset="0"/>
                        </a:rPr>
                        <a:t> know 1</a:t>
                      </a:r>
                      <a:endParaRPr lang="en-GB" sz="11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100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dirty="0" err="1">
                          <a:solidFill>
                            <a:srgbClr val="FF9300"/>
                          </a:solidFill>
                          <a:latin typeface="Century Gothic" panose="020B0502020202020204" pitchFamily="34" charset="0"/>
                        </a:rPr>
                        <a:t>Old</a:t>
                      </a:r>
                      <a:r>
                        <a:rPr lang="it-IT" sz="1100" dirty="0">
                          <a:solidFill>
                            <a:srgbClr val="FF930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it-IT" sz="1100" dirty="0" err="1">
                          <a:solidFill>
                            <a:srgbClr val="FF9300"/>
                          </a:solidFill>
                          <a:latin typeface="Century Gothic" panose="020B0502020202020204" pitchFamily="34" charset="0"/>
                        </a:rPr>
                        <a:t>jobs</a:t>
                      </a:r>
                      <a:r>
                        <a:rPr lang="it-IT" sz="1100" dirty="0">
                          <a:solidFill>
                            <a:srgbClr val="FF930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it-IT" sz="1100" dirty="0" err="1">
                          <a:solidFill>
                            <a:srgbClr val="FF9300"/>
                          </a:solidFill>
                          <a:latin typeface="Century Gothic" panose="020B0502020202020204" pitchFamily="34" charset="0"/>
                        </a:rPr>
                        <a:t>have</a:t>
                      </a:r>
                      <a:r>
                        <a:rPr lang="it-IT" sz="1100" dirty="0">
                          <a:solidFill>
                            <a:srgbClr val="FF930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it-IT" sz="1100" dirty="0" err="1">
                          <a:solidFill>
                            <a:srgbClr val="FF9300"/>
                          </a:solidFill>
                          <a:latin typeface="Century Gothic" panose="020B0502020202020204" pitchFamily="34" charset="0"/>
                        </a:rPr>
                        <a:t>been</a:t>
                      </a:r>
                      <a:r>
                        <a:rPr lang="it-IT" sz="1100" dirty="0">
                          <a:solidFill>
                            <a:srgbClr val="FF930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it-IT" sz="1100" dirty="0" err="1">
                          <a:solidFill>
                            <a:srgbClr val="FF9300"/>
                          </a:solidFill>
                          <a:latin typeface="Century Gothic" panose="020B0502020202020204" pitchFamily="34" charset="0"/>
                        </a:rPr>
                        <a:t>enriched</a:t>
                      </a:r>
                      <a:r>
                        <a:rPr lang="it-IT" sz="1100" dirty="0">
                          <a:solidFill>
                            <a:srgbClr val="FF9300"/>
                          </a:solidFill>
                          <a:latin typeface="Century Gothic" panose="020B0502020202020204" pitchFamily="34" charset="0"/>
                        </a:rPr>
                        <a:t> by new </a:t>
                      </a:r>
                      <a:r>
                        <a:rPr lang="it-IT" sz="1100" dirty="0" err="1">
                          <a:solidFill>
                            <a:srgbClr val="FF9300"/>
                          </a:solidFill>
                          <a:latin typeface="Century Gothic" panose="020B0502020202020204" pitchFamily="34" charset="0"/>
                        </a:rPr>
                        <a:t>tasks</a:t>
                      </a:r>
                      <a:r>
                        <a:rPr lang="it-IT" sz="1100" dirty="0">
                          <a:solidFill>
                            <a:srgbClr val="FF930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it-IT" sz="1100" b="1" dirty="0">
                          <a:solidFill>
                            <a:srgbClr val="FF9300"/>
                          </a:solidFill>
                          <a:latin typeface="Century Gothic" panose="020B0502020202020204" pitchFamily="34" charset="0"/>
                        </a:rPr>
                        <a:t>12</a:t>
                      </a:r>
                      <a:endParaRPr lang="en-GB" sz="1100" kern="1200" dirty="0">
                        <a:solidFill>
                          <a:srgbClr val="FF930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New </a:t>
                      </a:r>
                      <a:r>
                        <a:rPr lang="it-IT" sz="1100" dirty="0" err="1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jobs</a:t>
                      </a:r>
                      <a:r>
                        <a:rPr lang="it-IT" sz="11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it-IT" sz="1100" dirty="0" err="1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have</a:t>
                      </a:r>
                      <a:r>
                        <a:rPr lang="it-IT" sz="11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it-IT" sz="1100" dirty="0" err="1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emerged</a:t>
                      </a:r>
                      <a:r>
                        <a:rPr lang="it-IT" sz="11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it-IT" sz="1100" b="1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1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100" dirty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dirty="0" err="1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Old</a:t>
                      </a:r>
                      <a:r>
                        <a:rPr lang="it-IT" sz="11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it-IT" sz="1100" dirty="0" err="1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jobs</a:t>
                      </a:r>
                      <a:r>
                        <a:rPr lang="it-IT" sz="11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it-IT" sz="1100" dirty="0" err="1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have</a:t>
                      </a:r>
                      <a:r>
                        <a:rPr lang="it-IT" sz="11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it-IT" sz="1100" dirty="0" err="1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disappeared</a:t>
                      </a:r>
                      <a:r>
                        <a:rPr lang="it-IT" sz="11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it-IT" sz="1100" b="1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1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100" dirty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dirty="0" err="1">
                          <a:latin typeface="Century Gothic" panose="020B0502020202020204" pitchFamily="34" charset="0"/>
                        </a:rPr>
                        <a:t>Don't</a:t>
                      </a:r>
                      <a:r>
                        <a:rPr lang="it-IT" sz="1100" dirty="0">
                          <a:latin typeface="Century Gothic" panose="020B0502020202020204" pitchFamily="34" charset="0"/>
                        </a:rPr>
                        <a:t> know 1</a:t>
                      </a:r>
                      <a:endParaRPr lang="en-GB" sz="11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100" kern="1200" dirty="0">
                        <a:solidFill>
                          <a:srgbClr val="FF930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kern="1200" dirty="0" err="1">
                          <a:solidFill>
                            <a:srgbClr val="FF93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Antiguos</a:t>
                      </a:r>
                      <a:r>
                        <a:rPr lang="it-IT" sz="1100" kern="1200" dirty="0">
                          <a:solidFill>
                            <a:srgbClr val="FF93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rgbClr val="FF93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puestos</a:t>
                      </a:r>
                      <a:r>
                        <a:rPr lang="it-IT" sz="1100" kern="1200" dirty="0">
                          <a:solidFill>
                            <a:srgbClr val="FF93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se han </a:t>
                      </a:r>
                      <a:r>
                        <a:rPr lang="it-IT" sz="1100" kern="1200" dirty="0" err="1">
                          <a:solidFill>
                            <a:srgbClr val="FF93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enriquecido</a:t>
                      </a:r>
                      <a:r>
                        <a:rPr lang="it-IT" sz="1100" kern="1200" dirty="0">
                          <a:solidFill>
                            <a:srgbClr val="FF93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con </a:t>
                      </a:r>
                      <a:r>
                        <a:rPr lang="it-IT" sz="1100" kern="1200" dirty="0" err="1">
                          <a:solidFill>
                            <a:srgbClr val="FF93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nuevas</a:t>
                      </a:r>
                      <a:r>
                        <a:rPr lang="it-IT" sz="1100" kern="1200" dirty="0">
                          <a:solidFill>
                            <a:srgbClr val="FF93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kern="1200" dirty="0" err="1">
                          <a:solidFill>
                            <a:srgbClr val="FF93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tareas</a:t>
                      </a:r>
                      <a:r>
                        <a:rPr lang="it-IT" sz="1100" kern="1200" dirty="0">
                          <a:solidFill>
                            <a:srgbClr val="FF93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b="1" kern="1200" dirty="0">
                          <a:solidFill>
                            <a:srgbClr val="FF93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6</a:t>
                      </a:r>
                      <a:endParaRPr lang="en-GB" sz="1100" b="1" kern="1200" dirty="0">
                        <a:solidFill>
                          <a:srgbClr val="FF930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Han desaparecido </a:t>
                      </a:r>
                      <a:r>
                        <a:rPr lang="it-IT" sz="1100" dirty="0" err="1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antiguos</a:t>
                      </a:r>
                      <a:r>
                        <a:rPr lang="it-IT" sz="11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dirty="0" err="1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puestos</a:t>
                      </a:r>
                      <a:r>
                        <a:rPr lang="it-IT" sz="11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it-IT" sz="1100" b="1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1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100" dirty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100" dirty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dirty="0">
                          <a:latin typeface="Century Gothic" panose="020B0502020202020204" pitchFamily="34" charset="0"/>
                        </a:rPr>
                        <a:t>No sé 1</a:t>
                      </a:r>
                      <a:endParaRPr lang="en-GB" sz="11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GB" sz="14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886400"/>
                  </a:ext>
                </a:extLst>
              </a:tr>
            </a:tbl>
          </a:graphicData>
        </a:graphic>
      </p:graphicFrame>
      <p:graphicFrame>
        <p:nvGraphicFramePr>
          <p:cNvPr id="21" name="Segnaposto contenuto 3">
            <a:extLst>
              <a:ext uri="{FF2B5EF4-FFF2-40B4-BE49-F238E27FC236}">
                <a16:creationId xmlns:a16="http://schemas.microsoft.com/office/drawing/2014/main" id="{373F98AB-5E20-EB40-8E10-9948783E56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3050407"/>
              </p:ext>
            </p:extLst>
          </p:nvPr>
        </p:nvGraphicFramePr>
        <p:xfrm>
          <a:off x="1244174" y="3508744"/>
          <a:ext cx="9703647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4549">
                  <a:extLst>
                    <a:ext uri="{9D8B030D-6E8A-4147-A177-3AD203B41FA5}">
                      <a16:colId xmlns:a16="http://schemas.microsoft.com/office/drawing/2014/main" val="3072845510"/>
                    </a:ext>
                  </a:extLst>
                </a:gridCol>
                <a:gridCol w="3234549">
                  <a:extLst>
                    <a:ext uri="{9D8B030D-6E8A-4147-A177-3AD203B41FA5}">
                      <a16:colId xmlns:a16="http://schemas.microsoft.com/office/drawing/2014/main" val="947316084"/>
                    </a:ext>
                  </a:extLst>
                </a:gridCol>
                <a:gridCol w="3234549">
                  <a:extLst>
                    <a:ext uri="{9D8B030D-6E8A-4147-A177-3AD203B41FA5}">
                      <a16:colId xmlns:a16="http://schemas.microsoft.com/office/drawing/2014/main" val="2473726492"/>
                    </a:ext>
                  </a:extLst>
                </a:gridCol>
              </a:tblGrid>
              <a:tr h="288031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Century Gothic" panose="020B0502020202020204" pitchFamily="34" charset="0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Century Gothic" panose="020B0502020202020204" pitchFamily="34" charset="0"/>
                        </a:rPr>
                        <a:t>SLOVENIA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Century Gothic" panose="020B0502020202020204" pitchFamily="34" charset="0"/>
                        </a:rPr>
                        <a:t>SPAIN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045762"/>
                  </a:ext>
                </a:extLst>
              </a:tr>
              <a:tr h="183692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1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dirty="0" err="1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There</a:t>
                      </a:r>
                      <a:r>
                        <a:rPr lang="it-IT" sz="11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it-IT" sz="1100" dirty="0" err="1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has</a:t>
                      </a:r>
                      <a:r>
                        <a:rPr lang="it-IT" sz="11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it-IT" sz="1100" dirty="0" err="1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been</a:t>
                      </a:r>
                      <a:r>
                        <a:rPr lang="it-IT" sz="11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an </a:t>
                      </a:r>
                      <a:r>
                        <a:rPr lang="it-IT" sz="1100" dirty="0" err="1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increase</a:t>
                      </a:r>
                      <a:r>
                        <a:rPr lang="it-IT" sz="11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in the cognitive </a:t>
                      </a:r>
                      <a:r>
                        <a:rPr lang="it-IT" sz="1100" dirty="0" err="1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content</a:t>
                      </a:r>
                      <a:r>
                        <a:rPr lang="it-IT" sz="11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of work </a:t>
                      </a:r>
                      <a:r>
                        <a:rPr lang="it-IT" sz="1100" b="1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12 </a:t>
                      </a:r>
                      <a:r>
                        <a:rPr lang="it-IT" sz="1100" b="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(</a:t>
                      </a:r>
                      <a:r>
                        <a:rPr lang="it-IT" sz="1100" b="0" i="1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Analysis of data; </a:t>
                      </a:r>
                      <a:r>
                        <a:rPr lang="it-IT" sz="1100" b="0" i="1" dirty="0" err="1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Decision-making</a:t>
                      </a:r>
                      <a:r>
                        <a:rPr lang="it-IT" sz="1100" b="0" i="1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; </a:t>
                      </a:r>
                      <a:r>
                        <a:rPr lang="it-IT" sz="1100" b="0" i="1" dirty="0" err="1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Suggestions</a:t>
                      </a:r>
                      <a:r>
                        <a:rPr lang="it-IT" sz="1100" b="0" i="1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for </a:t>
                      </a:r>
                      <a:r>
                        <a:rPr lang="it-IT" sz="1100" b="0" i="1" dirty="0" err="1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improvement</a:t>
                      </a:r>
                      <a:r>
                        <a:rPr lang="it-IT" sz="1100" b="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100" dirty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dirty="0" err="1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There</a:t>
                      </a:r>
                      <a:r>
                        <a:rPr lang="it-IT" sz="11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it-IT" sz="1100" dirty="0" err="1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has</a:t>
                      </a:r>
                      <a:r>
                        <a:rPr lang="it-IT" sz="11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it-IT" sz="1100" dirty="0" err="1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been</a:t>
                      </a:r>
                      <a:r>
                        <a:rPr lang="it-IT" sz="11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 a </a:t>
                      </a:r>
                      <a:r>
                        <a:rPr lang="it-IT" sz="1100" dirty="0" err="1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decrease</a:t>
                      </a:r>
                      <a:r>
                        <a:rPr lang="it-IT" sz="11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 in the cognitive </a:t>
                      </a:r>
                      <a:r>
                        <a:rPr lang="it-IT" sz="1100" dirty="0" err="1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content</a:t>
                      </a:r>
                      <a:r>
                        <a:rPr lang="it-IT" sz="11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 of work </a:t>
                      </a:r>
                      <a:r>
                        <a:rPr lang="it-IT" sz="1100" b="1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1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100" dirty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dirty="0" err="1">
                          <a:latin typeface="Century Gothic" panose="020B0502020202020204" pitchFamily="34" charset="0"/>
                        </a:rPr>
                        <a:t>Don't</a:t>
                      </a:r>
                      <a:r>
                        <a:rPr lang="it-IT" sz="1100" dirty="0">
                          <a:latin typeface="Century Gothic" panose="020B0502020202020204" pitchFamily="34" charset="0"/>
                        </a:rPr>
                        <a:t> know 2</a:t>
                      </a:r>
                      <a:endParaRPr lang="en-GB" sz="11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100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100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dirty="0" err="1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There</a:t>
                      </a:r>
                      <a:r>
                        <a:rPr lang="it-IT" sz="11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it-IT" sz="1100" dirty="0" err="1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has</a:t>
                      </a:r>
                      <a:r>
                        <a:rPr lang="it-IT" sz="11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it-IT" sz="1100" dirty="0" err="1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been</a:t>
                      </a:r>
                      <a:r>
                        <a:rPr lang="it-IT" sz="11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an </a:t>
                      </a:r>
                      <a:r>
                        <a:rPr lang="it-IT" sz="1100" dirty="0" err="1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increase</a:t>
                      </a:r>
                      <a:r>
                        <a:rPr lang="it-IT" sz="11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in the cognitive </a:t>
                      </a:r>
                      <a:r>
                        <a:rPr lang="it-IT" sz="1100" dirty="0" err="1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content</a:t>
                      </a:r>
                      <a:r>
                        <a:rPr lang="it-IT" sz="11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of work </a:t>
                      </a:r>
                      <a:r>
                        <a:rPr lang="it-IT" sz="1100" b="1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10 </a:t>
                      </a:r>
                      <a:r>
                        <a:rPr lang="it-IT" sz="1100" b="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(</a:t>
                      </a:r>
                      <a:r>
                        <a:rPr lang="it-IT" sz="1100" b="0" i="1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Problem-solving; </a:t>
                      </a:r>
                      <a:r>
                        <a:rPr lang="it-IT" sz="1100" b="0" i="1" dirty="0" err="1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Decision-making</a:t>
                      </a:r>
                      <a:r>
                        <a:rPr lang="it-IT" sz="1100" b="0" i="1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; Analysis of data; </a:t>
                      </a:r>
                      <a:r>
                        <a:rPr lang="it-IT" sz="1100" b="0" i="1" dirty="0" err="1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Increased</a:t>
                      </a:r>
                      <a:r>
                        <a:rPr lang="it-IT" sz="1100" b="0" i="1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relations with </a:t>
                      </a:r>
                      <a:r>
                        <a:rPr lang="it-IT" sz="1100" b="0" i="1" dirty="0" err="1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colleagues</a:t>
                      </a:r>
                      <a:r>
                        <a:rPr lang="it-IT" sz="1100" b="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)</a:t>
                      </a:r>
                      <a:endParaRPr lang="it-IT" sz="1100" b="1" dirty="0">
                        <a:solidFill>
                          <a:srgbClr val="0070C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100" dirty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dirty="0" err="1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There</a:t>
                      </a:r>
                      <a:r>
                        <a:rPr lang="it-IT" sz="11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it-IT" sz="1100" dirty="0" err="1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has</a:t>
                      </a:r>
                      <a:r>
                        <a:rPr lang="it-IT" sz="11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it-IT" sz="1100" dirty="0" err="1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been</a:t>
                      </a:r>
                      <a:r>
                        <a:rPr lang="it-IT" sz="11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 a </a:t>
                      </a:r>
                      <a:r>
                        <a:rPr lang="it-IT" sz="1100" dirty="0" err="1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decrease</a:t>
                      </a:r>
                      <a:r>
                        <a:rPr lang="it-IT" sz="11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 in the cognitive </a:t>
                      </a:r>
                      <a:r>
                        <a:rPr lang="it-IT" sz="1100" dirty="0" err="1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content</a:t>
                      </a:r>
                      <a:r>
                        <a:rPr lang="it-IT" sz="11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 of work </a:t>
                      </a:r>
                      <a:r>
                        <a:rPr lang="it-IT" sz="1100" b="1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1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100" dirty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dirty="0" err="1">
                          <a:latin typeface="Century Gothic" panose="020B0502020202020204" pitchFamily="34" charset="0"/>
                        </a:rPr>
                        <a:t>Don't</a:t>
                      </a:r>
                      <a:r>
                        <a:rPr lang="it-IT" sz="1100" dirty="0">
                          <a:latin typeface="Century Gothic" panose="020B0502020202020204" pitchFamily="34" charset="0"/>
                        </a:rPr>
                        <a:t> know 4</a:t>
                      </a:r>
                      <a:endParaRPr lang="en-GB" sz="11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100" kern="1200" dirty="0">
                        <a:solidFill>
                          <a:srgbClr val="FF930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100" dirty="0">
                        <a:solidFill>
                          <a:srgbClr val="0070C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dirty="0" err="1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There</a:t>
                      </a:r>
                      <a:r>
                        <a:rPr lang="it-IT" sz="11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it-IT" sz="1100" dirty="0" err="1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has</a:t>
                      </a:r>
                      <a:r>
                        <a:rPr lang="it-IT" sz="11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it-IT" sz="1100" dirty="0" err="1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been</a:t>
                      </a:r>
                      <a:r>
                        <a:rPr lang="it-IT" sz="11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an </a:t>
                      </a:r>
                      <a:r>
                        <a:rPr lang="it-IT" sz="1100" dirty="0" err="1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increase</a:t>
                      </a:r>
                      <a:r>
                        <a:rPr lang="it-IT" sz="11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in the cognitive </a:t>
                      </a:r>
                      <a:r>
                        <a:rPr lang="it-IT" sz="1100" dirty="0" err="1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content</a:t>
                      </a:r>
                      <a:r>
                        <a:rPr lang="it-IT" sz="11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of work </a:t>
                      </a:r>
                      <a:r>
                        <a:rPr lang="it-IT" sz="1100" b="1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5 </a:t>
                      </a:r>
                      <a:r>
                        <a:rPr lang="it-IT" sz="1100" b="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(</a:t>
                      </a:r>
                      <a:r>
                        <a:rPr lang="it-IT" sz="1100" b="0" i="1" dirty="0" err="1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Resolución</a:t>
                      </a:r>
                      <a:r>
                        <a:rPr lang="it-IT" sz="1100" b="0" i="1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de </a:t>
                      </a:r>
                      <a:r>
                        <a:rPr lang="it-IT" sz="1100" b="0" i="1" dirty="0" err="1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problemas</a:t>
                      </a:r>
                      <a:r>
                        <a:rPr lang="it-IT" sz="1100" b="0" i="1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; </a:t>
                      </a:r>
                      <a:r>
                        <a:rPr lang="it-IT" sz="1100" b="0" i="1" dirty="0" err="1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Propuestas</a:t>
                      </a:r>
                      <a:r>
                        <a:rPr lang="it-IT" sz="1100" b="0" i="1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de </a:t>
                      </a:r>
                      <a:r>
                        <a:rPr lang="it-IT" sz="1100" b="0" i="1" dirty="0" err="1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mejora</a:t>
                      </a:r>
                      <a:r>
                        <a:rPr lang="it-IT" sz="1100" b="0" i="1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; Toma de </a:t>
                      </a:r>
                      <a:r>
                        <a:rPr lang="it-IT" sz="1100" b="0" i="1" dirty="0" err="1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decisiones</a:t>
                      </a:r>
                      <a:r>
                        <a:rPr lang="it-IT" sz="1100" b="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)</a:t>
                      </a:r>
                      <a:endParaRPr lang="it-IT" sz="1100" b="1" dirty="0">
                        <a:solidFill>
                          <a:srgbClr val="0070C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100" dirty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dirty="0" err="1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There</a:t>
                      </a:r>
                      <a:r>
                        <a:rPr lang="it-IT" sz="11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it-IT" sz="1100" dirty="0" err="1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has</a:t>
                      </a:r>
                      <a:r>
                        <a:rPr lang="it-IT" sz="11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it-IT" sz="1100" dirty="0" err="1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been</a:t>
                      </a:r>
                      <a:r>
                        <a:rPr lang="it-IT" sz="11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 a </a:t>
                      </a:r>
                      <a:r>
                        <a:rPr lang="it-IT" sz="1100" dirty="0" err="1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decrease</a:t>
                      </a:r>
                      <a:r>
                        <a:rPr lang="it-IT" sz="11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 in the cognitive </a:t>
                      </a:r>
                      <a:r>
                        <a:rPr lang="it-IT" sz="1100" dirty="0" err="1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content</a:t>
                      </a:r>
                      <a:r>
                        <a:rPr lang="it-IT" sz="11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 of work </a:t>
                      </a:r>
                      <a:r>
                        <a:rPr lang="it-IT" sz="1100" b="1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1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100" dirty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dirty="0" err="1">
                          <a:latin typeface="Century Gothic" panose="020B0502020202020204" pitchFamily="34" charset="0"/>
                        </a:rPr>
                        <a:t>Don't</a:t>
                      </a:r>
                      <a:r>
                        <a:rPr lang="it-IT" sz="1100" dirty="0">
                          <a:latin typeface="Century Gothic" panose="020B0502020202020204" pitchFamily="34" charset="0"/>
                        </a:rPr>
                        <a:t> know 2</a:t>
                      </a:r>
                      <a:endParaRPr lang="en-GB" sz="11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GB" sz="14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8864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7403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59A0086C-1E35-EA44-97FB-0225F1503DF1}"/>
              </a:ext>
            </a:extLst>
          </p:cNvPr>
          <p:cNvSpPr txBox="1"/>
          <p:nvPr/>
        </p:nvSpPr>
        <p:spPr>
          <a:xfrm>
            <a:off x="5273748" y="2779792"/>
            <a:ext cx="82225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Labour Productivity improvements</a:t>
            </a:r>
          </a:p>
        </p:txBody>
      </p:sp>
      <p:pic>
        <p:nvPicPr>
          <p:cNvPr id="3076" name="Picture 4" descr="Grafico delle risposte di Moduli. Titolo della domanda: As for your personal experience, please rate the following information . Numero di risposte: .">
            <a:extLst>
              <a:ext uri="{FF2B5EF4-FFF2-40B4-BE49-F238E27FC236}">
                <a16:creationId xmlns:a16="http://schemas.microsoft.com/office/drawing/2014/main" id="{EBF5607C-8894-4C4F-B217-D25D18DA7A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84" b="9087"/>
          <a:stretch/>
        </p:blipFill>
        <p:spPr bwMode="auto">
          <a:xfrm>
            <a:off x="569770" y="1158166"/>
            <a:ext cx="5730186" cy="217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A8F20C95-5735-D340-840C-46B02FBA8D63}"/>
              </a:ext>
            </a:extLst>
          </p:cNvPr>
          <p:cNvSpPr/>
          <p:nvPr/>
        </p:nvSpPr>
        <p:spPr>
          <a:xfrm>
            <a:off x="569770" y="608863"/>
            <a:ext cx="56509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b="1" dirty="0" err="1">
                <a:latin typeface="Century Gothic" panose="020B0502020202020204" pitchFamily="34" charset="0"/>
              </a:rPr>
              <a:t>Respondents</a:t>
            </a:r>
            <a:r>
              <a:rPr lang="it-IT" sz="1400" b="1" dirty="0">
                <a:latin typeface="Century Gothic" panose="020B0502020202020204" pitchFamily="34" charset="0"/>
              </a:rPr>
              <a:t> </a:t>
            </a:r>
            <a:r>
              <a:rPr lang="it-IT" sz="1400" b="1" dirty="0" err="1">
                <a:latin typeface="Century Gothic" panose="020B0502020202020204" pitchFamily="34" charset="0"/>
              </a:rPr>
              <a:t>have</a:t>
            </a:r>
            <a:r>
              <a:rPr lang="it-IT" sz="1400" b="1" dirty="0">
                <a:latin typeface="Century Gothic" panose="020B0502020202020204" pitchFamily="34" charset="0"/>
              </a:rPr>
              <a:t> </a:t>
            </a:r>
            <a:r>
              <a:rPr lang="it-IT" sz="1400" b="1" dirty="0" err="1">
                <a:latin typeface="Century Gothic" panose="020B0502020202020204" pitchFamily="34" charset="0"/>
              </a:rPr>
              <a:t>been</a:t>
            </a:r>
            <a:r>
              <a:rPr lang="it-IT" sz="1400" b="1" dirty="0">
                <a:latin typeface="Century Gothic" panose="020B0502020202020204" pitchFamily="34" charset="0"/>
              </a:rPr>
              <a:t> </a:t>
            </a:r>
            <a:r>
              <a:rPr lang="it-IT" sz="1400" b="1" dirty="0" err="1">
                <a:latin typeface="Century Gothic" panose="020B0502020202020204" pitchFamily="34" charset="0"/>
              </a:rPr>
              <a:t>asked</a:t>
            </a:r>
            <a:r>
              <a:rPr lang="it-IT" sz="1400" b="1" dirty="0">
                <a:latin typeface="Century Gothic" panose="020B0502020202020204" pitchFamily="34" charset="0"/>
              </a:rPr>
              <a:t> to rate the </a:t>
            </a:r>
            <a:r>
              <a:rPr lang="it-IT" sz="1400" b="1" dirty="0" err="1">
                <a:latin typeface="Century Gothic" panose="020B0502020202020204" pitchFamily="34" charset="0"/>
              </a:rPr>
              <a:t>following</a:t>
            </a:r>
            <a:r>
              <a:rPr lang="it-IT" sz="1400" b="1" dirty="0">
                <a:latin typeface="Century Gothic" panose="020B0502020202020204" pitchFamily="34" charset="0"/>
              </a:rPr>
              <a:t> </a:t>
            </a:r>
            <a:r>
              <a:rPr lang="it-IT" sz="1400" b="1" dirty="0" err="1">
                <a:latin typeface="Century Gothic" panose="020B0502020202020204" pitchFamily="34" charset="0"/>
              </a:rPr>
              <a:t>statements</a:t>
            </a:r>
            <a:endParaRPr lang="it-IT" sz="1400" b="1" dirty="0">
              <a:latin typeface="Century Gothic" panose="020B0502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F0BF979-A3B5-FB46-BAA2-317F72D5E519}"/>
              </a:ext>
            </a:extLst>
          </p:cNvPr>
          <p:cNvSpPr/>
          <p:nvPr/>
        </p:nvSpPr>
        <p:spPr>
          <a:xfrm>
            <a:off x="569770" y="926767"/>
            <a:ext cx="7652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dirty="0">
                <a:latin typeface="Century Gothic" panose="020B0502020202020204" pitchFamily="34" charset="0"/>
              </a:rPr>
              <a:t>ITALY</a:t>
            </a:r>
            <a:endParaRPr lang="en-GB" sz="14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97A1369-257E-1246-A8D9-B0D6A7EE8FED}"/>
              </a:ext>
            </a:extLst>
          </p:cNvPr>
          <p:cNvSpPr txBox="1"/>
          <p:nvPr/>
        </p:nvSpPr>
        <p:spPr>
          <a:xfrm>
            <a:off x="569770" y="3042037"/>
            <a:ext cx="153335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Completely</a:t>
            </a:r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 new </a:t>
            </a:r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technical</a:t>
            </a:r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 skills are </a:t>
            </a:r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required</a:t>
            </a:r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 to deal with new </a:t>
            </a:r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technologies</a:t>
            </a:r>
            <a:endParaRPr lang="it-IT" sz="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8D7DCC48-526F-6843-8223-E048004B4958}"/>
              </a:ext>
            </a:extLst>
          </p:cNvPr>
          <p:cNvSpPr txBox="1"/>
          <p:nvPr/>
        </p:nvSpPr>
        <p:spPr>
          <a:xfrm>
            <a:off x="2103120" y="3049179"/>
            <a:ext cx="210312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Abordar</a:t>
            </a:r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falta</a:t>
            </a:r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competencias</a:t>
            </a:r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digitales</a:t>
            </a:r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 es solo una parte de la </a:t>
            </a:r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solución</a:t>
            </a:r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necesita</a:t>
            </a:r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 ser </a:t>
            </a:r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complementada</a:t>
            </a:r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desarrollo</a:t>
            </a:r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otras</a:t>
            </a:r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competencias</a:t>
            </a:r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técnicas</a:t>
            </a:r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 y de </a:t>
            </a:r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comportamiento</a:t>
            </a:r>
            <a:endParaRPr lang="it-IT" sz="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1C8C4FE-DB59-854C-A32E-AE972570D4CF}"/>
              </a:ext>
            </a:extLst>
          </p:cNvPr>
          <p:cNvSpPr txBox="1"/>
          <p:nvPr/>
        </p:nvSpPr>
        <p:spPr>
          <a:xfrm>
            <a:off x="4052916" y="3042037"/>
            <a:ext cx="1492812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lugares</a:t>
            </a:r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trabajo</a:t>
            </a:r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modernos</a:t>
            </a:r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requieren</a:t>
            </a:r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diferentes</a:t>
            </a:r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tareas</a:t>
            </a:r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mejorando</a:t>
            </a:r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así</a:t>
            </a:r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 su </a:t>
            </a:r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versatilidad</a:t>
            </a:r>
            <a:endParaRPr lang="it-IT" sz="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223E0B73-5043-7447-BB44-C87C64BB53E2}"/>
              </a:ext>
            </a:extLst>
          </p:cNvPr>
          <p:cNvSpPr txBox="1"/>
          <p:nvPr/>
        </p:nvSpPr>
        <p:spPr>
          <a:xfrm>
            <a:off x="5545728" y="3042037"/>
            <a:ext cx="754228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My Company </a:t>
            </a:r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finds</a:t>
            </a:r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difficulty</a:t>
            </a:r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supplying</a:t>
            </a:r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 vacancies with professional </a:t>
            </a:r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profiles</a:t>
            </a:r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talents</a:t>
            </a:r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 with the </a:t>
            </a:r>
            <a:r>
              <a:rPr lang="it-IT" sz="600" dirty="0" err="1">
                <a:latin typeface="Arial" panose="020B0604020202020204" pitchFamily="34" charset="0"/>
                <a:cs typeface="Arial" panose="020B0604020202020204" pitchFamily="34" charset="0"/>
              </a:rPr>
              <a:t>necessary</a:t>
            </a:r>
            <a:r>
              <a:rPr lang="it-IT" sz="600" dirty="0">
                <a:latin typeface="Arial" panose="020B0604020202020204" pitchFamily="34" charset="0"/>
                <a:cs typeface="Arial" panose="020B0604020202020204" pitchFamily="34" charset="0"/>
              </a:rPr>
              <a:t> skills.</a:t>
            </a:r>
          </a:p>
        </p:txBody>
      </p:sp>
      <p:sp>
        <p:nvSpPr>
          <p:cNvPr id="7" name="Freccia circolare a sinistra 6">
            <a:extLst>
              <a:ext uri="{FF2B5EF4-FFF2-40B4-BE49-F238E27FC236}">
                <a16:creationId xmlns:a16="http://schemas.microsoft.com/office/drawing/2014/main" id="{4B4AC310-2D7A-0843-831D-5B48915F1875}"/>
              </a:ext>
            </a:extLst>
          </p:cNvPr>
          <p:cNvSpPr/>
          <p:nvPr/>
        </p:nvSpPr>
        <p:spPr>
          <a:xfrm rot="19294267">
            <a:off x="6555984" y="2802995"/>
            <a:ext cx="606926" cy="1309081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Why ?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50E839E4-F55B-5248-BA10-3F6269AAEA44}"/>
              </a:ext>
            </a:extLst>
          </p:cNvPr>
          <p:cNvSpPr txBox="1"/>
          <p:nvPr/>
        </p:nvSpPr>
        <p:spPr>
          <a:xfrm>
            <a:off x="476270" y="3912234"/>
            <a:ext cx="74599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i="1" dirty="0">
                <a:latin typeface="Century Gothic" panose="020B0502020202020204" pitchFamily="34" charset="0"/>
              </a:rPr>
              <a:t>Specific industrial area, high market competition, lack of experienced professionals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i="1" dirty="0">
                <a:latin typeface="Century Gothic" panose="020B0502020202020204" pitchFamily="34" charset="0"/>
              </a:rPr>
              <a:t>No technical skills for </a:t>
            </a:r>
            <a:r>
              <a:rPr lang="en-GB" sz="1200" i="1" dirty="0" err="1">
                <a:latin typeface="Century Gothic" panose="020B0502020202020204" pitchFamily="34" charset="0"/>
              </a:rPr>
              <a:t>ouR</a:t>
            </a:r>
            <a:r>
              <a:rPr lang="en-GB" sz="1200" i="1" dirty="0">
                <a:latin typeface="Century Gothic" panose="020B0502020202020204" pitchFamily="34" charset="0"/>
              </a:rPr>
              <a:t> specific production processes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i="1" dirty="0">
                <a:latin typeface="Century Gothic" panose="020B0502020202020204" pitchFamily="34" charset="0"/>
              </a:rPr>
              <a:t>Limited number of graduated persons with skills in ultimate software frameworks (</a:t>
            </a:r>
            <a:r>
              <a:rPr lang="en-GB" sz="1200" i="1" dirty="0" err="1">
                <a:latin typeface="Century Gothic" panose="020B0502020202020204" pitchFamily="34" charset="0"/>
              </a:rPr>
              <a:t>nodejs</a:t>
            </a:r>
            <a:r>
              <a:rPr lang="en-GB" sz="1200" i="1" dirty="0">
                <a:latin typeface="Century Gothic" panose="020B0502020202020204" pitchFamily="34" charset="0"/>
              </a:rPr>
              <a:t>, </a:t>
            </a:r>
            <a:r>
              <a:rPr lang="en-GB" sz="1200" i="1" dirty="0" err="1">
                <a:latin typeface="Century Gothic" panose="020B0502020202020204" pitchFamily="34" charset="0"/>
              </a:rPr>
              <a:t>mongoDB</a:t>
            </a:r>
            <a:r>
              <a:rPr lang="en-GB" sz="1200" i="1" dirty="0">
                <a:latin typeface="Century Gothic" panose="020B0502020202020204" pitchFamily="34" charset="0"/>
              </a:rPr>
              <a:t> etc.) and </a:t>
            </a:r>
            <a:r>
              <a:rPr lang="en-GB" sz="1200" i="1" dirty="0" err="1">
                <a:latin typeface="Century Gothic" panose="020B0502020202020204" pitchFamily="34" charset="0"/>
              </a:rPr>
              <a:t>BIgData</a:t>
            </a:r>
            <a:r>
              <a:rPr lang="en-GB" sz="1200" i="1" dirty="0">
                <a:latin typeface="Century Gothic" panose="020B0502020202020204" pitchFamily="34" charset="0"/>
              </a:rPr>
              <a:t> and AI competencies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i="1" dirty="0">
                <a:latin typeface="Century Gothic" panose="020B0502020202020204" pitchFamily="34" charset="0"/>
              </a:rPr>
              <a:t>University students do not have practical experience during their study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i="1" dirty="0">
                <a:latin typeface="Century Gothic" panose="020B0502020202020204" pitchFamily="34" charset="0"/>
              </a:rPr>
              <a:t>No school preparation connect with the company needs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i="1" dirty="0">
                <a:latin typeface="Century Gothic" panose="020B0502020202020204" pitchFamily="34" charset="0"/>
              </a:rPr>
              <a:t>No schools curricula: because the world go more quickly than the school. people have "know how" but lost "know how to do”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i="1" dirty="0">
                <a:latin typeface="Century Gothic" panose="020B0502020202020204" pitchFamily="34" charset="0"/>
              </a:rPr>
              <a:t>In Italy the collaboration work to school/university is to be improved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i="1" dirty="0">
                <a:latin typeface="Century Gothic" panose="020B0502020202020204" pitchFamily="34" charset="0"/>
              </a:rPr>
              <a:t>Big gap between the school and required job competencies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i="1" dirty="0">
                <a:latin typeface="Century Gothic" panose="020B0502020202020204" pitchFamily="34" charset="0"/>
              </a:rPr>
              <a:t>Not enough school programs near the companies need. No way to find technically skilled people, just take young people and train then yourself.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i="1" dirty="0">
                <a:latin typeface="Century Gothic" panose="020B0502020202020204" pitchFamily="34" charset="0"/>
              </a:rPr>
              <a:t>Because the junior and senior profiles have difficulties with the new digital approach</a:t>
            </a:r>
            <a:br>
              <a:rPr lang="en-GB" sz="1200" dirty="0"/>
            </a:b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7332729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A8F20C95-5735-D340-840C-46B02FBA8D63}"/>
              </a:ext>
            </a:extLst>
          </p:cNvPr>
          <p:cNvSpPr/>
          <p:nvPr/>
        </p:nvSpPr>
        <p:spPr>
          <a:xfrm>
            <a:off x="569770" y="608863"/>
            <a:ext cx="56509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b="1" dirty="0" err="1">
                <a:latin typeface="Century Gothic" panose="020B0502020202020204" pitchFamily="34" charset="0"/>
              </a:rPr>
              <a:t>Respondents</a:t>
            </a:r>
            <a:r>
              <a:rPr lang="it-IT" sz="1400" b="1" dirty="0">
                <a:latin typeface="Century Gothic" panose="020B0502020202020204" pitchFamily="34" charset="0"/>
              </a:rPr>
              <a:t> </a:t>
            </a:r>
            <a:r>
              <a:rPr lang="it-IT" sz="1400" b="1" dirty="0" err="1">
                <a:latin typeface="Century Gothic" panose="020B0502020202020204" pitchFamily="34" charset="0"/>
              </a:rPr>
              <a:t>have</a:t>
            </a:r>
            <a:r>
              <a:rPr lang="it-IT" sz="1400" b="1" dirty="0">
                <a:latin typeface="Century Gothic" panose="020B0502020202020204" pitchFamily="34" charset="0"/>
              </a:rPr>
              <a:t> </a:t>
            </a:r>
            <a:r>
              <a:rPr lang="it-IT" sz="1400" b="1" dirty="0" err="1">
                <a:latin typeface="Century Gothic" panose="020B0502020202020204" pitchFamily="34" charset="0"/>
              </a:rPr>
              <a:t>been</a:t>
            </a:r>
            <a:r>
              <a:rPr lang="it-IT" sz="1400" b="1" dirty="0">
                <a:latin typeface="Century Gothic" panose="020B0502020202020204" pitchFamily="34" charset="0"/>
              </a:rPr>
              <a:t> </a:t>
            </a:r>
            <a:r>
              <a:rPr lang="it-IT" sz="1400" b="1" dirty="0" err="1">
                <a:latin typeface="Century Gothic" panose="020B0502020202020204" pitchFamily="34" charset="0"/>
              </a:rPr>
              <a:t>asked</a:t>
            </a:r>
            <a:r>
              <a:rPr lang="it-IT" sz="1400" b="1" dirty="0">
                <a:latin typeface="Century Gothic" panose="020B0502020202020204" pitchFamily="34" charset="0"/>
              </a:rPr>
              <a:t> to rate the </a:t>
            </a:r>
            <a:r>
              <a:rPr lang="it-IT" sz="1400" b="1" dirty="0" err="1">
                <a:latin typeface="Century Gothic" panose="020B0502020202020204" pitchFamily="34" charset="0"/>
              </a:rPr>
              <a:t>following</a:t>
            </a:r>
            <a:r>
              <a:rPr lang="it-IT" sz="1400" b="1" dirty="0">
                <a:latin typeface="Century Gothic" panose="020B0502020202020204" pitchFamily="34" charset="0"/>
              </a:rPr>
              <a:t> </a:t>
            </a:r>
            <a:r>
              <a:rPr lang="it-IT" sz="1400" b="1" dirty="0" err="1">
                <a:latin typeface="Century Gothic" panose="020B0502020202020204" pitchFamily="34" charset="0"/>
              </a:rPr>
              <a:t>statements</a:t>
            </a:r>
            <a:endParaRPr lang="it-IT" sz="1400" b="1" dirty="0">
              <a:latin typeface="Century Gothic" panose="020B0502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F0BF979-A3B5-FB46-BAA2-317F72D5E519}"/>
              </a:ext>
            </a:extLst>
          </p:cNvPr>
          <p:cNvSpPr/>
          <p:nvPr/>
        </p:nvSpPr>
        <p:spPr>
          <a:xfrm>
            <a:off x="569770" y="926767"/>
            <a:ext cx="125903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dirty="0">
                <a:latin typeface="Century Gothic" panose="020B0502020202020204" pitchFamily="34" charset="0"/>
              </a:rPr>
              <a:t>SLOVENIA</a:t>
            </a:r>
            <a:endParaRPr lang="en-GB" sz="1400" dirty="0"/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A36175F9-CBC8-4146-AC7F-63B80F8F18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21"/>
          <a:stretch/>
        </p:blipFill>
        <p:spPr bwMode="auto">
          <a:xfrm>
            <a:off x="576811" y="1214712"/>
            <a:ext cx="6581417" cy="2546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97A1369-257E-1246-A8D9-B0D6A7EE8FED}"/>
              </a:ext>
            </a:extLst>
          </p:cNvPr>
          <p:cNvSpPr txBox="1"/>
          <p:nvPr/>
        </p:nvSpPr>
        <p:spPr>
          <a:xfrm>
            <a:off x="576811" y="3083251"/>
            <a:ext cx="1629469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Completely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new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technical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skills are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required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to deal with new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technologies</a:t>
            </a:r>
            <a:endParaRPr lang="it-IT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8D7DCC48-526F-6843-8223-E048004B4958}"/>
              </a:ext>
            </a:extLst>
          </p:cNvPr>
          <p:cNvSpPr txBox="1"/>
          <p:nvPr/>
        </p:nvSpPr>
        <p:spPr>
          <a:xfrm>
            <a:off x="2209800" y="3114029"/>
            <a:ext cx="186631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Tackling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lack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digital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skills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just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one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part of the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solution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needs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to be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complemented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with the development of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other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technical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behavioral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skills</a:t>
            </a:r>
          </a:p>
          <a:p>
            <a:endParaRPr lang="it-IT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1C8C4FE-DB59-854C-A32E-AE972570D4CF}"/>
              </a:ext>
            </a:extLst>
          </p:cNvPr>
          <p:cNvSpPr txBox="1"/>
          <p:nvPr/>
        </p:nvSpPr>
        <p:spPr>
          <a:xfrm>
            <a:off x="4035080" y="3114030"/>
            <a:ext cx="1740322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Modern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workplaces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require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workers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perform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different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tasks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thus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improving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their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versatility</a:t>
            </a:r>
            <a:endParaRPr lang="it-IT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223E0B73-5043-7447-BB44-C87C64BB53E2}"/>
              </a:ext>
            </a:extLst>
          </p:cNvPr>
          <p:cNvSpPr txBox="1"/>
          <p:nvPr/>
        </p:nvSpPr>
        <p:spPr>
          <a:xfrm>
            <a:off x="5778922" y="3114031"/>
            <a:ext cx="1379306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My Company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finds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difficulty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supplying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vacancies with professional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profiles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talents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with the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necessary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skills.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50E839E4-F55B-5248-BA10-3F6269AAEA44}"/>
              </a:ext>
            </a:extLst>
          </p:cNvPr>
          <p:cNvSpPr txBox="1"/>
          <p:nvPr/>
        </p:nvSpPr>
        <p:spPr>
          <a:xfrm>
            <a:off x="569770" y="3963619"/>
            <a:ext cx="6588458" cy="246221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i="1" dirty="0">
                <a:latin typeface="Century Gothic" panose="020B0502020202020204" pitchFamily="34" charset="0"/>
              </a:rPr>
              <a:t>No personnel available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i="1" dirty="0">
                <a:latin typeface="Century Gothic" panose="020B0502020202020204" pitchFamily="34" charset="0"/>
              </a:rPr>
              <a:t>High demand for professional staff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i="1" dirty="0">
                <a:latin typeface="Century Gothic" panose="020B0502020202020204" pitchFamily="34" charset="0"/>
              </a:rPr>
              <a:t>Competition on labor market, not an attractive industry, work conditions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i="1" dirty="0">
                <a:latin typeface="Century Gothic" panose="020B0502020202020204" pitchFamily="34" charset="0"/>
              </a:rPr>
              <a:t>Market need is bigger than available resources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i="1" dirty="0">
                <a:latin typeface="Century Gothic" panose="020B0502020202020204" pitchFamily="34" charset="0"/>
              </a:rPr>
              <a:t>Competences have to be on higher level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i="1" dirty="0">
                <a:latin typeface="Century Gothic" panose="020B0502020202020204" pitchFamily="34" charset="0"/>
              </a:rPr>
              <a:t>The lack of some necessary skills, when they finish education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i="1" dirty="0">
                <a:latin typeface="Century Gothic" panose="020B0502020202020204" pitchFamily="34" charset="0"/>
              </a:rPr>
              <a:t>No schools curricula, there is not enough technical staff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i="1" dirty="0">
                <a:latin typeface="Century Gothic" panose="020B0502020202020204" pitchFamily="34" charset="0"/>
              </a:rPr>
              <a:t>Little suitable professionals in this field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i="1" dirty="0">
                <a:latin typeface="Century Gothic" panose="020B0502020202020204" pitchFamily="34" charset="0"/>
              </a:rPr>
              <a:t>No available students on the market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i="1" dirty="0">
                <a:latin typeface="Century Gothic" panose="020B0502020202020204" pitchFamily="34" charset="0"/>
              </a:rPr>
              <a:t>No schools curricula</a:t>
            </a:r>
            <a:endParaRPr lang="en-GB" sz="1100" dirty="0"/>
          </a:p>
        </p:txBody>
      </p:sp>
      <p:sp>
        <p:nvSpPr>
          <p:cNvPr id="7" name="Freccia circolare a sinistra 6">
            <a:extLst>
              <a:ext uri="{FF2B5EF4-FFF2-40B4-BE49-F238E27FC236}">
                <a16:creationId xmlns:a16="http://schemas.microsoft.com/office/drawing/2014/main" id="{4B4AC310-2D7A-0843-831D-5B48915F1875}"/>
              </a:ext>
            </a:extLst>
          </p:cNvPr>
          <p:cNvSpPr/>
          <p:nvPr/>
        </p:nvSpPr>
        <p:spPr>
          <a:xfrm>
            <a:off x="6939252" y="3309078"/>
            <a:ext cx="606926" cy="1309081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Why ?</a:t>
            </a:r>
          </a:p>
        </p:txBody>
      </p:sp>
    </p:spTree>
    <p:extLst>
      <p:ext uri="{BB962C8B-B14F-4D97-AF65-F5344CB8AC3E}">
        <p14:creationId xmlns:p14="http://schemas.microsoft.com/office/powerpoint/2010/main" val="1760808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A8F20C95-5735-D340-840C-46B02FBA8D63}"/>
              </a:ext>
            </a:extLst>
          </p:cNvPr>
          <p:cNvSpPr/>
          <p:nvPr/>
        </p:nvSpPr>
        <p:spPr>
          <a:xfrm>
            <a:off x="541889" y="582503"/>
            <a:ext cx="56509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b="1" dirty="0" err="1">
                <a:latin typeface="Century Gothic" panose="020B0502020202020204" pitchFamily="34" charset="0"/>
              </a:rPr>
              <a:t>Respondents</a:t>
            </a:r>
            <a:r>
              <a:rPr lang="it-IT" sz="1400" b="1" dirty="0">
                <a:latin typeface="Century Gothic" panose="020B0502020202020204" pitchFamily="34" charset="0"/>
              </a:rPr>
              <a:t> </a:t>
            </a:r>
            <a:r>
              <a:rPr lang="it-IT" sz="1400" b="1" dirty="0" err="1">
                <a:latin typeface="Century Gothic" panose="020B0502020202020204" pitchFamily="34" charset="0"/>
              </a:rPr>
              <a:t>have</a:t>
            </a:r>
            <a:r>
              <a:rPr lang="it-IT" sz="1400" b="1" dirty="0">
                <a:latin typeface="Century Gothic" panose="020B0502020202020204" pitchFamily="34" charset="0"/>
              </a:rPr>
              <a:t> </a:t>
            </a:r>
            <a:r>
              <a:rPr lang="it-IT" sz="1400" b="1" dirty="0" err="1">
                <a:latin typeface="Century Gothic" panose="020B0502020202020204" pitchFamily="34" charset="0"/>
              </a:rPr>
              <a:t>been</a:t>
            </a:r>
            <a:r>
              <a:rPr lang="it-IT" sz="1400" b="1" dirty="0">
                <a:latin typeface="Century Gothic" panose="020B0502020202020204" pitchFamily="34" charset="0"/>
              </a:rPr>
              <a:t> </a:t>
            </a:r>
            <a:r>
              <a:rPr lang="it-IT" sz="1400" b="1" dirty="0" err="1">
                <a:latin typeface="Century Gothic" panose="020B0502020202020204" pitchFamily="34" charset="0"/>
              </a:rPr>
              <a:t>asked</a:t>
            </a:r>
            <a:r>
              <a:rPr lang="it-IT" sz="1400" b="1" dirty="0">
                <a:latin typeface="Century Gothic" panose="020B0502020202020204" pitchFamily="34" charset="0"/>
              </a:rPr>
              <a:t> to rate the </a:t>
            </a:r>
            <a:r>
              <a:rPr lang="it-IT" sz="1400" b="1" dirty="0" err="1">
                <a:latin typeface="Century Gothic" panose="020B0502020202020204" pitchFamily="34" charset="0"/>
              </a:rPr>
              <a:t>following</a:t>
            </a:r>
            <a:r>
              <a:rPr lang="it-IT" sz="1400" b="1" dirty="0">
                <a:latin typeface="Century Gothic" panose="020B0502020202020204" pitchFamily="34" charset="0"/>
              </a:rPr>
              <a:t> </a:t>
            </a:r>
            <a:r>
              <a:rPr lang="it-IT" sz="1400" b="1" dirty="0" err="1">
                <a:latin typeface="Century Gothic" panose="020B0502020202020204" pitchFamily="34" charset="0"/>
              </a:rPr>
              <a:t>statements</a:t>
            </a:r>
            <a:endParaRPr lang="it-IT" sz="1400" b="1" dirty="0">
              <a:latin typeface="Century Gothic" panose="020B0502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F0BF979-A3B5-FB46-BAA2-317F72D5E519}"/>
              </a:ext>
            </a:extLst>
          </p:cNvPr>
          <p:cNvSpPr/>
          <p:nvPr/>
        </p:nvSpPr>
        <p:spPr>
          <a:xfrm>
            <a:off x="569770" y="926767"/>
            <a:ext cx="125903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dirty="0">
                <a:latin typeface="Century Gothic" panose="020B0502020202020204" pitchFamily="34" charset="0"/>
              </a:rPr>
              <a:t>SPAIN</a:t>
            </a:r>
            <a:endParaRPr lang="en-GB" sz="1400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50E839E4-F55B-5248-BA10-3F6269AAEA44}"/>
              </a:ext>
            </a:extLst>
          </p:cNvPr>
          <p:cNvSpPr txBox="1"/>
          <p:nvPr/>
        </p:nvSpPr>
        <p:spPr>
          <a:xfrm>
            <a:off x="3470299" y="4393175"/>
            <a:ext cx="745994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i="1" dirty="0">
                <a:latin typeface="Century Gothic" panose="020B0502020202020204" pitchFamily="34" charset="0"/>
              </a:rPr>
              <a:t>No </a:t>
            </a:r>
            <a:r>
              <a:rPr lang="en-GB" sz="1400" i="1" dirty="0" err="1">
                <a:latin typeface="Century Gothic" panose="020B0502020202020204" pitchFamily="34" charset="0"/>
              </a:rPr>
              <a:t>estandarizado</a:t>
            </a:r>
            <a:r>
              <a:rPr lang="en-GB" sz="1400" i="1" dirty="0">
                <a:latin typeface="Century Gothic" panose="020B0502020202020204" pitchFamily="34" charset="0"/>
              </a:rPr>
              <a:t>, </a:t>
            </a:r>
            <a:r>
              <a:rPr lang="en-GB" sz="1400" i="1" dirty="0" err="1">
                <a:latin typeface="Century Gothic" panose="020B0502020202020204" pitchFamily="34" charset="0"/>
              </a:rPr>
              <a:t>falta</a:t>
            </a:r>
            <a:r>
              <a:rPr lang="en-GB" sz="1400" i="1" dirty="0">
                <a:latin typeface="Century Gothic" panose="020B0502020202020204" pitchFamily="34" charset="0"/>
              </a:rPr>
              <a:t> de </a:t>
            </a:r>
            <a:r>
              <a:rPr lang="en-GB" sz="1400" i="1" dirty="0" err="1">
                <a:latin typeface="Century Gothic" panose="020B0502020202020204" pitchFamily="34" charset="0"/>
              </a:rPr>
              <a:t>formación</a:t>
            </a:r>
            <a:endParaRPr lang="en-GB" sz="1400" i="1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i="1" dirty="0">
                <a:latin typeface="Century Gothic" panose="020B0502020202020204" pitchFamily="34" charset="0"/>
              </a:rPr>
              <a:t>No hay </a:t>
            </a:r>
            <a:r>
              <a:rPr lang="en-GB" sz="1400" i="1" dirty="0" err="1">
                <a:latin typeface="Century Gothic" panose="020B0502020202020204" pitchFamily="34" charset="0"/>
              </a:rPr>
              <a:t>profesionales</a:t>
            </a:r>
            <a:r>
              <a:rPr lang="en-GB" sz="1400" i="1" dirty="0">
                <a:latin typeface="Century Gothic" panose="020B0502020202020204" pitchFamily="34" charset="0"/>
              </a:rPr>
              <a:t> </a:t>
            </a:r>
            <a:r>
              <a:rPr lang="en-GB" sz="1400" i="1" dirty="0" err="1">
                <a:latin typeface="Century Gothic" panose="020B0502020202020204" pitchFamily="34" charset="0"/>
              </a:rPr>
              <a:t>cualificados</a:t>
            </a:r>
            <a:endParaRPr lang="en-GB" sz="1400" i="1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i="1" dirty="0">
                <a:latin typeface="Century Gothic" panose="020B0502020202020204" pitchFamily="34" charset="0"/>
              </a:rPr>
              <a:t>No hay </a:t>
            </a:r>
            <a:r>
              <a:rPr lang="en-GB" sz="1400" i="1" dirty="0" err="1">
                <a:latin typeface="Century Gothic" panose="020B0502020202020204" pitchFamily="34" charset="0"/>
              </a:rPr>
              <a:t>programas</a:t>
            </a:r>
            <a:r>
              <a:rPr lang="en-GB" sz="1400" i="1" dirty="0">
                <a:latin typeface="Century Gothic" panose="020B0502020202020204" pitchFamily="34" charset="0"/>
              </a:rPr>
              <a:t> de </a:t>
            </a:r>
            <a:r>
              <a:rPr lang="en-GB" sz="1400" i="1" dirty="0" err="1">
                <a:latin typeface="Century Gothic" panose="020B0502020202020204" pitchFamily="34" charset="0"/>
              </a:rPr>
              <a:t>enseñanza</a:t>
            </a:r>
            <a:r>
              <a:rPr lang="en-GB" sz="1400" i="1" dirty="0">
                <a:latin typeface="Century Gothic" panose="020B0502020202020204" pitchFamily="34" charset="0"/>
              </a:rPr>
              <a:t> y </a:t>
            </a:r>
            <a:r>
              <a:rPr lang="en-GB" sz="1400" i="1" dirty="0" err="1">
                <a:latin typeface="Century Gothic" panose="020B0502020202020204" pitchFamily="34" charset="0"/>
              </a:rPr>
              <a:t>tampoco</a:t>
            </a:r>
            <a:r>
              <a:rPr lang="en-GB" sz="1400" i="1" dirty="0">
                <a:latin typeface="Century Gothic" panose="020B0502020202020204" pitchFamily="34" charset="0"/>
              </a:rPr>
              <a:t> </a:t>
            </a:r>
            <a:r>
              <a:rPr lang="en-GB" sz="1400" i="1" dirty="0" err="1">
                <a:latin typeface="Century Gothic" panose="020B0502020202020204" pitchFamily="34" charset="0"/>
              </a:rPr>
              <a:t>interes</a:t>
            </a:r>
            <a:r>
              <a:rPr lang="en-GB" sz="1400" i="1" dirty="0">
                <a:latin typeface="Century Gothic" panose="020B0502020202020204" pitchFamily="34" charset="0"/>
              </a:rPr>
              <a:t> por </a:t>
            </a:r>
            <a:r>
              <a:rPr lang="en-GB" sz="1400" i="1" dirty="0" err="1">
                <a:latin typeface="Century Gothic" panose="020B0502020202020204" pitchFamily="34" charset="0"/>
              </a:rPr>
              <a:t>parte</a:t>
            </a:r>
            <a:r>
              <a:rPr lang="en-GB" sz="1400" i="1" dirty="0">
                <a:latin typeface="Century Gothic" panose="020B0502020202020204" pitchFamily="34" charset="0"/>
              </a:rPr>
              <a:t> de los </a:t>
            </a:r>
            <a:r>
              <a:rPr lang="en-GB" sz="1400" i="1" dirty="0" err="1">
                <a:latin typeface="Century Gothic" panose="020B0502020202020204" pitchFamily="34" charset="0"/>
              </a:rPr>
              <a:t>trabajadores</a:t>
            </a:r>
            <a:endParaRPr lang="en-GB" sz="1400" i="1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i="1" dirty="0">
                <a:latin typeface="Century Gothic" panose="020B0502020202020204" pitchFamily="34" charset="0"/>
              </a:rPr>
              <a:t>No hay </a:t>
            </a:r>
            <a:r>
              <a:rPr lang="en-GB" sz="1400" i="1" dirty="0" err="1">
                <a:latin typeface="Century Gothic" panose="020B0502020202020204" pitchFamily="34" charset="0"/>
              </a:rPr>
              <a:t>formación</a:t>
            </a:r>
            <a:r>
              <a:rPr lang="en-GB" sz="1400" i="1" dirty="0">
                <a:latin typeface="Century Gothic" panose="020B0502020202020204" pitchFamily="34" charset="0"/>
              </a:rPr>
              <a:t> </a:t>
            </a:r>
            <a:r>
              <a:rPr lang="en-GB" sz="1400" i="1" dirty="0" err="1">
                <a:latin typeface="Century Gothic" panose="020B0502020202020204" pitchFamily="34" charset="0"/>
              </a:rPr>
              <a:t>adecuada</a:t>
            </a:r>
            <a:r>
              <a:rPr lang="en-GB" sz="1400" i="1" dirty="0">
                <a:latin typeface="Century Gothic" panose="020B0502020202020204" pitchFamily="34" charset="0"/>
              </a:rPr>
              <a:t> a las </a:t>
            </a:r>
            <a:r>
              <a:rPr lang="en-GB" sz="1400" i="1" dirty="0" err="1">
                <a:latin typeface="Century Gothic" panose="020B0502020202020204" pitchFamily="34" charset="0"/>
              </a:rPr>
              <a:t>necesidades</a:t>
            </a:r>
            <a:r>
              <a:rPr lang="en-GB" sz="1400" i="1" dirty="0">
                <a:latin typeface="Century Gothic" panose="020B0502020202020204" pitchFamily="34" charset="0"/>
              </a:rPr>
              <a:t> </a:t>
            </a:r>
            <a:r>
              <a:rPr lang="en-GB" sz="1400" i="1" dirty="0" err="1">
                <a:latin typeface="Century Gothic" panose="020B0502020202020204" pitchFamily="34" charset="0"/>
              </a:rPr>
              <a:t>especificas</a:t>
            </a:r>
            <a:endParaRPr lang="en-GB" sz="1400" i="1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i="1" dirty="0" err="1">
                <a:latin typeface="Century Gothic" panose="020B0502020202020204" pitchFamily="34" charset="0"/>
              </a:rPr>
              <a:t>En</a:t>
            </a:r>
            <a:r>
              <a:rPr lang="en-GB" sz="1400" i="1" dirty="0">
                <a:latin typeface="Century Gothic" panose="020B0502020202020204" pitchFamily="34" charset="0"/>
              </a:rPr>
              <a:t> zonas </a:t>
            </a:r>
            <a:r>
              <a:rPr lang="en-GB" sz="1400" i="1" dirty="0" err="1">
                <a:latin typeface="Century Gothic" panose="020B0502020202020204" pitchFamily="34" charset="0"/>
              </a:rPr>
              <a:t>industriales</a:t>
            </a:r>
            <a:r>
              <a:rPr lang="en-GB" sz="1400" i="1" dirty="0">
                <a:latin typeface="Century Gothic" panose="020B0502020202020204" pitchFamily="34" charset="0"/>
              </a:rPr>
              <a:t> cuesta </a:t>
            </a:r>
            <a:r>
              <a:rPr lang="en-GB" sz="1400" i="1" dirty="0" err="1">
                <a:latin typeface="Century Gothic" panose="020B0502020202020204" pitchFamily="34" charset="0"/>
              </a:rPr>
              <a:t>encontrar</a:t>
            </a:r>
            <a:r>
              <a:rPr lang="en-GB" sz="1400" i="1" dirty="0">
                <a:latin typeface="Century Gothic" panose="020B0502020202020204" pitchFamily="34" charset="0"/>
              </a:rPr>
              <a:t> </a:t>
            </a:r>
            <a:r>
              <a:rPr lang="en-GB" sz="1400" i="1" dirty="0" err="1">
                <a:latin typeface="Century Gothic" panose="020B0502020202020204" pitchFamily="34" charset="0"/>
              </a:rPr>
              <a:t>perfiles</a:t>
            </a:r>
            <a:r>
              <a:rPr lang="en-GB" sz="1400" i="1" dirty="0">
                <a:latin typeface="Century Gothic" panose="020B0502020202020204" pitchFamily="34" charset="0"/>
              </a:rPr>
              <a:t> </a:t>
            </a:r>
            <a:r>
              <a:rPr lang="en-GB" sz="1400" i="1" dirty="0" err="1">
                <a:latin typeface="Century Gothic" panose="020B0502020202020204" pitchFamily="34" charset="0"/>
              </a:rPr>
              <a:t>técnicos</a:t>
            </a:r>
            <a:endParaRPr lang="en-GB" sz="1400" i="1" dirty="0">
              <a:latin typeface="Century Gothic" panose="020B0502020202020204" pitchFamily="34" charset="0"/>
            </a:endParaRPr>
          </a:p>
          <a:p>
            <a:br>
              <a:rPr lang="en-GB" sz="1100" dirty="0"/>
            </a:br>
            <a:endParaRPr lang="en-GB" sz="1100" dirty="0"/>
          </a:p>
        </p:txBody>
      </p:sp>
      <p:pic>
        <p:nvPicPr>
          <p:cNvPr id="6146" name="Picture 2" descr="Grafico delle risposte di Moduli. Titolo della domanda: En cuanto a su experiencia personal, por favor valore las siguientes afirmaciones. Numero di risposte: .">
            <a:extLst>
              <a:ext uri="{FF2B5EF4-FFF2-40B4-BE49-F238E27FC236}">
                <a16:creationId xmlns:a16="http://schemas.microsoft.com/office/drawing/2014/main" id="{E03345AC-11BF-F44A-86AE-F25C65B5C5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07"/>
          <a:stretch/>
        </p:blipFill>
        <p:spPr bwMode="auto">
          <a:xfrm>
            <a:off x="550778" y="1174428"/>
            <a:ext cx="7055260" cy="2775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97A1369-257E-1246-A8D9-B0D6A7EE8FED}"/>
              </a:ext>
            </a:extLst>
          </p:cNvPr>
          <p:cNvSpPr txBox="1"/>
          <p:nvPr/>
        </p:nvSpPr>
        <p:spPr>
          <a:xfrm>
            <a:off x="541889" y="3248661"/>
            <a:ext cx="159659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requieren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competencias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técnicas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completamente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nuevas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tratar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nuevas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tecnologías</a:t>
            </a:r>
            <a:endParaRPr lang="it-IT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8D7DCC48-526F-6843-8223-E048004B4958}"/>
              </a:ext>
            </a:extLst>
          </p:cNvPr>
          <p:cNvSpPr txBox="1"/>
          <p:nvPr/>
        </p:nvSpPr>
        <p:spPr>
          <a:xfrm>
            <a:off x="2138479" y="3226119"/>
            <a:ext cx="20896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Abordar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falta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competencias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digitales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es solo una parte de la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solución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necesita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ser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complementada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desarrollo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otras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competencias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técnicas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y de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comportamiento</a:t>
            </a:r>
            <a:endParaRPr lang="it-IT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1C8C4FE-DB59-854C-A32E-AE972570D4CF}"/>
              </a:ext>
            </a:extLst>
          </p:cNvPr>
          <p:cNvSpPr txBox="1"/>
          <p:nvPr/>
        </p:nvSpPr>
        <p:spPr>
          <a:xfrm>
            <a:off x="4228079" y="3217318"/>
            <a:ext cx="177673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lugares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trabajo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modernos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requieren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diferentes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tareas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mejorando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así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su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versatilidad</a:t>
            </a:r>
            <a:endParaRPr lang="it-IT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223E0B73-5043-7447-BB44-C87C64BB53E2}"/>
              </a:ext>
            </a:extLst>
          </p:cNvPr>
          <p:cNvSpPr txBox="1"/>
          <p:nvPr/>
        </p:nvSpPr>
        <p:spPr>
          <a:xfrm>
            <a:off x="5829300" y="3227508"/>
            <a:ext cx="1776738" cy="6771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Mi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empresa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tiene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dificultades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cubrir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vacantes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perfiles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talentos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profesionales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competencias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800" dirty="0" err="1">
                <a:latin typeface="Arial" panose="020B0604020202020204" pitchFamily="34" charset="0"/>
                <a:cs typeface="Arial" panose="020B0604020202020204" pitchFamily="34" charset="0"/>
              </a:rPr>
              <a:t>necesarias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it-IT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Freccia circolare a sinistra 6">
            <a:extLst>
              <a:ext uri="{FF2B5EF4-FFF2-40B4-BE49-F238E27FC236}">
                <a16:creationId xmlns:a16="http://schemas.microsoft.com/office/drawing/2014/main" id="{4B4AC310-2D7A-0843-831D-5B48915F1875}"/>
              </a:ext>
            </a:extLst>
          </p:cNvPr>
          <p:cNvSpPr/>
          <p:nvPr/>
        </p:nvSpPr>
        <p:spPr>
          <a:xfrm>
            <a:off x="7298454" y="3427503"/>
            <a:ext cx="606926" cy="1309081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Why ?</a:t>
            </a:r>
          </a:p>
        </p:txBody>
      </p:sp>
    </p:spTree>
    <p:extLst>
      <p:ext uri="{BB962C8B-B14F-4D97-AF65-F5344CB8AC3E}">
        <p14:creationId xmlns:p14="http://schemas.microsoft.com/office/powerpoint/2010/main" val="2405077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5830D976-4C9D-EF45-B80B-369BC1E8B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797" y="469969"/>
            <a:ext cx="10058400" cy="46999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b="1" dirty="0">
                <a:latin typeface="Century Gothic" panose="020B0502020202020204" pitchFamily="34" charset="0"/>
              </a:rPr>
              <a:t>Companies’ </a:t>
            </a:r>
            <a:r>
              <a:rPr lang="it-IT" b="1" dirty="0" err="1">
                <a:latin typeface="Century Gothic" panose="020B0502020202020204" pitchFamily="34" charset="0"/>
              </a:rPr>
              <a:t>responses</a:t>
            </a:r>
            <a:r>
              <a:rPr lang="it-IT" b="1" dirty="0">
                <a:latin typeface="Century Gothic" panose="020B0502020202020204" pitchFamily="34" charset="0"/>
              </a:rPr>
              <a:t> to </a:t>
            </a:r>
            <a:r>
              <a:rPr lang="it-IT" b="1" dirty="0" err="1">
                <a:latin typeface="Century Gothic" panose="020B0502020202020204" pitchFamily="34" charset="0"/>
              </a:rPr>
              <a:t>workers</a:t>
            </a:r>
            <a:r>
              <a:rPr lang="it-IT" b="1" dirty="0">
                <a:latin typeface="Century Gothic" panose="020B0502020202020204" pitchFamily="34" charset="0"/>
              </a:rPr>
              <a:t>’ </a:t>
            </a:r>
            <a:r>
              <a:rPr lang="it-IT" b="1" dirty="0" err="1">
                <a:latin typeface="Century Gothic" panose="020B0502020202020204" pitchFamily="34" charset="0"/>
              </a:rPr>
              <a:t>lack</a:t>
            </a:r>
            <a:r>
              <a:rPr lang="it-IT" b="1" dirty="0">
                <a:latin typeface="Century Gothic" panose="020B0502020202020204" pitchFamily="34" charset="0"/>
              </a:rPr>
              <a:t> of </a:t>
            </a:r>
            <a:r>
              <a:rPr lang="it-IT" b="1" dirty="0" err="1">
                <a:latin typeface="Century Gothic" panose="020B0502020202020204" pitchFamily="34" charset="0"/>
              </a:rPr>
              <a:t>necessary</a:t>
            </a:r>
            <a:r>
              <a:rPr lang="it-IT" b="1" dirty="0">
                <a:latin typeface="Century Gothic" panose="020B0502020202020204" pitchFamily="34" charset="0"/>
              </a:rPr>
              <a:t> skills</a:t>
            </a:r>
            <a:endParaRPr lang="it-IT" sz="1400" b="1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endParaRPr lang="it-IT" sz="1400" b="1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endParaRPr lang="it-IT" b="1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endParaRPr lang="it-IT" b="1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endParaRPr lang="it-IT" b="1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endParaRPr lang="it-IT" b="1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r>
              <a:rPr lang="it-IT" sz="1400" b="1" dirty="0" err="1">
                <a:latin typeface="Century Gothic" panose="020B0502020202020204" pitchFamily="34" charset="0"/>
              </a:rPr>
              <a:t>Changes</a:t>
            </a:r>
            <a:r>
              <a:rPr lang="it-IT" sz="1400" b="1" dirty="0">
                <a:latin typeface="Century Gothic" panose="020B0502020202020204" pitchFamily="34" charset="0"/>
              </a:rPr>
              <a:t> in the </a:t>
            </a:r>
            <a:r>
              <a:rPr lang="it-IT" sz="1400" b="1" dirty="0" err="1">
                <a:latin typeface="Century Gothic" panose="020B0502020202020204" pitchFamily="34" charset="0"/>
              </a:rPr>
              <a:t>content</a:t>
            </a:r>
            <a:r>
              <a:rPr lang="it-IT" sz="1400" b="1" dirty="0">
                <a:latin typeface="Century Gothic" panose="020B0502020202020204" pitchFamily="34" charset="0"/>
              </a:rPr>
              <a:t> of work</a:t>
            </a:r>
            <a:endParaRPr lang="en-GB" sz="1400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9" name="Segnaposto contenuto 3">
            <a:extLst>
              <a:ext uri="{FF2B5EF4-FFF2-40B4-BE49-F238E27FC236}">
                <a16:creationId xmlns:a16="http://schemas.microsoft.com/office/drawing/2014/main" id="{D2252892-F601-FB4E-BA02-B540125392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9545995"/>
              </p:ext>
            </p:extLst>
          </p:nvPr>
        </p:nvGraphicFramePr>
        <p:xfrm>
          <a:off x="1244174" y="910856"/>
          <a:ext cx="9703647" cy="243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4549">
                  <a:extLst>
                    <a:ext uri="{9D8B030D-6E8A-4147-A177-3AD203B41FA5}">
                      <a16:colId xmlns:a16="http://schemas.microsoft.com/office/drawing/2014/main" val="3072845510"/>
                    </a:ext>
                  </a:extLst>
                </a:gridCol>
                <a:gridCol w="3234549">
                  <a:extLst>
                    <a:ext uri="{9D8B030D-6E8A-4147-A177-3AD203B41FA5}">
                      <a16:colId xmlns:a16="http://schemas.microsoft.com/office/drawing/2014/main" val="947316084"/>
                    </a:ext>
                  </a:extLst>
                </a:gridCol>
                <a:gridCol w="3234549">
                  <a:extLst>
                    <a:ext uri="{9D8B030D-6E8A-4147-A177-3AD203B41FA5}">
                      <a16:colId xmlns:a16="http://schemas.microsoft.com/office/drawing/2014/main" val="2473726492"/>
                    </a:ext>
                  </a:extLst>
                </a:gridCol>
              </a:tblGrid>
              <a:tr h="294317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Century Gothic" panose="020B0502020202020204" pitchFamily="34" charset="0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Century Gothic" panose="020B0502020202020204" pitchFamily="34" charset="0"/>
                        </a:rPr>
                        <a:t>SLOVENIA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Century Gothic" panose="020B0502020202020204" pitchFamily="34" charset="0"/>
                        </a:rPr>
                        <a:t>SPAIN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045762"/>
                  </a:ext>
                </a:extLst>
              </a:tr>
              <a:tr h="18369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dirty="0">
                        <a:solidFill>
                          <a:srgbClr val="0432FF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</a:rPr>
                        <a:t>Training programmes </a:t>
                      </a:r>
                      <a:r>
                        <a:rPr lang="it-IT" sz="1400" b="1" dirty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</a:rPr>
                        <a:t>12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dirty="0">
                        <a:solidFill>
                          <a:srgbClr val="FF000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 err="1">
                          <a:solidFill>
                            <a:srgbClr val="FF9300"/>
                          </a:solidFill>
                          <a:latin typeface="Century Gothic" panose="020B0502020202020204" pitchFamily="34" charset="0"/>
                        </a:rPr>
                        <a:t>Selection</a:t>
                      </a:r>
                      <a:r>
                        <a:rPr lang="it-IT" sz="1400" dirty="0">
                          <a:solidFill>
                            <a:srgbClr val="FF9300"/>
                          </a:solidFill>
                          <a:latin typeface="Century Gothic" panose="020B0502020202020204" pitchFamily="34" charset="0"/>
                        </a:rPr>
                        <a:t> of new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>
                          <a:solidFill>
                            <a:srgbClr val="FF9300"/>
                          </a:solidFill>
                          <a:latin typeface="Century Gothic" panose="020B0502020202020204" pitchFamily="34" charset="0"/>
                        </a:rPr>
                        <a:t>professional </a:t>
                      </a:r>
                      <a:r>
                        <a:rPr lang="it-IT" sz="1400" dirty="0" err="1">
                          <a:solidFill>
                            <a:srgbClr val="FF9300"/>
                          </a:solidFill>
                          <a:latin typeface="Century Gothic" panose="020B0502020202020204" pitchFamily="34" charset="0"/>
                        </a:rPr>
                        <a:t>figures</a:t>
                      </a:r>
                      <a:r>
                        <a:rPr lang="it-IT" sz="1400" dirty="0">
                          <a:solidFill>
                            <a:srgbClr val="FF930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it-IT" sz="1400" b="1" dirty="0">
                          <a:solidFill>
                            <a:srgbClr val="FF9300"/>
                          </a:solidFill>
                          <a:latin typeface="Century Gothic" panose="020B0502020202020204" pitchFamily="34" charset="0"/>
                        </a:rPr>
                        <a:t>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1" kern="1200" dirty="0">
                        <a:solidFill>
                          <a:srgbClr val="FF930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>
                          <a:solidFill>
                            <a:srgbClr val="0432FF"/>
                          </a:solidFill>
                          <a:latin typeface="Century Gothic" panose="020B0502020202020204" pitchFamily="34" charset="0"/>
                        </a:rPr>
                        <a:t>Job </a:t>
                      </a:r>
                      <a:r>
                        <a:rPr lang="it-IT" sz="1400" dirty="0" err="1">
                          <a:solidFill>
                            <a:srgbClr val="0432FF"/>
                          </a:solidFill>
                          <a:latin typeface="Century Gothic" panose="020B0502020202020204" pitchFamily="34" charset="0"/>
                        </a:rPr>
                        <a:t>rotation</a:t>
                      </a:r>
                      <a:r>
                        <a:rPr lang="it-IT" sz="1400" dirty="0">
                          <a:solidFill>
                            <a:srgbClr val="0432FF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it-IT" sz="1400" b="1" dirty="0">
                          <a:solidFill>
                            <a:srgbClr val="0432FF"/>
                          </a:solidFill>
                          <a:latin typeface="Century Gothic" panose="020B0502020202020204" pitchFamily="34" charset="0"/>
                        </a:rPr>
                        <a:t>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kern="1200" dirty="0">
                        <a:solidFill>
                          <a:srgbClr val="FF930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100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Training programmes </a:t>
                      </a:r>
                      <a:r>
                        <a:rPr kumimoji="0" lang="it-I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930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Selection</a:t>
                      </a:r>
                      <a:r>
                        <a:rPr kumimoji="0" lang="it-IT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930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of new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930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professional </a:t>
                      </a:r>
                      <a:r>
                        <a:rPr kumimoji="0" lang="it-IT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930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figures</a:t>
                      </a:r>
                      <a:r>
                        <a:rPr kumimoji="0" lang="it-IT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930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it-I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930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9300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432FF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Job </a:t>
                      </a:r>
                      <a:r>
                        <a:rPr kumimoji="0" lang="it-IT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432FF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rotation</a:t>
                      </a:r>
                      <a:r>
                        <a:rPr kumimoji="0" lang="it-IT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432FF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it-I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432FF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432FF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Self </a:t>
                      </a:r>
                      <a:r>
                        <a:rPr kumimoji="0" lang="it-IT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education</a:t>
                      </a:r>
                      <a:r>
                        <a:rPr kumimoji="0" lang="it-IT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it-IT" sz="14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100" kern="1200" dirty="0">
                        <a:solidFill>
                          <a:srgbClr val="FF930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Training programmes </a:t>
                      </a:r>
                      <a:r>
                        <a:rPr kumimoji="0" lang="it-I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930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Selection</a:t>
                      </a:r>
                      <a:r>
                        <a:rPr kumimoji="0" lang="it-IT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930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of new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930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professional </a:t>
                      </a:r>
                      <a:r>
                        <a:rPr kumimoji="0" lang="it-IT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930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figures</a:t>
                      </a:r>
                      <a:r>
                        <a:rPr kumimoji="0" lang="it-IT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930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it-I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930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9300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432FF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Job </a:t>
                      </a:r>
                      <a:r>
                        <a:rPr kumimoji="0" lang="it-IT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432FF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rotation</a:t>
                      </a:r>
                      <a:r>
                        <a:rPr kumimoji="0" lang="it-IT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432FF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it-I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432FF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  <a:p>
                      <a:pPr algn="ctr"/>
                      <a:endParaRPr lang="en-GB" sz="14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886400"/>
                  </a:ext>
                </a:extLst>
              </a:tr>
            </a:tbl>
          </a:graphicData>
        </a:graphic>
      </p:graphicFrame>
      <p:graphicFrame>
        <p:nvGraphicFramePr>
          <p:cNvPr id="21" name="Segnaposto contenuto 3">
            <a:extLst>
              <a:ext uri="{FF2B5EF4-FFF2-40B4-BE49-F238E27FC236}">
                <a16:creationId xmlns:a16="http://schemas.microsoft.com/office/drawing/2014/main" id="{373F98AB-5E20-EB40-8E10-9948783E56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2879071"/>
              </p:ext>
            </p:extLst>
          </p:nvPr>
        </p:nvGraphicFramePr>
        <p:xfrm>
          <a:off x="1244174" y="3303999"/>
          <a:ext cx="9703647" cy="2446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4549">
                  <a:extLst>
                    <a:ext uri="{9D8B030D-6E8A-4147-A177-3AD203B41FA5}">
                      <a16:colId xmlns:a16="http://schemas.microsoft.com/office/drawing/2014/main" val="3072845510"/>
                    </a:ext>
                  </a:extLst>
                </a:gridCol>
                <a:gridCol w="3234549">
                  <a:extLst>
                    <a:ext uri="{9D8B030D-6E8A-4147-A177-3AD203B41FA5}">
                      <a16:colId xmlns:a16="http://schemas.microsoft.com/office/drawing/2014/main" val="947316084"/>
                    </a:ext>
                  </a:extLst>
                </a:gridCol>
                <a:gridCol w="3234549">
                  <a:extLst>
                    <a:ext uri="{9D8B030D-6E8A-4147-A177-3AD203B41FA5}">
                      <a16:colId xmlns:a16="http://schemas.microsoft.com/office/drawing/2014/main" val="2473726492"/>
                    </a:ext>
                  </a:extLst>
                </a:gridCol>
              </a:tblGrid>
              <a:tr h="288031">
                <a:tc gridSpan="3">
                  <a:txBody>
                    <a:bodyPr/>
                    <a:lstStyle/>
                    <a:p>
                      <a:pPr algn="ctr"/>
                      <a:r>
                        <a:rPr lang="it-IT" sz="1400" b="1" i="0" kern="1200" dirty="0" err="1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Average</a:t>
                      </a:r>
                      <a:r>
                        <a:rPr lang="it-IT" sz="1400" b="1" i="0" kern="120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b="1" i="0" kern="1200" dirty="0" err="1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age</a:t>
                      </a:r>
                      <a:r>
                        <a:rPr lang="it-IT" sz="1400" b="1" i="0" kern="120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of </a:t>
                      </a:r>
                      <a:r>
                        <a:rPr lang="it-IT" sz="1400" b="1" i="0" kern="1200" dirty="0" err="1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workers</a:t>
                      </a:r>
                      <a:r>
                        <a:rPr lang="it-IT" sz="1400" b="1" i="0" kern="120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b="1" i="0" kern="1200" dirty="0" err="1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involved</a:t>
                      </a:r>
                      <a:r>
                        <a:rPr lang="it-IT" sz="1400" b="1" i="0" kern="120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in </a:t>
                      </a:r>
                      <a:r>
                        <a:rPr lang="it-IT" sz="1400" b="1" i="0" kern="1200" dirty="0" err="1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vocational</a:t>
                      </a:r>
                      <a:r>
                        <a:rPr lang="it-IT" sz="1400" b="1" i="0" kern="120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training/re-training </a:t>
                      </a:r>
                      <a:r>
                        <a:rPr lang="it-IT" sz="1400" b="0" i="0" kern="1200" dirty="0" err="1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courses</a:t>
                      </a:r>
                      <a:r>
                        <a:rPr lang="it-IT" sz="1400" b="0" i="0" kern="120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b="0" i="0" kern="1200" dirty="0" err="1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organized</a:t>
                      </a:r>
                      <a:r>
                        <a:rPr lang="it-IT" sz="1400" b="0" i="0" kern="120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by companies</a:t>
                      </a:r>
                      <a:endParaRPr lang="en-GB" sz="11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4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4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45057"/>
                  </a:ext>
                </a:extLst>
              </a:tr>
              <a:tr h="288031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Century Gothic" panose="020B0502020202020204" pitchFamily="34" charset="0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Century Gothic" panose="020B0502020202020204" pitchFamily="34" charset="0"/>
                        </a:rPr>
                        <a:t>SLOVENIA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Century Gothic" panose="020B0502020202020204" pitchFamily="34" charset="0"/>
                        </a:rPr>
                        <a:t>SPAIN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045762"/>
                  </a:ext>
                </a:extLst>
              </a:tr>
              <a:tr h="183692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25-29 </a:t>
                      </a:r>
                      <a:r>
                        <a:rPr lang="it-IT" sz="1400" b="0" i="0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years</a:t>
                      </a:r>
                      <a:r>
                        <a:rPr lang="it-IT" sz="14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b="1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9</a:t>
                      </a:r>
                      <a:endParaRPr lang="it-IT" sz="1400" b="1" dirty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dirty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45-54 </a:t>
                      </a:r>
                      <a:r>
                        <a:rPr lang="it-IT" sz="1400" b="0" i="0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yerars</a:t>
                      </a:r>
                      <a:r>
                        <a:rPr lang="it-IT" sz="14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b="1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7</a:t>
                      </a:r>
                      <a:endParaRPr lang="en-GB" sz="1400" b="1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dirty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25-29 </a:t>
                      </a:r>
                      <a:r>
                        <a:rPr lang="it-IT" sz="1400" b="0" i="0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years</a:t>
                      </a:r>
                      <a:r>
                        <a:rPr lang="it-IT" sz="14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b="1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</a:t>
                      </a:r>
                      <a:endParaRPr lang="it-IT" sz="1400" b="1" dirty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dirty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45-54 </a:t>
                      </a:r>
                      <a:r>
                        <a:rPr lang="it-IT" sz="1400" b="0" i="0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yerars</a:t>
                      </a:r>
                      <a:r>
                        <a:rPr lang="it-IT" sz="14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b="1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6</a:t>
                      </a:r>
                      <a:endParaRPr lang="en-GB" sz="1400" b="1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kern="1200" dirty="0">
                        <a:solidFill>
                          <a:srgbClr val="FF930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25-29 </a:t>
                      </a:r>
                      <a:r>
                        <a:rPr lang="it-IT" sz="1400" b="0" i="0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years</a:t>
                      </a:r>
                      <a:r>
                        <a:rPr lang="it-IT" sz="14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b="1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</a:t>
                      </a:r>
                      <a:endParaRPr lang="it-IT" sz="1400" b="1" dirty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dirty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45-54 </a:t>
                      </a:r>
                      <a:r>
                        <a:rPr lang="it-IT" sz="1400" b="0" i="0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yerars</a:t>
                      </a:r>
                      <a:r>
                        <a:rPr lang="it-IT" sz="14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b="1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</a:t>
                      </a:r>
                      <a:endParaRPr lang="en-GB" sz="1400" b="1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GB" sz="14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8864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25353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5830D976-4C9D-EF45-B80B-369BC1E8B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797" y="469969"/>
            <a:ext cx="10058400" cy="46999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it-IT" sz="1400" b="1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endParaRPr lang="it-IT" b="1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endParaRPr lang="it-IT" b="1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endParaRPr lang="it-IT" b="1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endParaRPr lang="it-IT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532387C7-9FB9-1D4D-AF32-B432104D67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2023405"/>
              </p:ext>
            </p:extLst>
          </p:nvPr>
        </p:nvGraphicFramePr>
        <p:xfrm>
          <a:off x="3025770" y="521064"/>
          <a:ext cx="8629653" cy="58669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1010">
                  <a:extLst>
                    <a:ext uri="{9D8B030D-6E8A-4147-A177-3AD203B41FA5}">
                      <a16:colId xmlns:a16="http://schemas.microsoft.com/office/drawing/2014/main" val="1682392735"/>
                    </a:ext>
                  </a:extLst>
                </a:gridCol>
                <a:gridCol w="6358643">
                  <a:extLst>
                    <a:ext uri="{9D8B030D-6E8A-4147-A177-3AD203B41FA5}">
                      <a16:colId xmlns:a16="http://schemas.microsoft.com/office/drawing/2014/main" val="3529019561"/>
                    </a:ext>
                  </a:extLst>
                </a:gridCol>
              </a:tblGrid>
              <a:tr h="1937587">
                <a:tc>
                  <a:txBody>
                    <a:bodyPr/>
                    <a:lstStyle/>
                    <a:p>
                      <a:r>
                        <a:rPr lang="en-GB" dirty="0">
                          <a:latin typeface="Century Gothic" panose="020B0502020202020204" pitchFamily="34" charset="0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325738"/>
                  </a:ext>
                </a:extLst>
              </a:tr>
              <a:tr h="1917700">
                <a:tc>
                  <a:txBody>
                    <a:bodyPr/>
                    <a:lstStyle/>
                    <a:p>
                      <a:r>
                        <a:rPr lang="en-GB" dirty="0">
                          <a:latin typeface="Century Gothic" panose="020B0502020202020204" pitchFamily="34" charset="0"/>
                        </a:rPr>
                        <a:t>SLOVENIA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315758"/>
                  </a:ext>
                </a:extLst>
              </a:tr>
              <a:tr h="1673555">
                <a:tc>
                  <a:txBody>
                    <a:bodyPr/>
                    <a:lstStyle/>
                    <a:p>
                      <a:r>
                        <a:rPr lang="en-GB" dirty="0">
                          <a:latin typeface="Century Gothic" panose="020B0502020202020204" pitchFamily="34" charset="0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919538"/>
                  </a:ext>
                </a:extLst>
              </a:tr>
            </a:tbl>
          </a:graphicData>
        </a:graphic>
      </p:graphicFrame>
      <p:pic>
        <p:nvPicPr>
          <p:cNvPr id="7" name="Immagine 6">
            <a:extLst>
              <a:ext uri="{FF2B5EF4-FFF2-40B4-BE49-F238E27FC236}">
                <a16:creationId xmlns:a16="http://schemas.microsoft.com/office/drawing/2014/main" id="{BBD451A6-4814-4A41-9859-593E1B155F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1" y="549410"/>
            <a:ext cx="5165766" cy="1830809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CC2DD3BD-4D0F-2C47-9BFB-68C269EF9D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1" y="2489384"/>
            <a:ext cx="5165766" cy="1830808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F57F0CE6-BB29-CA49-A8B2-0B87797F39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1201" y="4429357"/>
            <a:ext cx="5165766" cy="1830808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AC9D8A46-0CB6-C743-AF13-87763927847C}"/>
              </a:ext>
            </a:extLst>
          </p:cNvPr>
          <p:cNvSpPr/>
          <p:nvPr/>
        </p:nvSpPr>
        <p:spPr>
          <a:xfrm>
            <a:off x="465156" y="549410"/>
            <a:ext cx="20271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>
                <a:latin typeface="Century Gothic" panose="020B0502020202020204" pitchFamily="34" charset="0"/>
              </a:rPr>
              <a:t>Local/National </a:t>
            </a:r>
            <a:r>
              <a:rPr lang="it-IT" sz="2000" b="1" dirty="0" err="1">
                <a:latin typeface="Century Gothic" panose="020B0502020202020204" pitchFamily="34" charset="0"/>
              </a:rPr>
              <a:t>relationships</a:t>
            </a:r>
            <a:endParaRPr lang="it-IT" sz="16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80970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5830D976-4C9D-EF45-B80B-369BC1E8B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797" y="469969"/>
            <a:ext cx="10058400" cy="46999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it-IT" sz="1400" b="1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endParaRPr lang="it-IT" b="1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endParaRPr lang="it-IT" b="1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endParaRPr lang="it-IT" b="1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endParaRPr lang="it-IT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532387C7-9FB9-1D4D-AF32-B432104D67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1021394"/>
              </p:ext>
            </p:extLst>
          </p:nvPr>
        </p:nvGraphicFramePr>
        <p:xfrm>
          <a:off x="3025770" y="521064"/>
          <a:ext cx="8629653" cy="5758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1010">
                  <a:extLst>
                    <a:ext uri="{9D8B030D-6E8A-4147-A177-3AD203B41FA5}">
                      <a16:colId xmlns:a16="http://schemas.microsoft.com/office/drawing/2014/main" val="1682392735"/>
                    </a:ext>
                  </a:extLst>
                </a:gridCol>
                <a:gridCol w="6358643">
                  <a:extLst>
                    <a:ext uri="{9D8B030D-6E8A-4147-A177-3AD203B41FA5}">
                      <a16:colId xmlns:a16="http://schemas.microsoft.com/office/drawing/2014/main" val="3529019561"/>
                    </a:ext>
                  </a:extLst>
                </a:gridCol>
              </a:tblGrid>
              <a:tr h="1937587">
                <a:tc>
                  <a:txBody>
                    <a:bodyPr/>
                    <a:lstStyle/>
                    <a:p>
                      <a:r>
                        <a:rPr lang="en-GB" dirty="0">
                          <a:latin typeface="Century Gothic" panose="020B0502020202020204" pitchFamily="34" charset="0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b="0" dirty="0">
                        <a:latin typeface="Century Gothic" panose="020B0502020202020204" pitchFamily="34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it-IT" sz="1600" b="0" kern="1200" dirty="0" err="1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Lack</a:t>
                      </a:r>
                      <a:r>
                        <a:rPr lang="it-IT" sz="1600" b="0" kern="120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of time to set up, </a:t>
                      </a:r>
                      <a:r>
                        <a:rPr lang="it-IT" sz="1600" b="0" kern="1200" dirty="0" err="1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implement</a:t>
                      </a:r>
                      <a:r>
                        <a:rPr lang="it-IT" sz="1600" b="0" kern="120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and </a:t>
                      </a:r>
                      <a:r>
                        <a:rPr lang="it-IT" sz="1600" b="0" kern="1200" dirty="0" err="1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maintain</a:t>
                      </a:r>
                      <a:r>
                        <a:rPr lang="it-IT" sz="1600" b="0" kern="120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the </a:t>
                      </a:r>
                      <a:r>
                        <a:rPr lang="it-IT" sz="1600" b="0" kern="1200" dirty="0" err="1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collaboration</a:t>
                      </a:r>
                      <a:r>
                        <a:rPr lang="it-IT" sz="1600" b="0" kern="120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;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it-IT" sz="1600" b="0" kern="1200" dirty="0" err="1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Lack</a:t>
                      </a:r>
                      <a:r>
                        <a:rPr lang="it-IT" sz="1600" b="0" kern="120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of </a:t>
                      </a:r>
                      <a:r>
                        <a:rPr lang="it-IT" sz="1600" b="0" kern="1200" dirty="0" err="1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financial</a:t>
                      </a:r>
                      <a:r>
                        <a:rPr lang="it-IT" sz="1600" b="0" kern="120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600" b="0" kern="1200" dirty="0" err="1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resources</a:t>
                      </a:r>
                      <a:r>
                        <a:rPr lang="it-IT" sz="1600" b="0" kern="120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;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it-IT" sz="1600" b="0" kern="1200" dirty="0" err="1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Absence</a:t>
                      </a:r>
                      <a:r>
                        <a:rPr lang="it-IT" sz="1600" b="0" kern="120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of </a:t>
                      </a:r>
                      <a:r>
                        <a:rPr lang="it-IT" sz="1600" b="0" kern="1200" dirty="0" err="1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collaboration</a:t>
                      </a:r>
                      <a:r>
                        <a:rPr lang="it-IT" sz="1600" b="0" kern="120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600" b="0" kern="1200" dirty="0" err="1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opportunities</a:t>
                      </a:r>
                      <a:endParaRPr lang="it-IT" sz="1600" b="0" kern="1200" dirty="0">
                        <a:solidFill>
                          <a:schemeClr val="lt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endParaRPr lang="en-GB" sz="1600" b="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b="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b="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325738"/>
                  </a:ext>
                </a:extLst>
              </a:tr>
              <a:tr h="1917700">
                <a:tc>
                  <a:txBody>
                    <a:bodyPr/>
                    <a:lstStyle/>
                    <a:p>
                      <a:r>
                        <a:rPr lang="en-GB" dirty="0">
                          <a:latin typeface="Century Gothic" panose="020B0502020202020204" pitchFamily="34" charset="0"/>
                        </a:rPr>
                        <a:t>SLOVENIA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it-IT" sz="1600" b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The </a:t>
                      </a:r>
                      <a:r>
                        <a:rPr lang="it-IT" sz="1600" b="0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collaboration</a:t>
                      </a:r>
                      <a:r>
                        <a:rPr lang="it-IT" sz="1600" b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600" b="0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would</a:t>
                      </a:r>
                      <a:r>
                        <a:rPr lang="it-IT" sz="1600" b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600" b="0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bring</a:t>
                      </a:r>
                      <a:r>
                        <a:rPr lang="it-IT" sz="1600" b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no </a:t>
                      </a:r>
                      <a:r>
                        <a:rPr lang="it-IT" sz="1600" b="0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real</a:t>
                      </a:r>
                      <a:r>
                        <a:rPr lang="it-IT" sz="1600" b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benefit to the Company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it-IT" sz="1600" b="0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Lack</a:t>
                      </a:r>
                      <a:r>
                        <a:rPr lang="it-IT" sz="1600" b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of time to set up, </a:t>
                      </a:r>
                      <a:r>
                        <a:rPr lang="it-IT" sz="1600" b="0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implement</a:t>
                      </a:r>
                      <a:r>
                        <a:rPr lang="it-IT" sz="1600" b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and </a:t>
                      </a:r>
                      <a:r>
                        <a:rPr lang="it-IT" sz="1600" b="0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maintain</a:t>
                      </a:r>
                      <a:r>
                        <a:rPr lang="it-IT" sz="1600" b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the </a:t>
                      </a:r>
                      <a:r>
                        <a:rPr lang="it-IT" sz="1600" b="0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collaboration</a:t>
                      </a:r>
                      <a:endParaRPr lang="it-IT" sz="1600" b="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endParaRPr lang="en-GB" sz="1600" b="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315758"/>
                  </a:ext>
                </a:extLst>
              </a:tr>
              <a:tr h="1673555">
                <a:tc>
                  <a:txBody>
                    <a:bodyPr/>
                    <a:lstStyle/>
                    <a:p>
                      <a:r>
                        <a:rPr lang="en-GB" dirty="0">
                          <a:latin typeface="Century Gothic" panose="020B0502020202020204" pitchFamily="34" charset="0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b="0" dirty="0">
                        <a:latin typeface="Century Gothic" panose="020B0502020202020204" pitchFamily="34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it-IT" sz="1600" b="0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Falta</a:t>
                      </a:r>
                      <a:r>
                        <a:rPr lang="it-IT" sz="1600" b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de </a:t>
                      </a:r>
                      <a:r>
                        <a:rPr lang="it-IT" sz="1600" b="0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recursos</a:t>
                      </a:r>
                      <a:r>
                        <a:rPr lang="it-IT" sz="1600" b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600" b="0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financieros</a:t>
                      </a:r>
                      <a:r>
                        <a:rPr lang="it-IT" sz="1600" b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;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it-IT" sz="1600" b="0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Ausencia</a:t>
                      </a:r>
                      <a:r>
                        <a:rPr lang="it-IT" sz="1600" b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de </a:t>
                      </a:r>
                      <a:r>
                        <a:rPr lang="it-IT" sz="1600" b="0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oportunidades</a:t>
                      </a:r>
                      <a:r>
                        <a:rPr lang="it-IT" sz="1600" b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de </a:t>
                      </a:r>
                      <a:r>
                        <a:rPr lang="it-IT" sz="1600" b="0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colaboración</a:t>
                      </a:r>
                      <a:endParaRPr lang="it-IT" sz="1600" b="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it-IT" sz="1600" b="0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Debido</a:t>
                      </a:r>
                      <a:r>
                        <a:rPr lang="it-IT" sz="1600" b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a </a:t>
                      </a:r>
                      <a:r>
                        <a:rPr lang="it-IT" sz="1600" b="0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experiencias</a:t>
                      </a:r>
                      <a:r>
                        <a:rPr lang="it-IT" sz="1600" b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600" b="0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anteriores</a:t>
                      </a:r>
                      <a:r>
                        <a:rPr lang="it-IT" sz="1600" b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de </a:t>
                      </a:r>
                      <a:r>
                        <a:rPr lang="it-IT" sz="1600" b="0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colaboración</a:t>
                      </a:r>
                      <a:r>
                        <a:rPr lang="it-IT" sz="1600" b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600" b="0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negativas</a:t>
                      </a:r>
                      <a:endParaRPr lang="it-IT" sz="1600" b="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it-IT" sz="1600" b="0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Falta</a:t>
                      </a:r>
                      <a:r>
                        <a:rPr lang="it-IT" sz="1600" b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de </a:t>
                      </a:r>
                      <a:r>
                        <a:rPr lang="it-IT" sz="1600" b="0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recursos</a:t>
                      </a:r>
                      <a:r>
                        <a:rPr lang="it-IT" sz="1600" b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600" b="0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financieros</a:t>
                      </a:r>
                      <a:endParaRPr lang="en-GB" sz="1600" b="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b="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919538"/>
                  </a:ext>
                </a:extLst>
              </a:tr>
            </a:tbl>
          </a:graphicData>
        </a:graphic>
      </p:graphicFrame>
      <p:sp>
        <p:nvSpPr>
          <p:cNvPr id="6" name="Rettangolo 5">
            <a:extLst>
              <a:ext uri="{FF2B5EF4-FFF2-40B4-BE49-F238E27FC236}">
                <a16:creationId xmlns:a16="http://schemas.microsoft.com/office/drawing/2014/main" id="{AC9D8A46-0CB6-C743-AF13-87763927847C}"/>
              </a:ext>
            </a:extLst>
          </p:cNvPr>
          <p:cNvSpPr/>
          <p:nvPr/>
        </p:nvSpPr>
        <p:spPr>
          <a:xfrm>
            <a:off x="465156" y="549410"/>
            <a:ext cx="202717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 err="1">
                <a:latin typeface="Century Gothic" panose="020B0502020202020204" pitchFamily="34" charset="0"/>
              </a:rPr>
              <a:t>Reasons</a:t>
            </a:r>
            <a:endParaRPr lang="it-IT" sz="2000" b="1" dirty="0">
              <a:latin typeface="Century Gothic" panose="020B0502020202020204" pitchFamily="34" charset="0"/>
            </a:endParaRPr>
          </a:p>
          <a:p>
            <a:r>
              <a:rPr lang="it-IT" sz="2000" b="1" dirty="0">
                <a:latin typeface="Century Gothic" panose="020B0502020202020204" pitchFamily="34" charset="0"/>
              </a:rPr>
              <a:t>for the </a:t>
            </a:r>
            <a:r>
              <a:rPr lang="it-IT" sz="2000" b="1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lack</a:t>
            </a:r>
            <a:r>
              <a:rPr lang="it-IT" sz="20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 of </a:t>
            </a:r>
            <a:r>
              <a:rPr lang="it-IT" sz="2000" b="1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local</a:t>
            </a:r>
            <a:r>
              <a:rPr lang="it-IT" sz="20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/</a:t>
            </a:r>
            <a:r>
              <a:rPr lang="it-IT" sz="2000" b="1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national</a:t>
            </a:r>
            <a:r>
              <a:rPr lang="it-IT" sz="20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it-IT" sz="2000" b="1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connections</a:t>
            </a:r>
            <a:r>
              <a:rPr lang="it-IT" sz="20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 with </a:t>
            </a:r>
            <a:r>
              <a:rPr lang="it-IT" sz="2000" b="1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education</a:t>
            </a:r>
            <a:r>
              <a:rPr lang="it-IT" sz="20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 and training providers</a:t>
            </a:r>
            <a:endParaRPr lang="it-IT" sz="16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83501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5830D976-4C9D-EF45-B80B-369BC1E8B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797" y="469969"/>
            <a:ext cx="10058400" cy="46999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it-IT" sz="1400" b="1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endParaRPr lang="it-IT" b="1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endParaRPr lang="it-IT" b="1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endParaRPr lang="it-IT" b="1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endParaRPr lang="it-IT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532387C7-9FB9-1D4D-AF32-B432104D67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3712194"/>
              </p:ext>
            </p:extLst>
          </p:nvPr>
        </p:nvGraphicFramePr>
        <p:xfrm>
          <a:off x="3025770" y="521064"/>
          <a:ext cx="8629653" cy="5941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1010">
                  <a:extLst>
                    <a:ext uri="{9D8B030D-6E8A-4147-A177-3AD203B41FA5}">
                      <a16:colId xmlns:a16="http://schemas.microsoft.com/office/drawing/2014/main" val="1682392735"/>
                    </a:ext>
                  </a:extLst>
                </a:gridCol>
                <a:gridCol w="6358643">
                  <a:extLst>
                    <a:ext uri="{9D8B030D-6E8A-4147-A177-3AD203B41FA5}">
                      <a16:colId xmlns:a16="http://schemas.microsoft.com/office/drawing/2014/main" val="3529019561"/>
                    </a:ext>
                  </a:extLst>
                </a:gridCol>
              </a:tblGrid>
              <a:tr h="1937587">
                <a:tc>
                  <a:txBody>
                    <a:bodyPr/>
                    <a:lstStyle/>
                    <a:p>
                      <a:r>
                        <a:rPr lang="en-GB" dirty="0">
                          <a:latin typeface="Century Gothic" panose="020B0502020202020204" pitchFamily="34" charset="0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b="0" dirty="0">
                        <a:latin typeface="Century Gothic" panose="020B0502020202020204" pitchFamily="34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it-IT" sz="1400" b="1" kern="1200" dirty="0" err="1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Flatter</a:t>
                      </a:r>
                      <a:r>
                        <a:rPr lang="it-IT" sz="1400" b="1" kern="120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b="1" kern="1200" dirty="0" err="1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hierarchies</a:t>
                      </a:r>
                      <a:r>
                        <a:rPr lang="it-IT" sz="1400" b="1" kern="120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(</a:t>
                      </a:r>
                      <a:r>
                        <a:rPr lang="it-IT" sz="1400" b="1" kern="1200" dirty="0" err="1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reduction</a:t>
                      </a:r>
                      <a:r>
                        <a:rPr lang="it-IT" sz="1400" b="1" kern="120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in the </a:t>
                      </a:r>
                      <a:r>
                        <a:rPr lang="it-IT" sz="1400" b="1" kern="1200" dirty="0" err="1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number</a:t>
                      </a:r>
                      <a:r>
                        <a:rPr lang="it-IT" sz="1400" b="1" kern="120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of </a:t>
                      </a:r>
                      <a:r>
                        <a:rPr lang="it-IT" sz="1400" b="1" kern="1200" dirty="0" err="1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supervisors</a:t>
                      </a:r>
                      <a:r>
                        <a:rPr lang="it-IT" sz="1400" b="1" kern="120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) 8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it-IT" sz="1400" b="1" kern="120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Direct </a:t>
                      </a:r>
                      <a:r>
                        <a:rPr lang="it-IT" sz="1400" b="1" kern="1200" dirty="0" err="1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employee</a:t>
                      </a:r>
                      <a:r>
                        <a:rPr lang="it-IT" sz="1400" b="1" kern="120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b="1" kern="1200" dirty="0" err="1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participation</a:t>
                      </a:r>
                      <a:r>
                        <a:rPr lang="it-IT" sz="1400" b="1" kern="120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b="1" kern="1200" dirty="0" err="1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practices</a:t>
                      </a:r>
                      <a:r>
                        <a:rPr lang="it-IT" sz="1400" b="1" kern="120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(e.g. via </a:t>
                      </a:r>
                      <a:r>
                        <a:rPr lang="it-IT" sz="1400" b="1" kern="1200" dirty="0" err="1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continuous</a:t>
                      </a:r>
                      <a:r>
                        <a:rPr lang="it-IT" sz="1400" b="1" kern="120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b="1" kern="1200" dirty="0" err="1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improvement</a:t>
                      </a:r>
                      <a:r>
                        <a:rPr lang="it-IT" sz="1400" b="1" kern="120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b="1" kern="1200" dirty="0" err="1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groups</a:t>
                      </a:r>
                      <a:r>
                        <a:rPr lang="it-IT" sz="1400" b="1" kern="120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) 10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it-IT" sz="1400" b="0" kern="1200" dirty="0" err="1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Centralisation</a:t>
                      </a:r>
                      <a:r>
                        <a:rPr lang="it-IT" sz="1400" b="0" kern="120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of </a:t>
                      </a:r>
                      <a:r>
                        <a:rPr lang="it-IT" sz="1400" b="0" kern="1200" dirty="0" err="1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power</a:t>
                      </a:r>
                      <a:r>
                        <a:rPr lang="it-IT" sz="1400" b="0" kern="120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and </a:t>
                      </a:r>
                      <a:r>
                        <a:rPr lang="it-IT" sz="1400" b="0" kern="1200" dirty="0" err="1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decreased</a:t>
                      </a:r>
                      <a:r>
                        <a:rPr lang="it-IT" sz="1400" b="0" kern="120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b="0" kern="1200" dirty="0" err="1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autonomy</a:t>
                      </a:r>
                      <a:endParaRPr lang="it-IT" sz="1400" b="0" kern="1200" dirty="0">
                        <a:solidFill>
                          <a:schemeClr val="lt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400" b="0" dirty="0">
                          <a:latin typeface="Century Gothic" panose="020B0502020202020204" pitchFamily="34" charset="0"/>
                        </a:rPr>
                        <a:t>Outsourcing of activities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400" b="0" dirty="0">
                          <a:latin typeface="Century Gothic" panose="020B0502020202020204" pitchFamily="34" charset="0"/>
                        </a:rPr>
                        <a:t>Internalisation of activities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400" b="0" dirty="0">
                          <a:latin typeface="Century Gothic" panose="020B0502020202020204" pitchFamily="34" charset="0"/>
                        </a:rPr>
                        <a:t>Don't know</a:t>
                      </a:r>
                    </a:p>
                    <a:p>
                      <a:endParaRPr lang="en-GB" sz="1400" b="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325738"/>
                  </a:ext>
                </a:extLst>
              </a:tr>
              <a:tr h="1917700">
                <a:tc>
                  <a:txBody>
                    <a:bodyPr/>
                    <a:lstStyle/>
                    <a:p>
                      <a:r>
                        <a:rPr lang="en-GB" dirty="0">
                          <a:latin typeface="Century Gothic" panose="020B0502020202020204" pitchFamily="34" charset="0"/>
                        </a:rPr>
                        <a:t>SLOVENIA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it-IT" sz="1400" b="1" kern="1200" dirty="0" err="1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Flatter</a:t>
                      </a:r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b="1" kern="1200" dirty="0" err="1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hierarchies</a:t>
                      </a:r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(</a:t>
                      </a:r>
                      <a:r>
                        <a:rPr lang="it-IT" sz="1400" b="1" kern="1200" dirty="0" err="1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reduction</a:t>
                      </a:r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in the </a:t>
                      </a:r>
                      <a:r>
                        <a:rPr lang="it-IT" sz="1400" b="1" kern="1200" dirty="0" err="1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number</a:t>
                      </a:r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of </a:t>
                      </a:r>
                      <a:r>
                        <a:rPr lang="it-IT" sz="1400" b="1" kern="1200" dirty="0" err="1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supervisors</a:t>
                      </a:r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) 10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Direct </a:t>
                      </a:r>
                      <a:r>
                        <a:rPr lang="it-IT" sz="1400" b="1" kern="1200" dirty="0" err="1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employee</a:t>
                      </a:r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b="1" kern="1200" dirty="0" err="1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participation</a:t>
                      </a:r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b="1" kern="1200" dirty="0" err="1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practices</a:t>
                      </a:r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(e.g. via </a:t>
                      </a:r>
                      <a:r>
                        <a:rPr lang="it-IT" sz="1400" b="1" kern="1200" dirty="0" err="1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continuous</a:t>
                      </a:r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b="1" kern="1200" dirty="0" err="1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improvement</a:t>
                      </a:r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b="1" kern="1200" dirty="0" err="1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groups</a:t>
                      </a:r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) 8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it-IT" sz="1400" b="0" kern="1200" dirty="0" err="1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Centralisation</a:t>
                      </a:r>
                      <a:r>
                        <a:rPr lang="it-IT" sz="1400" b="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of </a:t>
                      </a:r>
                      <a:r>
                        <a:rPr lang="it-IT" sz="1400" b="0" kern="1200" dirty="0" err="1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power</a:t>
                      </a:r>
                      <a:r>
                        <a:rPr lang="it-IT" sz="1400" b="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and </a:t>
                      </a:r>
                      <a:r>
                        <a:rPr lang="it-IT" sz="1400" b="0" kern="1200" dirty="0" err="1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decreased</a:t>
                      </a:r>
                      <a:r>
                        <a:rPr lang="it-IT" sz="1400" b="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b="0" kern="1200" dirty="0" err="1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autonomy</a:t>
                      </a:r>
                      <a:endParaRPr lang="it-IT" sz="1400" b="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400" b="0" dirty="0">
                          <a:latin typeface="Century Gothic" panose="020B0502020202020204" pitchFamily="34" charset="0"/>
                        </a:rPr>
                        <a:t>Outsourcing of activities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400" b="0" dirty="0">
                          <a:latin typeface="Century Gothic" panose="020B0502020202020204" pitchFamily="34" charset="0"/>
                        </a:rPr>
                        <a:t>Internalisation of activities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400" b="0" dirty="0">
                          <a:latin typeface="Century Gothic" panose="020B0502020202020204" pitchFamily="34" charset="0"/>
                        </a:rPr>
                        <a:t>Don't know</a:t>
                      </a:r>
                    </a:p>
                    <a:p>
                      <a:endParaRPr lang="en-GB" sz="1400" b="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315758"/>
                  </a:ext>
                </a:extLst>
              </a:tr>
              <a:tr h="1673555">
                <a:tc>
                  <a:txBody>
                    <a:bodyPr/>
                    <a:lstStyle/>
                    <a:p>
                      <a:r>
                        <a:rPr lang="en-GB" dirty="0">
                          <a:latin typeface="Century Gothic" panose="020B0502020202020204" pitchFamily="34" charset="0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b="0" dirty="0">
                        <a:latin typeface="Century Gothic" panose="020B0502020202020204" pitchFamily="34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it-IT" sz="1400" b="0" kern="1200" dirty="0" err="1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Flatter</a:t>
                      </a:r>
                      <a:r>
                        <a:rPr lang="it-IT" sz="1400" b="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b="0" kern="1200" dirty="0" err="1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hierarchies</a:t>
                      </a:r>
                      <a:r>
                        <a:rPr lang="it-IT" sz="1400" b="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(</a:t>
                      </a:r>
                      <a:r>
                        <a:rPr lang="it-IT" sz="1400" b="0" kern="1200" dirty="0" err="1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reduction</a:t>
                      </a:r>
                      <a:r>
                        <a:rPr lang="it-IT" sz="1400" b="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in the </a:t>
                      </a:r>
                      <a:r>
                        <a:rPr lang="it-IT" sz="1400" b="0" kern="1200" dirty="0" err="1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number</a:t>
                      </a:r>
                      <a:r>
                        <a:rPr lang="it-IT" sz="1400" b="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of </a:t>
                      </a:r>
                      <a:r>
                        <a:rPr lang="it-IT" sz="1400" b="0" kern="1200" dirty="0" err="1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supervisors</a:t>
                      </a:r>
                      <a:r>
                        <a:rPr lang="it-IT" sz="1400" b="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;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Direct </a:t>
                      </a:r>
                      <a:r>
                        <a:rPr lang="it-IT" sz="1400" b="1" kern="1200" dirty="0" err="1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employee</a:t>
                      </a:r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b="1" kern="1200" dirty="0" err="1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participation</a:t>
                      </a:r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b="1" kern="1200" dirty="0" err="1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practices</a:t>
                      </a:r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(e.g. via </a:t>
                      </a:r>
                      <a:r>
                        <a:rPr lang="it-IT" sz="1400" b="1" kern="1200" dirty="0" err="1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continuous</a:t>
                      </a:r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b="1" kern="1200" dirty="0" err="1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improvement</a:t>
                      </a:r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b="1" kern="1200" dirty="0" err="1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groups</a:t>
                      </a:r>
                      <a:r>
                        <a:rPr lang="it-IT" sz="1400" b="1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) 4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it-IT" sz="1400" b="0" kern="1200" dirty="0" err="1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Centralisation</a:t>
                      </a:r>
                      <a:r>
                        <a:rPr lang="it-IT" sz="1400" b="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of </a:t>
                      </a:r>
                      <a:r>
                        <a:rPr lang="it-IT" sz="1400" b="0" kern="1200" dirty="0" err="1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power</a:t>
                      </a:r>
                      <a:r>
                        <a:rPr lang="it-IT" sz="1400" b="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and </a:t>
                      </a:r>
                      <a:r>
                        <a:rPr lang="it-IT" sz="1400" b="0" kern="1200" dirty="0" err="1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decreased</a:t>
                      </a:r>
                      <a:r>
                        <a:rPr lang="it-IT" sz="1400" b="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b="0" kern="1200" dirty="0" err="1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autonomy</a:t>
                      </a:r>
                      <a:endParaRPr lang="it-IT" sz="1400" b="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400" b="1" dirty="0">
                          <a:latin typeface="Century Gothic" panose="020B0502020202020204" pitchFamily="34" charset="0"/>
                        </a:rPr>
                        <a:t>Outsourcing of activities 5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400" b="0" dirty="0">
                          <a:latin typeface="Century Gothic" panose="020B0502020202020204" pitchFamily="34" charset="0"/>
                        </a:rPr>
                        <a:t>Internalisation of activities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400" b="0" dirty="0">
                          <a:latin typeface="Century Gothic" panose="020B0502020202020204" pitchFamily="34" charset="0"/>
                        </a:rPr>
                        <a:t>Don't know</a:t>
                      </a:r>
                    </a:p>
                    <a:p>
                      <a:endParaRPr lang="en-GB" sz="1400" b="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919538"/>
                  </a:ext>
                </a:extLst>
              </a:tr>
            </a:tbl>
          </a:graphicData>
        </a:graphic>
      </p:graphicFrame>
      <p:sp>
        <p:nvSpPr>
          <p:cNvPr id="6" name="Rettangolo 5">
            <a:extLst>
              <a:ext uri="{FF2B5EF4-FFF2-40B4-BE49-F238E27FC236}">
                <a16:creationId xmlns:a16="http://schemas.microsoft.com/office/drawing/2014/main" id="{AC9D8A46-0CB6-C743-AF13-87763927847C}"/>
              </a:ext>
            </a:extLst>
          </p:cNvPr>
          <p:cNvSpPr/>
          <p:nvPr/>
        </p:nvSpPr>
        <p:spPr>
          <a:xfrm>
            <a:off x="465156" y="549410"/>
            <a:ext cx="202717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dirty="0">
                <a:latin typeface="Century Gothic" panose="020B0502020202020204" pitchFamily="34" charset="0"/>
              </a:rPr>
              <a:t>How </a:t>
            </a:r>
            <a:r>
              <a:rPr lang="it-IT" sz="2000" dirty="0" err="1">
                <a:latin typeface="Century Gothic" panose="020B0502020202020204" pitchFamily="34" charset="0"/>
              </a:rPr>
              <a:t>has</a:t>
            </a:r>
            <a:r>
              <a:rPr lang="it-IT" sz="2000" dirty="0">
                <a:latin typeface="Century Gothic" panose="020B0502020202020204" pitchFamily="34" charset="0"/>
              </a:rPr>
              <a:t> the </a:t>
            </a:r>
            <a:r>
              <a:rPr lang="it-IT" sz="2000" b="1" dirty="0" err="1">
                <a:latin typeface="Century Gothic" panose="020B0502020202020204" pitchFamily="34" charset="0"/>
              </a:rPr>
              <a:t>organization</a:t>
            </a:r>
            <a:r>
              <a:rPr lang="it-IT" sz="2000" b="1" dirty="0">
                <a:latin typeface="Century Gothic" panose="020B0502020202020204" pitchFamily="34" charset="0"/>
              </a:rPr>
              <a:t> of work </a:t>
            </a:r>
            <a:r>
              <a:rPr lang="it-IT" sz="2000" dirty="0" err="1">
                <a:latin typeface="Century Gothic" panose="020B0502020202020204" pitchFamily="34" charset="0"/>
              </a:rPr>
              <a:t>changed</a:t>
            </a:r>
            <a:r>
              <a:rPr lang="it-IT" sz="2000" dirty="0">
                <a:latin typeface="Century Gothic" panose="020B0502020202020204" pitchFamily="34" charset="0"/>
              </a:rPr>
              <a:t> in </a:t>
            </a:r>
            <a:r>
              <a:rPr lang="it-IT" sz="2000" dirty="0" err="1">
                <a:latin typeface="Century Gothic" panose="020B0502020202020204" pitchFamily="34" charset="0"/>
              </a:rPr>
              <a:t>your</a:t>
            </a:r>
            <a:r>
              <a:rPr lang="it-IT" sz="2000" dirty="0">
                <a:latin typeface="Century Gothic" panose="020B0502020202020204" pitchFamily="34" charset="0"/>
              </a:rPr>
              <a:t> Company?</a:t>
            </a:r>
            <a:endParaRPr lang="it-IT" sz="16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2877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5830D976-4C9D-EF45-B80B-369BC1E8B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797" y="469969"/>
            <a:ext cx="10058400" cy="46999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it-IT" sz="1400" b="1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endParaRPr lang="it-IT" b="1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r>
              <a:rPr lang="it-IT" sz="1400" b="1" dirty="0">
                <a:latin typeface="Century Gothic" panose="020B0502020202020204" pitchFamily="34" charset="0"/>
              </a:rPr>
              <a:t>Industrial/</a:t>
            </a:r>
            <a:r>
              <a:rPr lang="it-IT" sz="1400" b="1" dirty="0" err="1">
                <a:latin typeface="Century Gothic" panose="020B0502020202020204" pitchFamily="34" charset="0"/>
              </a:rPr>
              <a:t>employee</a:t>
            </a:r>
            <a:r>
              <a:rPr lang="it-IT" sz="1400" b="1" dirty="0">
                <a:latin typeface="Century Gothic" panose="020B0502020202020204" pitchFamily="34" charset="0"/>
              </a:rPr>
              <a:t> relations                    </a:t>
            </a:r>
            <a:r>
              <a:rPr lang="it-IT" sz="1400" b="1" dirty="0" err="1">
                <a:latin typeface="Century Gothic" panose="020B0502020202020204" pitchFamily="34" charset="0"/>
              </a:rPr>
              <a:t>digitalization</a:t>
            </a:r>
            <a:endParaRPr lang="it-IT" sz="1400" b="1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endParaRPr lang="it-IT" b="1" dirty="0">
              <a:latin typeface="Century Gothic" panose="020B0502020202020204" pitchFamily="34" charset="0"/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AC9D8A46-0CB6-C743-AF13-87763927847C}"/>
              </a:ext>
            </a:extLst>
          </p:cNvPr>
          <p:cNvSpPr/>
          <p:nvPr/>
        </p:nvSpPr>
        <p:spPr>
          <a:xfrm>
            <a:off x="465156" y="549410"/>
            <a:ext cx="10058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Courier New" panose="02070309020205020404" pitchFamily="49" charset="0"/>
              <a:buChar char="o"/>
            </a:pPr>
            <a:r>
              <a:rPr lang="en-GB" sz="20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Section 2  – </a:t>
            </a:r>
            <a:r>
              <a:rPr lang="it-IT" sz="20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Industrial/</a:t>
            </a:r>
            <a:r>
              <a:rPr lang="it-IT" sz="2000" b="1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Employee</a:t>
            </a:r>
            <a:r>
              <a:rPr lang="it-IT" sz="20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 relations</a:t>
            </a:r>
            <a:endParaRPr lang="en-GB" sz="20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5" name="Segnaposto contenuto 3">
            <a:extLst>
              <a:ext uri="{FF2B5EF4-FFF2-40B4-BE49-F238E27FC236}">
                <a16:creationId xmlns:a16="http://schemas.microsoft.com/office/drawing/2014/main" id="{D9A672CF-BCCC-C542-8632-CEEE3BE3F3B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5302149"/>
              </p:ext>
            </p:extLst>
          </p:nvPr>
        </p:nvGraphicFramePr>
        <p:xfrm>
          <a:off x="1244173" y="1565032"/>
          <a:ext cx="9703647" cy="4605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4549">
                  <a:extLst>
                    <a:ext uri="{9D8B030D-6E8A-4147-A177-3AD203B41FA5}">
                      <a16:colId xmlns:a16="http://schemas.microsoft.com/office/drawing/2014/main" val="3072845510"/>
                    </a:ext>
                  </a:extLst>
                </a:gridCol>
                <a:gridCol w="3234549">
                  <a:extLst>
                    <a:ext uri="{9D8B030D-6E8A-4147-A177-3AD203B41FA5}">
                      <a16:colId xmlns:a16="http://schemas.microsoft.com/office/drawing/2014/main" val="947316084"/>
                    </a:ext>
                  </a:extLst>
                </a:gridCol>
                <a:gridCol w="3234549">
                  <a:extLst>
                    <a:ext uri="{9D8B030D-6E8A-4147-A177-3AD203B41FA5}">
                      <a16:colId xmlns:a16="http://schemas.microsoft.com/office/drawing/2014/main" val="2473726492"/>
                    </a:ext>
                  </a:extLst>
                </a:gridCol>
              </a:tblGrid>
              <a:tr h="296238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Century Gothic" panose="020B0502020202020204" pitchFamily="34" charset="0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Century Gothic" panose="020B0502020202020204" pitchFamily="34" charset="0"/>
                        </a:rPr>
                        <a:t>SLOVENIA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Century Gothic" panose="020B0502020202020204" pitchFamily="34" charset="0"/>
                        </a:rPr>
                        <a:t>SPAIN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045762"/>
                  </a:ext>
                </a:extLst>
              </a:tr>
              <a:tr h="25772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100" dirty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It has been necessary to initiate negotiations over some crucial topics 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kern="12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Cooperative industrial relations have allowed to find efficient solutions to critical aspects 6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Digital innovation has brought about serious conflicts between management and workers’ representatives 3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Industrial relations have not affected and been affected by digitalization 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100" dirty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It has been necessary to initiate negotiations over some crucial topics 4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Cooperative industrial relations have allowed to find efficient solutions to critical aspects 8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Digital innovation has brought about serious conflicts between management and workers’ representatives 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kern="12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Industrial relations have not affected and been affected by digitalization 5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100" kern="1200" dirty="0">
                        <a:solidFill>
                          <a:srgbClr val="FF930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It has been necessary to initiate negotiations over some crucial topics 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kern="12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Cooperative industrial relations have allowed to find efficient solutions to critical aspects 3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Digital innovation has brought about serious conflicts between management and workers’ representatives 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Industrial relations have not affected and been affected by digitalization 6</a:t>
                      </a:r>
                    </a:p>
                    <a:p>
                      <a:pPr algn="ctr"/>
                      <a:endParaRPr lang="en-GB" sz="14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886400"/>
                  </a:ext>
                </a:extLst>
              </a:tr>
              <a:tr h="42948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Negotiations' main area of reference (first </a:t>
                      </a:r>
                      <a:r>
                        <a:rPr lang="it-IT" sz="1400" b="0" i="0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two</a:t>
                      </a:r>
                      <a:r>
                        <a:rPr lang="it-IT" sz="14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b="0" i="0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options</a:t>
                      </a:r>
                      <a:r>
                        <a:rPr lang="it-IT" sz="14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for </a:t>
                      </a:r>
                      <a:r>
                        <a:rPr lang="it-IT" sz="1400" b="0" i="0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number</a:t>
                      </a:r>
                      <a:r>
                        <a:rPr lang="it-IT" sz="14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of </a:t>
                      </a:r>
                      <a:r>
                        <a:rPr lang="it-IT" sz="1400" b="0" i="0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selections</a:t>
                      </a:r>
                      <a:r>
                        <a:rPr lang="it-IT" sz="14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)</a:t>
                      </a:r>
                      <a:endParaRPr lang="en-GB" sz="1000" b="1" kern="1200" dirty="0">
                        <a:solidFill>
                          <a:srgbClr val="0070C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4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915596"/>
                  </a:ext>
                </a:extLst>
              </a:tr>
              <a:tr h="4294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Organisation of work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Workers</a:t>
                      </a:r>
                      <a:r>
                        <a:rPr lang="it-IT" sz="14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’ skills development</a:t>
                      </a:r>
                      <a:endParaRPr lang="en-GB" sz="800" b="1" kern="1200" dirty="0">
                        <a:solidFill>
                          <a:srgbClr val="0070C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Organisation of work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Workers</a:t>
                      </a:r>
                      <a:r>
                        <a:rPr kumimoji="0" lang="it-IT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’ skills development</a:t>
                      </a:r>
                      <a:endParaRPr kumimoji="0" lang="en-GB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b="1" kern="1200" dirty="0">
                        <a:solidFill>
                          <a:srgbClr val="0070C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0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Política</a:t>
                      </a:r>
                      <a:r>
                        <a:rPr kumimoji="0" lang="it-IT" sz="14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it-IT" sz="1400" b="0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salarial</a:t>
                      </a:r>
                      <a:endParaRPr kumimoji="0" lang="it-IT" sz="14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4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0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Organización</a:t>
                      </a:r>
                      <a:r>
                        <a:rPr kumimoji="0" lang="it-IT" sz="14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del </a:t>
                      </a:r>
                      <a:r>
                        <a:rPr kumimoji="0" lang="it-IT" sz="1400" b="0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trabajo</a:t>
                      </a:r>
                      <a:endParaRPr kumimoji="0" lang="it-IT" sz="14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4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0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Desarrollo</a:t>
                      </a:r>
                      <a:r>
                        <a:rPr kumimoji="0" lang="it-IT" sz="14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de </a:t>
                      </a:r>
                      <a:r>
                        <a:rPr kumimoji="0" lang="it-IT" sz="1400" b="0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competencia</a:t>
                      </a:r>
                      <a:r>
                        <a:rPr lang="it-IT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endParaRPr lang="en-GB" sz="1000" b="1" kern="1200" dirty="0">
                        <a:solidFill>
                          <a:srgbClr val="0070C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079624"/>
                  </a:ext>
                </a:extLst>
              </a:tr>
            </a:tbl>
          </a:graphicData>
        </a:graphic>
      </p:graphicFrame>
      <p:cxnSp>
        <p:nvCxnSpPr>
          <p:cNvPr id="7" name="Connettore 2 6">
            <a:extLst>
              <a:ext uri="{FF2B5EF4-FFF2-40B4-BE49-F238E27FC236}">
                <a16:creationId xmlns:a16="http://schemas.microsoft.com/office/drawing/2014/main" id="{C6DFDD6B-A386-864A-AA79-0E50B19DB1F0}"/>
              </a:ext>
            </a:extLst>
          </p:cNvPr>
          <p:cNvCxnSpPr/>
          <p:nvPr/>
        </p:nvCxnSpPr>
        <p:spPr>
          <a:xfrm>
            <a:off x="6324600" y="1346200"/>
            <a:ext cx="952500" cy="0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22236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5830D976-4C9D-EF45-B80B-369BC1E8B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797" y="469969"/>
            <a:ext cx="10058400" cy="46999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it-IT" b="1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r>
              <a:rPr lang="it-IT" dirty="0" err="1">
                <a:latin typeface="Century Gothic" panose="020B0502020202020204" pitchFamily="34" charset="0"/>
              </a:rPr>
              <a:t>Reasons</a:t>
            </a:r>
            <a:r>
              <a:rPr lang="it-IT" dirty="0">
                <a:latin typeface="Century Gothic" panose="020B0502020202020204" pitchFamily="34" charset="0"/>
              </a:rPr>
              <a:t> </a:t>
            </a:r>
            <a:r>
              <a:rPr lang="it-IT" dirty="0" err="1">
                <a:latin typeface="Century Gothic" panose="020B0502020202020204" pitchFamily="34" charset="0"/>
              </a:rPr>
              <a:t>behind</a:t>
            </a:r>
            <a:r>
              <a:rPr lang="it-IT" dirty="0">
                <a:latin typeface="Century Gothic" panose="020B0502020202020204" pitchFamily="34" charset="0"/>
              </a:rPr>
              <a:t> </a:t>
            </a:r>
            <a:r>
              <a:rPr lang="it-IT" b="1" dirty="0" err="1">
                <a:latin typeface="Century Gothic" panose="020B0502020202020204" pitchFamily="34" charset="0"/>
              </a:rPr>
              <a:t>conflicts</a:t>
            </a:r>
            <a:r>
              <a:rPr lang="it-IT" b="1" dirty="0">
                <a:latin typeface="Century Gothic" panose="020B0502020202020204" pitchFamily="34" charset="0"/>
              </a:rPr>
              <a:t> </a:t>
            </a:r>
            <a:r>
              <a:rPr lang="it-IT" dirty="0">
                <a:latin typeface="Century Gothic" panose="020B0502020202020204" pitchFamily="34" charset="0"/>
              </a:rPr>
              <a:t>between </a:t>
            </a:r>
            <a:r>
              <a:rPr lang="it-IT" b="1" dirty="0">
                <a:latin typeface="Century Gothic" panose="020B0502020202020204" pitchFamily="34" charset="0"/>
              </a:rPr>
              <a:t>management</a:t>
            </a:r>
            <a:r>
              <a:rPr lang="it-IT" dirty="0">
                <a:latin typeface="Century Gothic" panose="020B0502020202020204" pitchFamily="34" charset="0"/>
              </a:rPr>
              <a:t> and </a:t>
            </a:r>
            <a:r>
              <a:rPr lang="it-IT" b="1" dirty="0" err="1">
                <a:latin typeface="Century Gothic" panose="020B0502020202020204" pitchFamily="34" charset="0"/>
              </a:rPr>
              <a:t>workers</a:t>
            </a:r>
            <a:r>
              <a:rPr lang="it-IT" b="1" dirty="0">
                <a:latin typeface="Century Gothic" panose="020B0502020202020204" pitchFamily="34" charset="0"/>
              </a:rPr>
              <a:t>’ </a:t>
            </a:r>
            <a:r>
              <a:rPr lang="it-IT" b="1" dirty="0" err="1">
                <a:latin typeface="Century Gothic" panose="020B0502020202020204" pitchFamily="34" charset="0"/>
              </a:rPr>
              <a:t>representatives</a:t>
            </a:r>
            <a:endParaRPr lang="it-IT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5" name="Segnaposto contenuto 3">
            <a:extLst>
              <a:ext uri="{FF2B5EF4-FFF2-40B4-BE49-F238E27FC236}">
                <a16:creationId xmlns:a16="http://schemas.microsoft.com/office/drawing/2014/main" id="{D9A672CF-BCCC-C542-8632-CEEE3BE3F3B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5551990"/>
              </p:ext>
            </p:extLst>
          </p:nvPr>
        </p:nvGraphicFramePr>
        <p:xfrm>
          <a:off x="723900" y="1412632"/>
          <a:ext cx="10858500" cy="2697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9500">
                  <a:extLst>
                    <a:ext uri="{9D8B030D-6E8A-4147-A177-3AD203B41FA5}">
                      <a16:colId xmlns:a16="http://schemas.microsoft.com/office/drawing/2014/main" val="307284551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947316084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473726492"/>
                    </a:ext>
                  </a:extLst>
                </a:gridCol>
              </a:tblGrid>
              <a:tr h="290881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Century Gothic" panose="020B0502020202020204" pitchFamily="34" charset="0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Century Gothic" panose="020B0502020202020204" pitchFamily="34" charset="0"/>
                        </a:rPr>
                        <a:t>SLOVENIA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Century Gothic" panose="020B0502020202020204" pitchFamily="34" charset="0"/>
                        </a:rPr>
                        <a:t>SPAIN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045762"/>
                  </a:ext>
                </a:extLst>
              </a:tr>
              <a:tr h="2283415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it-IT" sz="1400" b="0" i="1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it-IT" sz="1400" b="0" i="1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4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No big </a:t>
                      </a:r>
                      <a:r>
                        <a:rPr lang="it-IT" sz="14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conflicts</a:t>
                      </a:r>
                      <a:r>
                        <a:rPr lang="it-IT" sz="14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: just </a:t>
                      </a:r>
                      <a:r>
                        <a:rPr lang="it-IT" sz="14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negotiations</a:t>
                      </a:r>
                      <a:r>
                        <a:rPr lang="it-IT" sz="14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on targets for </a:t>
                      </a:r>
                      <a:r>
                        <a:rPr lang="it-IT" sz="14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salary</a:t>
                      </a:r>
                      <a:r>
                        <a:rPr lang="it-IT" sz="14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awards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it-IT" sz="1400" b="0" i="1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400" b="1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No </a:t>
                      </a:r>
                      <a:r>
                        <a:rPr lang="it-IT" sz="1400" b="1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conflicts</a:t>
                      </a:r>
                      <a:endParaRPr lang="it-IT" sz="1400" b="1" i="1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it-IT" sz="1400" b="0" i="1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4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Company </a:t>
                      </a:r>
                      <a:r>
                        <a:rPr lang="it-IT" sz="14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organization</a:t>
                      </a:r>
                      <a:r>
                        <a:rPr lang="it-IT" sz="14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does</a:t>
                      </a:r>
                      <a:r>
                        <a:rPr lang="it-IT" sz="14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not</a:t>
                      </a:r>
                      <a:r>
                        <a:rPr lang="it-IT" sz="14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follow</a:t>
                      </a:r>
                      <a:r>
                        <a:rPr lang="it-IT" sz="14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the </a:t>
                      </a:r>
                      <a:r>
                        <a:rPr lang="it-IT" sz="14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transition</a:t>
                      </a:r>
                      <a:endParaRPr lang="it-IT" sz="1400" b="0" i="1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it-IT" sz="1400" b="0" i="1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4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Extending</a:t>
                      </a:r>
                      <a:r>
                        <a:rPr lang="it-IT" sz="14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the </a:t>
                      </a:r>
                      <a:r>
                        <a:rPr lang="it-IT" sz="14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responsibility</a:t>
                      </a:r>
                      <a:r>
                        <a:rPr lang="it-IT" sz="14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, more skills </a:t>
                      </a:r>
                      <a:r>
                        <a:rPr lang="it-IT" sz="14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needed</a:t>
                      </a:r>
                      <a:r>
                        <a:rPr lang="it-IT" sz="14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it-IT" sz="1400" b="0" i="1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4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Workers</a:t>
                      </a:r>
                      <a:r>
                        <a:rPr lang="it-IT" sz="14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must </a:t>
                      </a:r>
                      <a:r>
                        <a:rPr lang="it-IT" sz="14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constantly</a:t>
                      </a:r>
                      <a:r>
                        <a:rPr lang="it-IT" sz="14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adapt</a:t>
                      </a:r>
                      <a:r>
                        <a:rPr lang="it-IT" sz="14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to production </a:t>
                      </a:r>
                      <a:r>
                        <a:rPr lang="it-IT" sz="14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requirements</a:t>
                      </a:r>
                      <a:r>
                        <a:rPr lang="it-IT" sz="14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(</a:t>
                      </a:r>
                      <a:r>
                        <a:rPr lang="it-IT" sz="14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priorities</a:t>
                      </a:r>
                      <a:r>
                        <a:rPr lang="it-IT" sz="14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100" kern="1200" dirty="0">
                        <a:solidFill>
                          <a:srgbClr val="FF930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4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Los </a:t>
                      </a:r>
                      <a:r>
                        <a:rPr lang="it-IT" sz="14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trabajadores</a:t>
                      </a:r>
                      <a:r>
                        <a:rPr lang="it-IT" sz="14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afectados</a:t>
                      </a:r>
                      <a:r>
                        <a:rPr lang="it-IT" sz="14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con </a:t>
                      </a:r>
                      <a:r>
                        <a:rPr lang="it-IT" sz="14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mayores</a:t>
                      </a:r>
                      <a:r>
                        <a:rPr lang="it-IT" sz="14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competencias</a:t>
                      </a:r>
                      <a:r>
                        <a:rPr lang="it-IT" sz="14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y </a:t>
                      </a:r>
                      <a:r>
                        <a:rPr lang="it-IT" sz="14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responsabilidades</a:t>
                      </a:r>
                      <a:r>
                        <a:rPr lang="it-IT" sz="14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reclaman</a:t>
                      </a:r>
                      <a:r>
                        <a:rPr lang="it-IT" sz="14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aumento de salario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it-IT" sz="1400" b="0" i="1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4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Somos</a:t>
                      </a:r>
                      <a:r>
                        <a:rPr lang="it-IT" sz="14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una </a:t>
                      </a:r>
                      <a:r>
                        <a:rPr lang="it-IT" sz="14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empresa</a:t>
                      </a:r>
                      <a:r>
                        <a:rPr lang="it-IT" sz="14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pequeña</a:t>
                      </a:r>
                      <a:r>
                        <a:rPr lang="it-IT" sz="14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, no </a:t>
                      </a:r>
                      <a:r>
                        <a:rPr lang="it-IT" sz="14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hemos</a:t>
                      </a:r>
                      <a:r>
                        <a:rPr lang="it-IT" sz="14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llegado</a:t>
                      </a:r>
                      <a:r>
                        <a:rPr lang="it-IT" sz="14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a </a:t>
                      </a:r>
                      <a:r>
                        <a:rPr lang="it-IT" sz="14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ese</a:t>
                      </a:r>
                      <a:r>
                        <a:rPr lang="it-IT" sz="14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punto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it-IT" sz="1400" b="0" i="1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400" b="1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No </a:t>
                      </a:r>
                      <a:r>
                        <a:rPr lang="it-IT" sz="1400" b="1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tenemos</a:t>
                      </a:r>
                      <a:r>
                        <a:rPr lang="it-IT" sz="1400" b="1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b="1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conflictos</a:t>
                      </a:r>
                      <a:endParaRPr lang="it-IT" sz="1400" b="1" i="1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GB" sz="14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886400"/>
                  </a:ext>
                </a:extLst>
              </a:tr>
            </a:tbl>
          </a:graphicData>
        </a:graphic>
      </p:graphicFrame>
      <p:sp>
        <p:nvSpPr>
          <p:cNvPr id="2" name="Rettangolo 1">
            <a:extLst>
              <a:ext uri="{FF2B5EF4-FFF2-40B4-BE49-F238E27FC236}">
                <a16:creationId xmlns:a16="http://schemas.microsoft.com/office/drawing/2014/main" id="{999BE2E3-EFF5-D146-8522-A58917E73BA3}"/>
              </a:ext>
            </a:extLst>
          </p:cNvPr>
          <p:cNvSpPr/>
          <p:nvPr/>
        </p:nvSpPr>
        <p:spPr>
          <a:xfrm>
            <a:off x="1244172" y="4110112"/>
            <a:ext cx="97036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6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Industrial relations </a:t>
            </a:r>
            <a:r>
              <a:rPr lang="it-IT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are </a:t>
            </a:r>
            <a:r>
              <a:rPr lang="it-IT" sz="16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relevant</a:t>
            </a:r>
            <a:r>
              <a:rPr lang="it-IT" sz="16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it-IT" sz="16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enabler</a:t>
            </a:r>
            <a:r>
              <a:rPr lang="it-IT" sz="16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of </a:t>
            </a:r>
            <a:r>
              <a:rPr lang="it-IT" sz="16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technological</a:t>
            </a:r>
            <a:r>
              <a:rPr lang="it-IT" sz="16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and </a:t>
            </a:r>
            <a:r>
              <a:rPr lang="it-IT" sz="16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organizational</a:t>
            </a:r>
            <a:r>
              <a:rPr lang="it-IT" sz="16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it-IT" sz="16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innovation</a:t>
            </a:r>
            <a:endParaRPr lang="en-GB" sz="1600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9" name="Segnaposto contenuto 3">
            <a:extLst>
              <a:ext uri="{FF2B5EF4-FFF2-40B4-BE49-F238E27FC236}">
                <a16:creationId xmlns:a16="http://schemas.microsoft.com/office/drawing/2014/main" id="{2E2F68B9-7553-2C40-AC60-D295AB1E8E3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6032547"/>
              </p:ext>
            </p:extLst>
          </p:nvPr>
        </p:nvGraphicFramePr>
        <p:xfrm>
          <a:off x="723900" y="4448666"/>
          <a:ext cx="10858500" cy="2009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9500">
                  <a:extLst>
                    <a:ext uri="{9D8B030D-6E8A-4147-A177-3AD203B41FA5}">
                      <a16:colId xmlns:a16="http://schemas.microsoft.com/office/drawing/2014/main" val="307284551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947316084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473726492"/>
                    </a:ext>
                  </a:extLst>
                </a:gridCol>
              </a:tblGrid>
              <a:tr h="234501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Century Gothic" panose="020B0502020202020204" pitchFamily="34" charset="0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Century Gothic" panose="020B0502020202020204" pitchFamily="34" charset="0"/>
                        </a:rPr>
                        <a:t>SLOVENIA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Century Gothic" panose="020B0502020202020204" pitchFamily="34" charset="0"/>
                        </a:rPr>
                        <a:t>SPAIN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045762"/>
                  </a:ext>
                </a:extLst>
              </a:tr>
              <a:tr h="1704864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it-IT" sz="1400" b="0" i="1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100" kern="1200" dirty="0">
                        <a:solidFill>
                          <a:srgbClr val="FF930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GB" sz="14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886400"/>
                  </a:ext>
                </a:extLst>
              </a:tr>
            </a:tbl>
          </a:graphicData>
        </a:graphic>
      </p:graphicFrame>
      <p:pic>
        <p:nvPicPr>
          <p:cNvPr id="3" name="Immagine 2">
            <a:extLst>
              <a:ext uri="{FF2B5EF4-FFF2-40B4-BE49-F238E27FC236}">
                <a16:creationId xmlns:a16="http://schemas.microsoft.com/office/drawing/2014/main" id="{DD25A235-1F62-E74A-BA4A-DF13D54A8D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672" y="4897631"/>
            <a:ext cx="3327827" cy="14904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D666E42B-2FEA-DA48-A40E-73498DDECB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1557" y="4897631"/>
            <a:ext cx="3463186" cy="1490399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CCE479A0-6300-844B-BC4A-9BB5FEA5C9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0752" y="4897630"/>
            <a:ext cx="3407342" cy="149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1566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5830D976-4C9D-EF45-B80B-369BC1E8B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797" y="469969"/>
            <a:ext cx="10058400" cy="46999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1400" b="1" dirty="0">
                <a:latin typeface="Century Gothic" panose="020B0502020202020204" pitchFamily="34" charset="0"/>
              </a:rPr>
              <a:t> </a:t>
            </a:r>
          </a:p>
          <a:p>
            <a:pPr marL="0" indent="0" algn="ctr">
              <a:buNone/>
            </a:pPr>
            <a:endParaRPr lang="it-IT" b="1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endParaRPr lang="it-IT" b="1" dirty="0">
              <a:latin typeface="Century Gothic" panose="020B0502020202020204" pitchFamily="34" charset="0"/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AC9D8A46-0CB6-C743-AF13-87763927847C}"/>
              </a:ext>
            </a:extLst>
          </p:cNvPr>
          <p:cNvSpPr/>
          <p:nvPr/>
        </p:nvSpPr>
        <p:spPr>
          <a:xfrm>
            <a:off x="465156" y="549410"/>
            <a:ext cx="10058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Courier New" panose="02070309020205020404" pitchFamily="49" charset="0"/>
              <a:buChar char="o"/>
            </a:pPr>
            <a:r>
              <a:rPr lang="en-GB" sz="20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Section 3  – European Social Dialogue and final considerations</a:t>
            </a:r>
          </a:p>
        </p:txBody>
      </p:sp>
      <p:graphicFrame>
        <p:nvGraphicFramePr>
          <p:cNvPr id="5" name="Segnaposto contenuto 3">
            <a:extLst>
              <a:ext uri="{FF2B5EF4-FFF2-40B4-BE49-F238E27FC236}">
                <a16:creationId xmlns:a16="http://schemas.microsoft.com/office/drawing/2014/main" id="{D9A672CF-BCCC-C542-8632-CEEE3BE3F3B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6936546"/>
              </p:ext>
            </p:extLst>
          </p:nvPr>
        </p:nvGraphicFramePr>
        <p:xfrm>
          <a:off x="1066797" y="2133738"/>
          <a:ext cx="10058400" cy="31156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2800">
                  <a:extLst>
                    <a:ext uri="{9D8B030D-6E8A-4147-A177-3AD203B41FA5}">
                      <a16:colId xmlns:a16="http://schemas.microsoft.com/office/drawing/2014/main" val="3072845510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947316084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2473726492"/>
                    </a:ext>
                  </a:extLst>
                </a:gridCol>
              </a:tblGrid>
              <a:tr h="341927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Century Gothic" panose="020B0502020202020204" pitchFamily="34" charset="0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Century Gothic" panose="020B0502020202020204" pitchFamily="34" charset="0"/>
                        </a:rPr>
                        <a:t>SLOVENIA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Century Gothic" panose="020B0502020202020204" pitchFamily="34" charset="0"/>
                        </a:rPr>
                        <a:t>SPAIN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045762"/>
                  </a:ext>
                </a:extLst>
              </a:tr>
              <a:tr h="24999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kern="1200" dirty="0">
                        <a:solidFill>
                          <a:srgbClr val="0070C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kern="1200" dirty="0">
                        <a:solidFill>
                          <a:srgbClr val="0070C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kern="1200" dirty="0">
                        <a:solidFill>
                          <a:srgbClr val="0070C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kern="1200" dirty="0">
                        <a:solidFill>
                          <a:srgbClr val="0070C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kern="1200" dirty="0">
                        <a:solidFill>
                          <a:srgbClr val="0070C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kern="1200" dirty="0">
                        <a:solidFill>
                          <a:srgbClr val="0070C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//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600" i="1" dirty="0">
                        <a:latin typeface="Century Gothic" panose="020B050202020202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6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No </a:t>
                      </a:r>
                      <a:r>
                        <a:rPr lang="it-IT" sz="16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expectations</a:t>
                      </a:r>
                      <a:endParaRPr lang="it-IT" sz="1600" b="0" i="1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it-IT" sz="1600" b="0" i="1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6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operative </a:t>
                      </a:r>
                      <a:r>
                        <a:rPr lang="it-IT" sz="16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conections</a:t>
                      </a:r>
                      <a:r>
                        <a:rPr lang="it-IT" sz="16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in </a:t>
                      </a:r>
                      <a:r>
                        <a:rPr lang="it-IT" sz="16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sector</a:t>
                      </a:r>
                      <a:r>
                        <a:rPr lang="it-IT" sz="16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it-IT" sz="16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practical</a:t>
                      </a:r>
                      <a:r>
                        <a:rPr lang="it-IT" sz="16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examples of </a:t>
                      </a:r>
                      <a:r>
                        <a:rPr lang="it-IT" sz="16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goog</a:t>
                      </a:r>
                      <a:r>
                        <a:rPr lang="it-IT" sz="16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6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practise</a:t>
                      </a:r>
                      <a:endParaRPr lang="it-IT" sz="1600" b="0" i="1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600" i="1" kern="1200" dirty="0">
                        <a:solidFill>
                          <a:srgbClr val="FF930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6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Espero </a:t>
                      </a:r>
                      <a:r>
                        <a:rPr lang="it-IT" sz="16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que</a:t>
                      </a:r>
                      <a:r>
                        <a:rPr lang="it-IT" sz="16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la </a:t>
                      </a:r>
                      <a:r>
                        <a:rPr lang="it-IT" sz="16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innovación</a:t>
                      </a:r>
                      <a:r>
                        <a:rPr lang="it-IT" sz="16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y </a:t>
                      </a:r>
                      <a:r>
                        <a:rPr lang="it-IT" sz="16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los</a:t>
                      </a:r>
                      <a:r>
                        <a:rPr lang="it-IT" sz="16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6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cambios</a:t>
                      </a:r>
                      <a:r>
                        <a:rPr lang="it-IT" sz="16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6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tecnológicos</a:t>
                      </a:r>
                      <a:r>
                        <a:rPr lang="it-IT" sz="16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6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definan</a:t>
                      </a:r>
                      <a:r>
                        <a:rPr lang="it-IT" sz="16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6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nuevos</a:t>
                      </a:r>
                      <a:r>
                        <a:rPr lang="it-IT" sz="16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y </a:t>
                      </a:r>
                      <a:r>
                        <a:rPr lang="it-IT" sz="16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más</a:t>
                      </a:r>
                      <a:r>
                        <a:rPr lang="it-IT" sz="16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6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puestos</a:t>
                      </a:r>
                      <a:r>
                        <a:rPr lang="it-IT" sz="16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de </a:t>
                      </a:r>
                      <a:r>
                        <a:rPr lang="it-IT" sz="16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trabajo</a:t>
                      </a:r>
                      <a:r>
                        <a:rPr lang="it-IT" sz="16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y </a:t>
                      </a:r>
                      <a:r>
                        <a:rPr lang="it-IT" sz="16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que</a:t>
                      </a:r>
                      <a:r>
                        <a:rPr lang="it-IT" sz="16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6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los</a:t>
                      </a:r>
                      <a:r>
                        <a:rPr lang="it-IT" sz="16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6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jovenes</a:t>
                      </a:r>
                      <a:r>
                        <a:rPr lang="it-IT" sz="16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altamente </a:t>
                      </a:r>
                      <a:r>
                        <a:rPr lang="it-IT" sz="16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cualificados</a:t>
                      </a:r>
                      <a:r>
                        <a:rPr lang="it-IT" sz="16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no </a:t>
                      </a:r>
                      <a:r>
                        <a:rPr lang="it-IT" sz="16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tengan</a:t>
                      </a:r>
                      <a:r>
                        <a:rPr lang="it-IT" sz="16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de </a:t>
                      </a:r>
                      <a:r>
                        <a:rPr lang="it-IT" sz="16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abandonar</a:t>
                      </a:r>
                      <a:r>
                        <a:rPr lang="it-IT" sz="16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su </a:t>
                      </a:r>
                      <a:r>
                        <a:rPr lang="it-IT" sz="16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pais</a:t>
                      </a:r>
                      <a:r>
                        <a:rPr lang="it-IT" sz="16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de </a:t>
                      </a:r>
                      <a:r>
                        <a:rPr lang="it-IT" sz="16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origen</a:t>
                      </a:r>
                      <a:r>
                        <a:rPr lang="it-IT" sz="16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para </a:t>
                      </a:r>
                      <a:r>
                        <a:rPr lang="it-IT" sz="16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poder</a:t>
                      </a:r>
                      <a:r>
                        <a:rPr lang="it-IT" sz="16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600" b="0" i="1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trabajar</a:t>
                      </a:r>
                      <a:endParaRPr lang="it-IT" sz="1600" b="0" i="1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it-IT" sz="1600" b="0" i="1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600" b="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No tengo criterio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886400"/>
                  </a:ext>
                </a:extLst>
              </a:tr>
            </a:tbl>
          </a:graphicData>
        </a:graphic>
      </p:graphicFrame>
      <p:sp>
        <p:nvSpPr>
          <p:cNvPr id="2" name="Rettangolo 1">
            <a:extLst>
              <a:ext uri="{FF2B5EF4-FFF2-40B4-BE49-F238E27FC236}">
                <a16:creationId xmlns:a16="http://schemas.microsoft.com/office/drawing/2014/main" id="{D6A18C12-4F42-A944-936A-8F665A3F8EE7}"/>
              </a:ext>
            </a:extLst>
          </p:cNvPr>
          <p:cNvSpPr/>
          <p:nvPr/>
        </p:nvSpPr>
        <p:spPr>
          <a:xfrm>
            <a:off x="2628900" y="1347045"/>
            <a:ext cx="77089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Expectations</a:t>
            </a:r>
            <a:r>
              <a:rPr lang="it-IT" sz="1400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it-IT" sz="14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about</a:t>
            </a:r>
            <a:r>
              <a:rPr lang="it-IT" sz="1400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it-IT" sz="14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European</a:t>
            </a:r>
            <a:r>
              <a:rPr lang="it-IT" sz="1400" dirty="0">
                <a:solidFill>
                  <a:srgbClr val="000000"/>
                </a:solidFill>
                <a:latin typeface="Century Gothic" panose="020B0502020202020204" pitchFamily="34" charset="0"/>
              </a:rPr>
              <a:t> Social </a:t>
            </a:r>
            <a:r>
              <a:rPr lang="it-IT" sz="14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Dialogue’s</a:t>
            </a:r>
            <a:r>
              <a:rPr lang="it-IT" sz="1400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it-IT" sz="14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role</a:t>
            </a:r>
            <a:r>
              <a:rPr lang="it-IT" sz="1400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it-IT" sz="14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within</a:t>
            </a:r>
            <a:r>
              <a:rPr lang="it-IT" sz="1400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it-IT" sz="14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innovations</a:t>
            </a:r>
            <a:r>
              <a:rPr lang="it-IT" sz="1400" dirty="0">
                <a:solidFill>
                  <a:srgbClr val="000000"/>
                </a:solidFill>
                <a:latin typeface="Century Gothic" panose="020B0502020202020204" pitchFamily="34" charset="0"/>
              </a:rPr>
              <a:t> and </a:t>
            </a:r>
            <a:r>
              <a:rPr lang="it-IT" sz="14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technological-based</a:t>
            </a:r>
            <a:r>
              <a:rPr lang="it-IT" sz="1400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it-IT" sz="14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changes</a:t>
            </a:r>
            <a:r>
              <a:rPr lang="it-IT" sz="1400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it-IT" sz="14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occurring</a:t>
            </a:r>
            <a:r>
              <a:rPr lang="it-IT" sz="1400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it-IT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in the manufacturing </a:t>
            </a:r>
            <a:r>
              <a:rPr lang="it-IT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sector</a:t>
            </a:r>
            <a:endParaRPr lang="en-GB" sz="14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24111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5830D976-4C9D-EF45-B80B-369BC1E8B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797" y="469969"/>
            <a:ext cx="10058400" cy="46999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1400" b="1" dirty="0">
                <a:latin typeface="Century Gothic" panose="020B0502020202020204" pitchFamily="34" charset="0"/>
              </a:rPr>
              <a:t> </a:t>
            </a:r>
          </a:p>
          <a:p>
            <a:pPr marL="0" indent="0" algn="ctr">
              <a:buNone/>
            </a:pPr>
            <a:endParaRPr lang="it-IT" b="1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endParaRPr lang="it-IT" b="1" dirty="0">
              <a:latin typeface="Century Gothic" panose="020B0502020202020204" pitchFamily="34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554F6E4-7358-C248-8A89-779219FB90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" y="469969"/>
            <a:ext cx="6109701" cy="2165350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26B885E2-C46A-4945-B8C9-39012D5FBE2D}"/>
              </a:ext>
            </a:extLst>
          </p:cNvPr>
          <p:cNvSpPr txBox="1"/>
          <p:nvPr/>
        </p:nvSpPr>
        <p:spPr>
          <a:xfrm>
            <a:off x="419100" y="469969"/>
            <a:ext cx="760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ITALY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0FE79C89-4991-3845-9479-E27E7D36F51D}"/>
              </a:ext>
            </a:extLst>
          </p:cNvPr>
          <p:cNvSpPr txBox="1"/>
          <p:nvPr/>
        </p:nvSpPr>
        <p:spPr>
          <a:xfrm>
            <a:off x="419100" y="2606743"/>
            <a:ext cx="2374900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800" dirty="0" err="1">
                <a:latin typeface="Century Gothic" panose="020B0502020202020204" pitchFamily="34" charset="0"/>
              </a:rPr>
              <a:t>European</a:t>
            </a:r>
            <a:r>
              <a:rPr lang="it-IT" sz="800" dirty="0">
                <a:latin typeface="Century Gothic" panose="020B0502020202020204" pitchFamily="34" charset="0"/>
              </a:rPr>
              <a:t> social </a:t>
            </a:r>
            <a:r>
              <a:rPr lang="it-IT" sz="800" dirty="0" err="1">
                <a:latin typeface="Century Gothic" panose="020B0502020202020204" pitchFamily="34" charset="0"/>
              </a:rPr>
              <a:t>dialogue</a:t>
            </a:r>
            <a:r>
              <a:rPr lang="it-IT" sz="800" dirty="0">
                <a:latin typeface="Century Gothic" panose="020B0502020202020204" pitchFamily="34" charset="0"/>
              </a:rPr>
              <a:t> </a:t>
            </a:r>
            <a:r>
              <a:rPr lang="it-IT" sz="800" dirty="0" err="1">
                <a:latin typeface="Century Gothic" panose="020B0502020202020204" pitchFamily="34" charset="0"/>
              </a:rPr>
              <a:t>could</a:t>
            </a:r>
            <a:r>
              <a:rPr lang="it-IT" sz="800" dirty="0">
                <a:latin typeface="Century Gothic" panose="020B0502020202020204" pitchFamily="34" charset="0"/>
              </a:rPr>
              <a:t> </a:t>
            </a:r>
            <a:r>
              <a:rPr lang="it-IT" sz="800" dirty="0" err="1">
                <a:latin typeface="Century Gothic" panose="020B0502020202020204" pitchFamily="34" charset="0"/>
              </a:rPr>
              <a:t>contribute</a:t>
            </a:r>
            <a:r>
              <a:rPr lang="it-IT" sz="800" dirty="0">
                <a:latin typeface="Century Gothic" panose="020B0502020202020204" pitchFamily="34" charset="0"/>
              </a:rPr>
              <a:t> to face </a:t>
            </a:r>
            <a:r>
              <a:rPr lang="it-IT" sz="800" dirty="0" err="1">
                <a:latin typeface="Century Gothic" panose="020B0502020202020204" pitchFamily="34" charset="0"/>
              </a:rPr>
              <a:t>potential</a:t>
            </a:r>
            <a:r>
              <a:rPr lang="it-IT" sz="800" dirty="0">
                <a:latin typeface="Century Gothic" panose="020B0502020202020204" pitchFamily="34" charset="0"/>
              </a:rPr>
              <a:t> social and work </a:t>
            </a:r>
            <a:r>
              <a:rPr lang="it-IT" sz="800" dirty="0" err="1">
                <a:latin typeface="Century Gothic" panose="020B0502020202020204" pitchFamily="34" charset="0"/>
              </a:rPr>
              <a:t>problems</a:t>
            </a:r>
            <a:r>
              <a:rPr lang="it-IT" sz="800" dirty="0">
                <a:latin typeface="Century Gothic" panose="020B0502020202020204" pitchFamily="34" charset="0"/>
              </a:rPr>
              <a:t> </a:t>
            </a:r>
            <a:r>
              <a:rPr lang="it-IT" sz="800" dirty="0" err="1">
                <a:latin typeface="Century Gothic" panose="020B0502020202020204" pitchFamily="34" charset="0"/>
              </a:rPr>
              <a:t>related</a:t>
            </a:r>
            <a:r>
              <a:rPr lang="it-IT" sz="800" dirty="0">
                <a:latin typeface="Century Gothic" panose="020B0502020202020204" pitchFamily="34" charset="0"/>
              </a:rPr>
              <a:t> to </a:t>
            </a:r>
            <a:r>
              <a:rPr lang="it-IT" sz="800" dirty="0" err="1">
                <a:latin typeface="Century Gothic" panose="020B0502020202020204" pitchFamily="34" charset="0"/>
              </a:rPr>
              <a:t>digitalization</a:t>
            </a:r>
            <a:r>
              <a:rPr lang="it-IT" sz="800" dirty="0">
                <a:latin typeface="Century Gothic" panose="020B0502020202020204" pitchFamily="34" charset="0"/>
              </a:rPr>
              <a:t> of manufacturing </a:t>
            </a:r>
            <a:r>
              <a:rPr lang="it-IT" sz="800" dirty="0" err="1">
                <a:latin typeface="Century Gothic" panose="020B0502020202020204" pitchFamily="34" charset="0"/>
              </a:rPr>
              <a:t>through</a:t>
            </a:r>
            <a:r>
              <a:rPr lang="it-IT" sz="800" dirty="0">
                <a:latin typeface="Century Gothic" panose="020B0502020202020204" pitchFamily="34" charset="0"/>
              </a:rPr>
              <a:t> the </a:t>
            </a:r>
            <a:r>
              <a:rPr lang="it-IT" sz="800" dirty="0" err="1">
                <a:latin typeface="Century Gothic" panose="020B0502020202020204" pitchFamily="34" charset="0"/>
              </a:rPr>
              <a:t>provision</a:t>
            </a:r>
            <a:r>
              <a:rPr lang="it-IT" sz="800" dirty="0">
                <a:latin typeface="Century Gothic" panose="020B0502020202020204" pitchFamily="34" charset="0"/>
              </a:rPr>
              <a:t> of </a:t>
            </a:r>
            <a:r>
              <a:rPr lang="it-IT" sz="800" dirty="0" err="1">
                <a:latin typeface="Century Gothic" panose="020B0502020202020204" pitchFamily="34" charset="0"/>
              </a:rPr>
              <a:t>specific</a:t>
            </a:r>
            <a:r>
              <a:rPr lang="it-IT" sz="800" dirty="0">
                <a:latin typeface="Century Gothic" panose="020B0502020202020204" pitchFamily="34" charset="0"/>
              </a:rPr>
              <a:t> </a:t>
            </a:r>
            <a:r>
              <a:rPr lang="it-IT" sz="800" dirty="0" err="1">
                <a:latin typeface="Century Gothic" panose="020B0502020202020204" pitchFamily="34" charset="0"/>
              </a:rPr>
              <a:t>guidelines</a:t>
            </a:r>
            <a:r>
              <a:rPr lang="it-IT" sz="800" dirty="0">
                <a:latin typeface="Century Gothic" panose="020B0502020202020204" pitchFamily="34" charset="0"/>
              </a:rPr>
              <a:t> for </a:t>
            </a:r>
            <a:r>
              <a:rPr lang="it-IT" sz="800" dirty="0" err="1">
                <a:latin typeface="Century Gothic" panose="020B0502020202020204" pitchFamily="34" charset="0"/>
              </a:rPr>
              <a:t>Member</a:t>
            </a:r>
            <a:r>
              <a:rPr lang="it-IT" sz="800" dirty="0">
                <a:latin typeface="Century Gothic" panose="020B0502020202020204" pitchFamily="34" charset="0"/>
              </a:rPr>
              <a:t> </a:t>
            </a:r>
            <a:r>
              <a:rPr lang="it-IT" sz="800" dirty="0" err="1">
                <a:latin typeface="Century Gothic" panose="020B0502020202020204" pitchFamily="34" charset="0"/>
              </a:rPr>
              <a:t>States</a:t>
            </a:r>
            <a:r>
              <a:rPr lang="it-IT" sz="800" dirty="0">
                <a:latin typeface="Century Gothic" panose="020B0502020202020204" pitchFamily="34" charset="0"/>
              </a:rPr>
              <a:t>.</a:t>
            </a:r>
          </a:p>
          <a:p>
            <a:endParaRPr lang="it-IT" sz="800" dirty="0">
              <a:latin typeface="Century Gothic" panose="020B0502020202020204" pitchFamily="34" charset="0"/>
            </a:endParaRPr>
          </a:p>
          <a:p>
            <a:endParaRPr lang="en-GB" sz="800" dirty="0">
              <a:latin typeface="Century Gothic" panose="020B0502020202020204" pitchFamily="34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566D3785-ED95-7543-8661-CFA01BD5D5FA}"/>
              </a:ext>
            </a:extLst>
          </p:cNvPr>
          <p:cNvSpPr txBox="1"/>
          <p:nvPr/>
        </p:nvSpPr>
        <p:spPr>
          <a:xfrm>
            <a:off x="2794001" y="2616338"/>
            <a:ext cx="2146300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800" dirty="0" err="1">
                <a:latin typeface="Century Gothic" panose="020B0502020202020204" pitchFamily="34" charset="0"/>
              </a:rPr>
              <a:t>European</a:t>
            </a:r>
            <a:r>
              <a:rPr lang="it-IT" sz="800" dirty="0">
                <a:latin typeface="Century Gothic" panose="020B0502020202020204" pitchFamily="34" charset="0"/>
              </a:rPr>
              <a:t> social </a:t>
            </a:r>
            <a:r>
              <a:rPr lang="it-IT" sz="800" dirty="0" err="1">
                <a:latin typeface="Century Gothic" panose="020B0502020202020204" pitchFamily="34" charset="0"/>
              </a:rPr>
              <a:t>dialogue</a:t>
            </a:r>
            <a:r>
              <a:rPr lang="it-IT" sz="800" dirty="0">
                <a:latin typeface="Century Gothic" panose="020B0502020202020204" pitchFamily="34" charset="0"/>
              </a:rPr>
              <a:t> </a:t>
            </a:r>
            <a:r>
              <a:rPr lang="it-IT" sz="800" dirty="0" err="1">
                <a:latin typeface="Century Gothic" panose="020B0502020202020204" pitchFamily="34" charset="0"/>
              </a:rPr>
              <a:t>could</a:t>
            </a:r>
            <a:r>
              <a:rPr lang="it-IT" sz="800" dirty="0">
                <a:latin typeface="Century Gothic" panose="020B0502020202020204" pitchFamily="34" charset="0"/>
              </a:rPr>
              <a:t> </a:t>
            </a:r>
            <a:r>
              <a:rPr lang="it-IT" sz="800" dirty="0" err="1">
                <a:latin typeface="Century Gothic" panose="020B0502020202020204" pitchFamily="34" charset="0"/>
              </a:rPr>
              <a:t>contribute</a:t>
            </a:r>
            <a:r>
              <a:rPr lang="it-IT" sz="800" dirty="0">
                <a:latin typeface="Century Gothic" panose="020B0502020202020204" pitchFamily="34" charset="0"/>
              </a:rPr>
              <a:t> to </a:t>
            </a:r>
            <a:r>
              <a:rPr lang="it-IT" sz="800" dirty="0" err="1">
                <a:latin typeface="Century Gothic" panose="020B0502020202020204" pitchFamily="34" charset="0"/>
              </a:rPr>
              <a:t>guarantee</a:t>
            </a:r>
            <a:r>
              <a:rPr lang="it-IT" sz="800" dirty="0">
                <a:latin typeface="Century Gothic" panose="020B0502020202020204" pitchFamily="34" charset="0"/>
              </a:rPr>
              <a:t> a fair </a:t>
            </a:r>
            <a:r>
              <a:rPr lang="it-IT" sz="800" dirty="0" err="1">
                <a:latin typeface="Century Gothic" panose="020B0502020202020204" pitchFamily="34" charset="0"/>
              </a:rPr>
              <a:t>transition</a:t>
            </a:r>
            <a:r>
              <a:rPr lang="it-IT" sz="800" dirty="0">
                <a:latin typeface="Century Gothic" panose="020B0502020202020204" pitchFamily="34" charset="0"/>
              </a:rPr>
              <a:t> </a:t>
            </a:r>
            <a:r>
              <a:rPr lang="it-IT" sz="800" dirty="0" err="1">
                <a:latin typeface="Century Gothic" panose="020B0502020202020204" pitchFamily="34" charset="0"/>
              </a:rPr>
              <a:t>towards</a:t>
            </a:r>
            <a:r>
              <a:rPr lang="it-IT" sz="800" dirty="0">
                <a:latin typeface="Century Gothic" panose="020B0502020202020204" pitchFamily="34" charset="0"/>
              </a:rPr>
              <a:t> </a:t>
            </a:r>
            <a:r>
              <a:rPr lang="it-IT" sz="800" dirty="0" err="1">
                <a:latin typeface="Century Gothic" panose="020B0502020202020204" pitchFamily="34" charset="0"/>
              </a:rPr>
              <a:t>digital</a:t>
            </a:r>
            <a:r>
              <a:rPr lang="it-IT" sz="800" dirty="0">
                <a:latin typeface="Century Gothic" panose="020B0502020202020204" pitchFamily="34" charset="0"/>
              </a:rPr>
              <a:t> manufacturing </a:t>
            </a:r>
            <a:r>
              <a:rPr lang="it-IT" sz="800" dirty="0" err="1">
                <a:latin typeface="Century Gothic" panose="020B0502020202020204" pitchFamily="34" charset="0"/>
              </a:rPr>
              <a:t>combining</a:t>
            </a:r>
            <a:r>
              <a:rPr lang="it-IT" sz="800" dirty="0">
                <a:latin typeface="Century Gothic" panose="020B0502020202020204" pitchFamily="34" charset="0"/>
              </a:rPr>
              <a:t> new production </a:t>
            </a:r>
            <a:r>
              <a:rPr lang="it-IT" sz="800" dirty="0" err="1">
                <a:latin typeface="Century Gothic" panose="020B0502020202020204" pitchFamily="34" charset="0"/>
              </a:rPr>
              <a:t>paradigm</a:t>
            </a:r>
            <a:r>
              <a:rPr lang="it-IT" sz="800" dirty="0">
                <a:latin typeface="Century Gothic" panose="020B0502020202020204" pitchFamily="34" charset="0"/>
              </a:rPr>
              <a:t> with </a:t>
            </a:r>
            <a:r>
              <a:rPr lang="it-IT" sz="800" dirty="0" err="1">
                <a:latin typeface="Century Gothic" panose="020B0502020202020204" pitchFamily="34" charset="0"/>
              </a:rPr>
              <a:t>protection</a:t>
            </a:r>
            <a:r>
              <a:rPr lang="it-IT" sz="800" dirty="0">
                <a:latin typeface="Century Gothic" panose="020B0502020202020204" pitchFamily="34" charset="0"/>
              </a:rPr>
              <a:t> of </a:t>
            </a:r>
            <a:r>
              <a:rPr lang="it-IT" sz="800" dirty="0" err="1">
                <a:latin typeface="Century Gothic" panose="020B0502020202020204" pitchFamily="34" charset="0"/>
              </a:rPr>
              <a:t>workers</a:t>
            </a:r>
            <a:r>
              <a:rPr lang="it-IT" sz="800" dirty="0">
                <a:latin typeface="Century Gothic" panose="020B0502020202020204" pitchFamily="34" charset="0"/>
              </a:rPr>
              <a:t>.</a:t>
            </a:r>
          </a:p>
          <a:p>
            <a:endParaRPr lang="it-IT" sz="800" dirty="0">
              <a:latin typeface="Century Gothic" panose="020B0502020202020204" pitchFamily="34" charset="0"/>
            </a:endParaRPr>
          </a:p>
          <a:p>
            <a:endParaRPr lang="en-GB" sz="800" dirty="0">
              <a:latin typeface="Century Gothic" panose="020B0502020202020204" pitchFamily="34" charset="0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6DDA4ABC-1E6A-D749-AD7A-46FE5E499115}"/>
              </a:ext>
            </a:extLst>
          </p:cNvPr>
          <p:cNvSpPr txBox="1"/>
          <p:nvPr/>
        </p:nvSpPr>
        <p:spPr>
          <a:xfrm>
            <a:off x="4940301" y="2625933"/>
            <a:ext cx="1588500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800" dirty="0" err="1">
                <a:latin typeface="Century Gothic" panose="020B0502020202020204" pitchFamily="34" charset="0"/>
              </a:rPr>
              <a:t>European</a:t>
            </a:r>
            <a:r>
              <a:rPr lang="it-IT" sz="800" dirty="0">
                <a:latin typeface="Century Gothic" panose="020B0502020202020204" pitchFamily="34" charset="0"/>
              </a:rPr>
              <a:t> social </a:t>
            </a:r>
            <a:r>
              <a:rPr lang="it-IT" sz="800" dirty="0" err="1">
                <a:latin typeface="Century Gothic" panose="020B0502020202020204" pitchFamily="34" charset="0"/>
              </a:rPr>
              <a:t>dialogue</a:t>
            </a:r>
            <a:r>
              <a:rPr lang="it-IT" sz="800" dirty="0">
                <a:latin typeface="Century Gothic" panose="020B0502020202020204" pitchFamily="34" charset="0"/>
              </a:rPr>
              <a:t> </a:t>
            </a:r>
            <a:r>
              <a:rPr lang="it-IT" sz="800" dirty="0" err="1">
                <a:latin typeface="Century Gothic" panose="020B0502020202020204" pitchFamily="34" charset="0"/>
              </a:rPr>
              <a:t>could</a:t>
            </a:r>
            <a:r>
              <a:rPr lang="it-IT" sz="800" dirty="0">
                <a:latin typeface="Century Gothic" panose="020B0502020202020204" pitchFamily="34" charset="0"/>
              </a:rPr>
              <a:t> </a:t>
            </a:r>
            <a:r>
              <a:rPr lang="it-IT" sz="800" dirty="0" err="1">
                <a:latin typeface="Century Gothic" panose="020B0502020202020204" pitchFamily="34" charset="0"/>
              </a:rPr>
              <a:t>contribute</a:t>
            </a:r>
            <a:r>
              <a:rPr lang="it-IT" sz="800" dirty="0">
                <a:latin typeface="Century Gothic" panose="020B0502020202020204" pitchFamily="34" charset="0"/>
              </a:rPr>
              <a:t> to set up new </a:t>
            </a:r>
            <a:r>
              <a:rPr lang="it-IT" sz="800" dirty="0" err="1">
                <a:latin typeface="Century Gothic" panose="020B0502020202020204" pitchFamily="34" charset="0"/>
              </a:rPr>
              <a:t>schemes</a:t>
            </a:r>
            <a:r>
              <a:rPr lang="it-IT" sz="800" dirty="0">
                <a:latin typeface="Century Gothic" panose="020B0502020202020204" pitchFamily="34" charset="0"/>
              </a:rPr>
              <a:t> of work </a:t>
            </a:r>
            <a:r>
              <a:rPr lang="it-IT" sz="800" dirty="0" err="1">
                <a:latin typeface="Century Gothic" panose="020B0502020202020204" pitchFamily="34" charset="0"/>
              </a:rPr>
              <a:t>organization</a:t>
            </a:r>
            <a:r>
              <a:rPr lang="it-IT" sz="800" dirty="0">
                <a:latin typeface="Century Gothic" panose="020B0502020202020204" pitchFamily="34" charset="0"/>
              </a:rPr>
              <a:t> (i.e. working time, </a:t>
            </a:r>
            <a:r>
              <a:rPr lang="it-IT" sz="800" dirty="0" err="1">
                <a:latin typeface="Century Gothic" panose="020B0502020202020204" pitchFamily="34" charset="0"/>
              </a:rPr>
              <a:t>smart</a:t>
            </a:r>
            <a:r>
              <a:rPr lang="it-IT" sz="800" dirty="0">
                <a:latin typeface="Century Gothic" panose="020B0502020202020204" pitchFamily="34" charset="0"/>
              </a:rPr>
              <a:t> working) and </a:t>
            </a:r>
            <a:r>
              <a:rPr lang="it-IT" sz="800" dirty="0" err="1">
                <a:latin typeface="Century Gothic" panose="020B0502020202020204" pitchFamily="34" charset="0"/>
              </a:rPr>
              <a:t>reskilling</a:t>
            </a:r>
            <a:r>
              <a:rPr lang="it-IT" sz="800" dirty="0">
                <a:latin typeface="Century Gothic" panose="020B0502020202020204" pitchFamily="34" charset="0"/>
              </a:rPr>
              <a:t> </a:t>
            </a:r>
            <a:r>
              <a:rPr lang="it-IT" sz="800" dirty="0" err="1">
                <a:latin typeface="Century Gothic" panose="020B0502020202020204" pitchFamily="34" charset="0"/>
              </a:rPr>
              <a:t>strategies</a:t>
            </a:r>
            <a:r>
              <a:rPr lang="it-IT" sz="800" dirty="0">
                <a:latin typeface="Century Gothic" panose="020B0502020202020204" pitchFamily="34" charset="0"/>
              </a:rPr>
              <a:t> </a:t>
            </a:r>
            <a:r>
              <a:rPr lang="it-IT" sz="800" dirty="0" err="1">
                <a:latin typeface="Century Gothic" panose="020B0502020202020204" pitchFamily="34" charset="0"/>
              </a:rPr>
              <a:t>shared</a:t>
            </a:r>
            <a:r>
              <a:rPr lang="it-IT" sz="800" dirty="0">
                <a:latin typeface="Century Gothic" panose="020B0502020202020204" pitchFamily="34" charset="0"/>
              </a:rPr>
              <a:t> by social </a:t>
            </a:r>
            <a:r>
              <a:rPr lang="it-IT" sz="800" dirty="0" err="1">
                <a:latin typeface="Century Gothic" panose="020B0502020202020204" pitchFamily="34" charset="0"/>
              </a:rPr>
              <a:t>partners</a:t>
            </a:r>
            <a:r>
              <a:rPr lang="it-IT" sz="800" dirty="0">
                <a:latin typeface="Century Gothic" panose="020B0502020202020204" pitchFamily="34" charset="0"/>
              </a:rPr>
              <a:t>..</a:t>
            </a:r>
            <a:endParaRPr lang="en-GB" sz="800" dirty="0">
              <a:latin typeface="Century Gothic" panose="020B0502020202020204" pitchFamily="34" charset="0"/>
            </a:endParaRP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8546A20B-92F6-7A43-A543-D9701EE083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0112" y="3589635"/>
            <a:ext cx="6515100" cy="2094016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D92837B1-07DD-6D4C-87FC-1AB7AAC6A314}"/>
              </a:ext>
            </a:extLst>
          </p:cNvPr>
          <p:cNvSpPr txBox="1"/>
          <p:nvPr/>
        </p:nvSpPr>
        <p:spPr>
          <a:xfrm>
            <a:off x="10206077" y="3589635"/>
            <a:ext cx="1289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SLOVENIA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59870EAE-EC53-5745-B066-357958DB47D3}"/>
              </a:ext>
            </a:extLst>
          </p:cNvPr>
          <p:cNvSpPr txBox="1"/>
          <p:nvPr/>
        </p:nvSpPr>
        <p:spPr>
          <a:xfrm>
            <a:off x="4980112" y="5672497"/>
            <a:ext cx="23749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800" dirty="0" err="1">
                <a:latin typeface="Century Gothic" panose="020B0502020202020204" pitchFamily="34" charset="0"/>
              </a:rPr>
              <a:t>European</a:t>
            </a:r>
            <a:r>
              <a:rPr lang="it-IT" sz="800" dirty="0">
                <a:latin typeface="Century Gothic" panose="020B0502020202020204" pitchFamily="34" charset="0"/>
              </a:rPr>
              <a:t> social </a:t>
            </a:r>
            <a:r>
              <a:rPr lang="it-IT" sz="800" dirty="0" err="1">
                <a:latin typeface="Century Gothic" panose="020B0502020202020204" pitchFamily="34" charset="0"/>
              </a:rPr>
              <a:t>dialogue</a:t>
            </a:r>
            <a:r>
              <a:rPr lang="it-IT" sz="800" dirty="0">
                <a:latin typeface="Century Gothic" panose="020B0502020202020204" pitchFamily="34" charset="0"/>
              </a:rPr>
              <a:t> </a:t>
            </a:r>
            <a:r>
              <a:rPr lang="it-IT" sz="800" dirty="0" err="1">
                <a:latin typeface="Century Gothic" panose="020B0502020202020204" pitchFamily="34" charset="0"/>
              </a:rPr>
              <a:t>could</a:t>
            </a:r>
            <a:r>
              <a:rPr lang="it-IT" sz="800" dirty="0">
                <a:latin typeface="Century Gothic" panose="020B0502020202020204" pitchFamily="34" charset="0"/>
              </a:rPr>
              <a:t> </a:t>
            </a:r>
            <a:r>
              <a:rPr lang="it-IT" sz="800" dirty="0" err="1">
                <a:latin typeface="Century Gothic" panose="020B0502020202020204" pitchFamily="34" charset="0"/>
              </a:rPr>
              <a:t>contribute</a:t>
            </a:r>
            <a:r>
              <a:rPr lang="it-IT" sz="800" dirty="0">
                <a:latin typeface="Century Gothic" panose="020B0502020202020204" pitchFamily="34" charset="0"/>
              </a:rPr>
              <a:t> to face </a:t>
            </a:r>
            <a:r>
              <a:rPr lang="it-IT" sz="800" dirty="0" err="1">
                <a:latin typeface="Century Gothic" panose="020B0502020202020204" pitchFamily="34" charset="0"/>
              </a:rPr>
              <a:t>potential</a:t>
            </a:r>
            <a:r>
              <a:rPr lang="it-IT" sz="800" dirty="0">
                <a:latin typeface="Century Gothic" panose="020B0502020202020204" pitchFamily="34" charset="0"/>
              </a:rPr>
              <a:t> social and work </a:t>
            </a:r>
            <a:r>
              <a:rPr lang="it-IT" sz="800" dirty="0" err="1">
                <a:latin typeface="Century Gothic" panose="020B0502020202020204" pitchFamily="34" charset="0"/>
              </a:rPr>
              <a:t>problems</a:t>
            </a:r>
            <a:r>
              <a:rPr lang="it-IT" sz="800" dirty="0">
                <a:latin typeface="Century Gothic" panose="020B0502020202020204" pitchFamily="34" charset="0"/>
              </a:rPr>
              <a:t> </a:t>
            </a:r>
            <a:r>
              <a:rPr lang="it-IT" sz="800" dirty="0" err="1">
                <a:latin typeface="Century Gothic" panose="020B0502020202020204" pitchFamily="34" charset="0"/>
              </a:rPr>
              <a:t>related</a:t>
            </a:r>
            <a:r>
              <a:rPr lang="it-IT" sz="800" dirty="0">
                <a:latin typeface="Century Gothic" panose="020B0502020202020204" pitchFamily="34" charset="0"/>
              </a:rPr>
              <a:t> to </a:t>
            </a:r>
            <a:r>
              <a:rPr lang="it-IT" sz="800" dirty="0" err="1">
                <a:latin typeface="Century Gothic" panose="020B0502020202020204" pitchFamily="34" charset="0"/>
              </a:rPr>
              <a:t>digitalization</a:t>
            </a:r>
            <a:r>
              <a:rPr lang="it-IT" sz="800" dirty="0">
                <a:latin typeface="Century Gothic" panose="020B0502020202020204" pitchFamily="34" charset="0"/>
              </a:rPr>
              <a:t> of manufacturing </a:t>
            </a:r>
            <a:r>
              <a:rPr lang="it-IT" sz="800" dirty="0" err="1">
                <a:latin typeface="Century Gothic" panose="020B0502020202020204" pitchFamily="34" charset="0"/>
              </a:rPr>
              <a:t>through</a:t>
            </a:r>
            <a:r>
              <a:rPr lang="it-IT" sz="800" dirty="0">
                <a:latin typeface="Century Gothic" panose="020B0502020202020204" pitchFamily="34" charset="0"/>
              </a:rPr>
              <a:t> the </a:t>
            </a:r>
            <a:r>
              <a:rPr lang="it-IT" sz="800" dirty="0" err="1">
                <a:latin typeface="Century Gothic" panose="020B0502020202020204" pitchFamily="34" charset="0"/>
              </a:rPr>
              <a:t>provision</a:t>
            </a:r>
            <a:r>
              <a:rPr lang="it-IT" sz="800" dirty="0">
                <a:latin typeface="Century Gothic" panose="020B0502020202020204" pitchFamily="34" charset="0"/>
              </a:rPr>
              <a:t> of </a:t>
            </a:r>
            <a:r>
              <a:rPr lang="it-IT" sz="800" dirty="0" err="1">
                <a:latin typeface="Century Gothic" panose="020B0502020202020204" pitchFamily="34" charset="0"/>
              </a:rPr>
              <a:t>specific</a:t>
            </a:r>
            <a:r>
              <a:rPr lang="it-IT" sz="800" dirty="0">
                <a:latin typeface="Century Gothic" panose="020B0502020202020204" pitchFamily="34" charset="0"/>
              </a:rPr>
              <a:t> </a:t>
            </a:r>
            <a:r>
              <a:rPr lang="it-IT" sz="800" dirty="0" err="1">
                <a:latin typeface="Century Gothic" panose="020B0502020202020204" pitchFamily="34" charset="0"/>
              </a:rPr>
              <a:t>guidelines</a:t>
            </a:r>
            <a:r>
              <a:rPr lang="it-IT" sz="800" dirty="0">
                <a:latin typeface="Century Gothic" panose="020B0502020202020204" pitchFamily="34" charset="0"/>
              </a:rPr>
              <a:t> for </a:t>
            </a:r>
            <a:r>
              <a:rPr lang="it-IT" sz="800" dirty="0" err="1">
                <a:latin typeface="Century Gothic" panose="020B0502020202020204" pitchFamily="34" charset="0"/>
              </a:rPr>
              <a:t>Member</a:t>
            </a:r>
            <a:r>
              <a:rPr lang="it-IT" sz="800" dirty="0">
                <a:latin typeface="Century Gothic" panose="020B0502020202020204" pitchFamily="34" charset="0"/>
              </a:rPr>
              <a:t> </a:t>
            </a:r>
            <a:r>
              <a:rPr lang="it-IT" sz="800" dirty="0" err="1">
                <a:latin typeface="Century Gothic" panose="020B0502020202020204" pitchFamily="34" charset="0"/>
              </a:rPr>
              <a:t>States</a:t>
            </a:r>
            <a:r>
              <a:rPr lang="it-IT" sz="800" dirty="0"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5691FBB4-E403-4C43-828E-F3C6BBF634CA}"/>
              </a:ext>
            </a:extLst>
          </p:cNvPr>
          <p:cNvSpPr txBox="1"/>
          <p:nvPr/>
        </p:nvSpPr>
        <p:spPr>
          <a:xfrm>
            <a:off x="7355012" y="5664918"/>
            <a:ext cx="21463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800" dirty="0" err="1">
                <a:latin typeface="Century Gothic" panose="020B0502020202020204" pitchFamily="34" charset="0"/>
              </a:rPr>
              <a:t>European</a:t>
            </a:r>
            <a:r>
              <a:rPr lang="it-IT" sz="800" dirty="0">
                <a:latin typeface="Century Gothic" panose="020B0502020202020204" pitchFamily="34" charset="0"/>
              </a:rPr>
              <a:t> social </a:t>
            </a:r>
            <a:r>
              <a:rPr lang="it-IT" sz="800" dirty="0" err="1">
                <a:latin typeface="Century Gothic" panose="020B0502020202020204" pitchFamily="34" charset="0"/>
              </a:rPr>
              <a:t>dialogue</a:t>
            </a:r>
            <a:r>
              <a:rPr lang="it-IT" sz="800" dirty="0">
                <a:latin typeface="Century Gothic" panose="020B0502020202020204" pitchFamily="34" charset="0"/>
              </a:rPr>
              <a:t> </a:t>
            </a:r>
            <a:r>
              <a:rPr lang="it-IT" sz="800" dirty="0" err="1">
                <a:latin typeface="Century Gothic" panose="020B0502020202020204" pitchFamily="34" charset="0"/>
              </a:rPr>
              <a:t>could</a:t>
            </a:r>
            <a:r>
              <a:rPr lang="it-IT" sz="800" dirty="0">
                <a:latin typeface="Century Gothic" panose="020B0502020202020204" pitchFamily="34" charset="0"/>
              </a:rPr>
              <a:t> </a:t>
            </a:r>
            <a:r>
              <a:rPr lang="it-IT" sz="800" dirty="0" err="1">
                <a:latin typeface="Century Gothic" panose="020B0502020202020204" pitchFamily="34" charset="0"/>
              </a:rPr>
              <a:t>contribute</a:t>
            </a:r>
            <a:r>
              <a:rPr lang="it-IT" sz="800" dirty="0">
                <a:latin typeface="Century Gothic" panose="020B0502020202020204" pitchFamily="34" charset="0"/>
              </a:rPr>
              <a:t> to </a:t>
            </a:r>
            <a:r>
              <a:rPr lang="it-IT" sz="800" dirty="0" err="1">
                <a:latin typeface="Century Gothic" panose="020B0502020202020204" pitchFamily="34" charset="0"/>
              </a:rPr>
              <a:t>guarantee</a:t>
            </a:r>
            <a:r>
              <a:rPr lang="it-IT" sz="800" dirty="0">
                <a:latin typeface="Century Gothic" panose="020B0502020202020204" pitchFamily="34" charset="0"/>
              </a:rPr>
              <a:t> a fair </a:t>
            </a:r>
            <a:r>
              <a:rPr lang="it-IT" sz="800" dirty="0" err="1">
                <a:latin typeface="Century Gothic" panose="020B0502020202020204" pitchFamily="34" charset="0"/>
              </a:rPr>
              <a:t>transition</a:t>
            </a:r>
            <a:r>
              <a:rPr lang="it-IT" sz="800" dirty="0">
                <a:latin typeface="Century Gothic" panose="020B0502020202020204" pitchFamily="34" charset="0"/>
              </a:rPr>
              <a:t> </a:t>
            </a:r>
            <a:r>
              <a:rPr lang="it-IT" sz="800" dirty="0" err="1">
                <a:latin typeface="Century Gothic" panose="020B0502020202020204" pitchFamily="34" charset="0"/>
              </a:rPr>
              <a:t>towards</a:t>
            </a:r>
            <a:r>
              <a:rPr lang="it-IT" sz="800" dirty="0">
                <a:latin typeface="Century Gothic" panose="020B0502020202020204" pitchFamily="34" charset="0"/>
              </a:rPr>
              <a:t> </a:t>
            </a:r>
            <a:r>
              <a:rPr lang="it-IT" sz="800" dirty="0" err="1">
                <a:latin typeface="Century Gothic" panose="020B0502020202020204" pitchFamily="34" charset="0"/>
              </a:rPr>
              <a:t>digital</a:t>
            </a:r>
            <a:r>
              <a:rPr lang="it-IT" sz="800" dirty="0">
                <a:latin typeface="Century Gothic" panose="020B0502020202020204" pitchFamily="34" charset="0"/>
              </a:rPr>
              <a:t> manufacturing </a:t>
            </a:r>
            <a:r>
              <a:rPr lang="it-IT" sz="800" dirty="0" err="1">
                <a:latin typeface="Century Gothic" panose="020B0502020202020204" pitchFamily="34" charset="0"/>
              </a:rPr>
              <a:t>combining</a:t>
            </a:r>
            <a:r>
              <a:rPr lang="it-IT" sz="800" dirty="0">
                <a:latin typeface="Century Gothic" panose="020B0502020202020204" pitchFamily="34" charset="0"/>
              </a:rPr>
              <a:t> new production </a:t>
            </a:r>
            <a:r>
              <a:rPr lang="it-IT" sz="800" dirty="0" err="1">
                <a:latin typeface="Century Gothic" panose="020B0502020202020204" pitchFamily="34" charset="0"/>
              </a:rPr>
              <a:t>paradigm</a:t>
            </a:r>
            <a:r>
              <a:rPr lang="it-IT" sz="800" dirty="0">
                <a:latin typeface="Century Gothic" panose="020B0502020202020204" pitchFamily="34" charset="0"/>
              </a:rPr>
              <a:t> with </a:t>
            </a:r>
            <a:r>
              <a:rPr lang="it-IT" sz="800" dirty="0" err="1">
                <a:latin typeface="Century Gothic" panose="020B0502020202020204" pitchFamily="34" charset="0"/>
              </a:rPr>
              <a:t>protection</a:t>
            </a:r>
            <a:r>
              <a:rPr lang="it-IT" sz="800" dirty="0">
                <a:latin typeface="Century Gothic" panose="020B0502020202020204" pitchFamily="34" charset="0"/>
              </a:rPr>
              <a:t> of </a:t>
            </a:r>
            <a:r>
              <a:rPr lang="it-IT" sz="800" dirty="0" err="1">
                <a:latin typeface="Century Gothic" panose="020B0502020202020204" pitchFamily="34" charset="0"/>
              </a:rPr>
              <a:t>workers</a:t>
            </a:r>
            <a:r>
              <a:rPr lang="it-IT" sz="800" dirty="0"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ACFD4872-B1DA-9642-99D7-F28D5E01B4B5}"/>
              </a:ext>
            </a:extLst>
          </p:cNvPr>
          <p:cNvSpPr txBox="1"/>
          <p:nvPr/>
        </p:nvSpPr>
        <p:spPr>
          <a:xfrm>
            <a:off x="9501312" y="5664918"/>
            <a:ext cx="19939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800" dirty="0" err="1">
                <a:latin typeface="Century Gothic" panose="020B0502020202020204" pitchFamily="34" charset="0"/>
              </a:rPr>
              <a:t>European</a:t>
            </a:r>
            <a:r>
              <a:rPr lang="it-IT" sz="800" dirty="0">
                <a:latin typeface="Century Gothic" panose="020B0502020202020204" pitchFamily="34" charset="0"/>
              </a:rPr>
              <a:t> social </a:t>
            </a:r>
            <a:r>
              <a:rPr lang="it-IT" sz="800" dirty="0" err="1">
                <a:latin typeface="Century Gothic" panose="020B0502020202020204" pitchFamily="34" charset="0"/>
              </a:rPr>
              <a:t>dialogue</a:t>
            </a:r>
            <a:r>
              <a:rPr lang="it-IT" sz="800" dirty="0">
                <a:latin typeface="Century Gothic" panose="020B0502020202020204" pitchFamily="34" charset="0"/>
              </a:rPr>
              <a:t> </a:t>
            </a:r>
            <a:r>
              <a:rPr lang="it-IT" sz="800" dirty="0" err="1">
                <a:latin typeface="Century Gothic" panose="020B0502020202020204" pitchFamily="34" charset="0"/>
              </a:rPr>
              <a:t>could</a:t>
            </a:r>
            <a:r>
              <a:rPr lang="it-IT" sz="800" dirty="0">
                <a:latin typeface="Century Gothic" panose="020B0502020202020204" pitchFamily="34" charset="0"/>
              </a:rPr>
              <a:t> </a:t>
            </a:r>
            <a:r>
              <a:rPr lang="it-IT" sz="800" dirty="0" err="1">
                <a:latin typeface="Century Gothic" panose="020B0502020202020204" pitchFamily="34" charset="0"/>
              </a:rPr>
              <a:t>contribute</a:t>
            </a:r>
            <a:r>
              <a:rPr lang="it-IT" sz="800" dirty="0">
                <a:latin typeface="Century Gothic" panose="020B0502020202020204" pitchFamily="34" charset="0"/>
              </a:rPr>
              <a:t> to set up new </a:t>
            </a:r>
            <a:r>
              <a:rPr lang="it-IT" sz="800" dirty="0" err="1">
                <a:latin typeface="Century Gothic" panose="020B0502020202020204" pitchFamily="34" charset="0"/>
              </a:rPr>
              <a:t>schemes</a:t>
            </a:r>
            <a:r>
              <a:rPr lang="it-IT" sz="800" dirty="0">
                <a:latin typeface="Century Gothic" panose="020B0502020202020204" pitchFamily="34" charset="0"/>
              </a:rPr>
              <a:t> of work </a:t>
            </a:r>
            <a:r>
              <a:rPr lang="it-IT" sz="800" dirty="0" err="1">
                <a:latin typeface="Century Gothic" panose="020B0502020202020204" pitchFamily="34" charset="0"/>
              </a:rPr>
              <a:t>organization</a:t>
            </a:r>
            <a:r>
              <a:rPr lang="it-IT" sz="800" dirty="0">
                <a:latin typeface="Century Gothic" panose="020B0502020202020204" pitchFamily="34" charset="0"/>
              </a:rPr>
              <a:t> (i.e. working time, </a:t>
            </a:r>
            <a:r>
              <a:rPr lang="it-IT" sz="800" dirty="0" err="1">
                <a:latin typeface="Century Gothic" panose="020B0502020202020204" pitchFamily="34" charset="0"/>
              </a:rPr>
              <a:t>smart</a:t>
            </a:r>
            <a:r>
              <a:rPr lang="it-IT" sz="800" dirty="0">
                <a:latin typeface="Century Gothic" panose="020B0502020202020204" pitchFamily="34" charset="0"/>
              </a:rPr>
              <a:t> working) and </a:t>
            </a:r>
            <a:r>
              <a:rPr lang="it-IT" sz="800" dirty="0" err="1">
                <a:latin typeface="Century Gothic" panose="020B0502020202020204" pitchFamily="34" charset="0"/>
              </a:rPr>
              <a:t>reskilling</a:t>
            </a:r>
            <a:r>
              <a:rPr lang="it-IT" sz="800" dirty="0">
                <a:latin typeface="Century Gothic" panose="020B0502020202020204" pitchFamily="34" charset="0"/>
              </a:rPr>
              <a:t> </a:t>
            </a:r>
            <a:r>
              <a:rPr lang="it-IT" sz="800" dirty="0" err="1">
                <a:latin typeface="Century Gothic" panose="020B0502020202020204" pitchFamily="34" charset="0"/>
              </a:rPr>
              <a:t>strategies</a:t>
            </a:r>
            <a:r>
              <a:rPr lang="it-IT" sz="800" dirty="0">
                <a:latin typeface="Century Gothic" panose="020B0502020202020204" pitchFamily="34" charset="0"/>
              </a:rPr>
              <a:t> </a:t>
            </a:r>
            <a:r>
              <a:rPr lang="it-IT" sz="800" dirty="0" err="1">
                <a:latin typeface="Century Gothic" panose="020B0502020202020204" pitchFamily="34" charset="0"/>
              </a:rPr>
              <a:t>shared</a:t>
            </a:r>
            <a:r>
              <a:rPr lang="it-IT" sz="800" dirty="0">
                <a:latin typeface="Century Gothic" panose="020B0502020202020204" pitchFamily="34" charset="0"/>
              </a:rPr>
              <a:t> by social </a:t>
            </a:r>
            <a:r>
              <a:rPr lang="it-IT" sz="800" dirty="0" err="1">
                <a:latin typeface="Century Gothic" panose="020B0502020202020204" pitchFamily="34" charset="0"/>
              </a:rPr>
              <a:t>partners</a:t>
            </a:r>
            <a:r>
              <a:rPr lang="it-IT" sz="800" dirty="0">
                <a:latin typeface="Century Gothic" panose="020B0502020202020204" pitchFamily="34" charset="0"/>
              </a:rPr>
              <a:t>..</a:t>
            </a:r>
            <a:endParaRPr lang="en-GB" sz="8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30070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5830D976-4C9D-EF45-B80B-369BC1E8B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797" y="469969"/>
            <a:ext cx="10058400" cy="46999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1400" b="1" dirty="0">
                <a:latin typeface="Century Gothic" panose="020B0502020202020204" pitchFamily="34" charset="0"/>
              </a:rPr>
              <a:t> </a:t>
            </a:r>
          </a:p>
          <a:p>
            <a:pPr marL="0" indent="0" algn="ctr">
              <a:buNone/>
            </a:pPr>
            <a:endParaRPr lang="it-IT" b="1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endParaRPr lang="it-IT" b="1" dirty="0">
              <a:latin typeface="Century Gothic" panose="020B0502020202020204" pitchFamily="34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566D3785-ED95-7543-8661-CFA01BD5D5FA}"/>
              </a:ext>
            </a:extLst>
          </p:cNvPr>
          <p:cNvSpPr txBox="1"/>
          <p:nvPr/>
        </p:nvSpPr>
        <p:spPr>
          <a:xfrm>
            <a:off x="2794001" y="2616338"/>
            <a:ext cx="214630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800" dirty="0" err="1">
                <a:latin typeface="Century Gothic" panose="020B0502020202020204" pitchFamily="34" charset="0"/>
              </a:rPr>
              <a:t>El</a:t>
            </a:r>
            <a:r>
              <a:rPr lang="it-IT" sz="800" dirty="0">
                <a:latin typeface="Century Gothic" panose="020B0502020202020204" pitchFamily="34" charset="0"/>
              </a:rPr>
              <a:t> </a:t>
            </a:r>
            <a:r>
              <a:rPr lang="it-IT" sz="800" dirty="0" err="1">
                <a:latin typeface="Century Gothic" panose="020B0502020202020204" pitchFamily="34" charset="0"/>
              </a:rPr>
              <a:t>diálogo</a:t>
            </a:r>
            <a:r>
              <a:rPr lang="it-IT" sz="800" dirty="0">
                <a:latin typeface="Century Gothic" panose="020B0502020202020204" pitchFamily="34" charset="0"/>
              </a:rPr>
              <a:t> social europeo </a:t>
            </a:r>
            <a:r>
              <a:rPr lang="it-IT" sz="800" dirty="0" err="1">
                <a:latin typeface="Century Gothic" panose="020B0502020202020204" pitchFamily="34" charset="0"/>
              </a:rPr>
              <a:t>podría</a:t>
            </a:r>
            <a:r>
              <a:rPr lang="it-IT" sz="800" dirty="0">
                <a:latin typeface="Century Gothic" panose="020B0502020202020204" pitchFamily="34" charset="0"/>
              </a:rPr>
              <a:t> contribuir a una </a:t>
            </a:r>
            <a:r>
              <a:rPr lang="it-IT" sz="800" dirty="0" err="1">
                <a:latin typeface="Century Gothic" panose="020B0502020202020204" pitchFamily="34" charset="0"/>
              </a:rPr>
              <a:t>transición</a:t>
            </a:r>
            <a:r>
              <a:rPr lang="it-IT" sz="800" dirty="0">
                <a:latin typeface="Century Gothic" panose="020B0502020202020204" pitchFamily="34" charset="0"/>
              </a:rPr>
              <a:t> </a:t>
            </a:r>
            <a:r>
              <a:rPr lang="it-IT" sz="800" dirty="0" err="1">
                <a:latin typeface="Century Gothic" panose="020B0502020202020204" pitchFamily="34" charset="0"/>
              </a:rPr>
              <a:t>justa</a:t>
            </a:r>
            <a:r>
              <a:rPr lang="it-IT" sz="800" dirty="0">
                <a:latin typeface="Century Gothic" panose="020B0502020202020204" pitchFamily="34" charset="0"/>
              </a:rPr>
              <a:t> </a:t>
            </a:r>
            <a:r>
              <a:rPr lang="it-IT" sz="800" dirty="0" err="1">
                <a:latin typeface="Century Gothic" panose="020B0502020202020204" pitchFamily="34" charset="0"/>
              </a:rPr>
              <a:t>hacia</a:t>
            </a:r>
            <a:r>
              <a:rPr lang="it-IT" sz="800" dirty="0">
                <a:latin typeface="Century Gothic" panose="020B0502020202020204" pitchFamily="34" charset="0"/>
              </a:rPr>
              <a:t> la </a:t>
            </a:r>
            <a:r>
              <a:rPr lang="it-IT" sz="800" dirty="0" err="1">
                <a:latin typeface="Century Gothic" panose="020B0502020202020204" pitchFamily="34" charset="0"/>
              </a:rPr>
              <a:t>fabricación</a:t>
            </a:r>
            <a:r>
              <a:rPr lang="it-IT" sz="800" dirty="0">
                <a:latin typeface="Century Gothic" panose="020B0502020202020204" pitchFamily="34" charset="0"/>
              </a:rPr>
              <a:t> </a:t>
            </a:r>
            <a:r>
              <a:rPr lang="it-IT" sz="800" dirty="0" err="1">
                <a:latin typeface="Century Gothic" panose="020B0502020202020204" pitchFamily="34" charset="0"/>
              </a:rPr>
              <a:t>digital</a:t>
            </a:r>
            <a:r>
              <a:rPr lang="it-IT" sz="800" dirty="0">
                <a:latin typeface="Century Gothic" panose="020B0502020202020204" pitchFamily="34" charset="0"/>
              </a:rPr>
              <a:t> combinando un </a:t>
            </a:r>
            <a:r>
              <a:rPr lang="it-IT" sz="800" dirty="0" err="1">
                <a:latin typeface="Century Gothic" panose="020B0502020202020204" pitchFamily="34" charset="0"/>
              </a:rPr>
              <a:t>nuevo</a:t>
            </a:r>
            <a:r>
              <a:rPr lang="it-IT" sz="800" dirty="0">
                <a:latin typeface="Century Gothic" panose="020B0502020202020204" pitchFamily="34" charset="0"/>
              </a:rPr>
              <a:t> paradigma de </a:t>
            </a:r>
            <a:r>
              <a:rPr lang="it-IT" sz="800" dirty="0" err="1">
                <a:latin typeface="Century Gothic" panose="020B0502020202020204" pitchFamily="34" charset="0"/>
              </a:rPr>
              <a:t>producción</a:t>
            </a:r>
            <a:r>
              <a:rPr lang="it-IT" sz="800" dirty="0">
                <a:latin typeface="Century Gothic" panose="020B0502020202020204" pitchFamily="34" charset="0"/>
              </a:rPr>
              <a:t> con la </a:t>
            </a:r>
            <a:r>
              <a:rPr lang="it-IT" sz="800" dirty="0" err="1">
                <a:latin typeface="Century Gothic" panose="020B0502020202020204" pitchFamily="34" charset="0"/>
              </a:rPr>
              <a:t>protección</a:t>
            </a:r>
            <a:r>
              <a:rPr lang="it-IT" sz="800" dirty="0">
                <a:latin typeface="Century Gothic" panose="020B0502020202020204" pitchFamily="34" charset="0"/>
              </a:rPr>
              <a:t> de </a:t>
            </a:r>
            <a:r>
              <a:rPr lang="it-IT" sz="800" dirty="0" err="1">
                <a:latin typeface="Century Gothic" panose="020B0502020202020204" pitchFamily="34" charset="0"/>
              </a:rPr>
              <a:t>los</a:t>
            </a:r>
            <a:r>
              <a:rPr lang="it-IT" sz="800" dirty="0">
                <a:latin typeface="Century Gothic" panose="020B0502020202020204" pitchFamily="34" charset="0"/>
              </a:rPr>
              <a:t> </a:t>
            </a:r>
            <a:r>
              <a:rPr lang="it-IT" sz="800" dirty="0" err="1">
                <a:latin typeface="Century Gothic" panose="020B0502020202020204" pitchFamily="34" charset="0"/>
              </a:rPr>
              <a:t>trabajadores</a:t>
            </a:r>
            <a:endParaRPr lang="it-IT" sz="800" dirty="0">
              <a:latin typeface="Century Gothic" panose="020B0502020202020204" pitchFamily="34" charset="0"/>
            </a:endParaRPr>
          </a:p>
          <a:p>
            <a:endParaRPr lang="it-IT" sz="800" dirty="0">
              <a:latin typeface="Century Gothic" panose="020B0502020202020204" pitchFamily="34" charset="0"/>
            </a:endParaRPr>
          </a:p>
          <a:p>
            <a:endParaRPr lang="it-IT" sz="800" dirty="0">
              <a:latin typeface="Century Gothic" panose="020B0502020202020204" pitchFamily="34" charset="0"/>
            </a:endParaRPr>
          </a:p>
          <a:p>
            <a:endParaRPr lang="it-IT" sz="800" dirty="0">
              <a:latin typeface="Century Gothic" panose="020B0502020202020204" pitchFamily="34" charset="0"/>
            </a:endParaRPr>
          </a:p>
          <a:p>
            <a:endParaRPr lang="en-GB" sz="800" dirty="0">
              <a:latin typeface="Century Gothic" panose="020B0502020202020204" pitchFamily="34" charset="0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6DDA4ABC-1E6A-D749-AD7A-46FE5E499115}"/>
              </a:ext>
            </a:extLst>
          </p:cNvPr>
          <p:cNvSpPr txBox="1"/>
          <p:nvPr/>
        </p:nvSpPr>
        <p:spPr>
          <a:xfrm>
            <a:off x="4851396" y="2606882"/>
            <a:ext cx="1727204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800" dirty="0" err="1">
                <a:latin typeface="Century Gothic" panose="020B0502020202020204" pitchFamily="34" charset="0"/>
              </a:rPr>
              <a:t>El</a:t>
            </a:r>
            <a:r>
              <a:rPr lang="it-IT" sz="800" dirty="0">
                <a:latin typeface="Century Gothic" panose="020B0502020202020204" pitchFamily="34" charset="0"/>
              </a:rPr>
              <a:t> </a:t>
            </a:r>
            <a:r>
              <a:rPr lang="it-IT" sz="800" dirty="0" err="1">
                <a:latin typeface="Century Gothic" panose="020B0502020202020204" pitchFamily="34" charset="0"/>
              </a:rPr>
              <a:t>diálogo</a:t>
            </a:r>
            <a:r>
              <a:rPr lang="it-IT" sz="800" dirty="0">
                <a:latin typeface="Century Gothic" panose="020B0502020202020204" pitchFamily="34" charset="0"/>
              </a:rPr>
              <a:t> social europeo </a:t>
            </a:r>
            <a:r>
              <a:rPr lang="it-IT" sz="800" dirty="0" err="1">
                <a:latin typeface="Century Gothic" panose="020B0502020202020204" pitchFamily="34" charset="0"/>
              </a:rPr>
              <a:t>podría</a:t>
            </a:r>
            <a:r>
              <a:rPr lang="it-IT" sz="800" dirty="0">
                <a:latin typeface="Century Gothic" panose="020B0502020202020204" pitchFamily="34" charset="0"/>
              </a:rPr>
              <a:t> </a:t>
            </a:r>
            <a:r>
              <a:rPr lang="it-IT" sz="800" dirty="0" err="1">
                <a:latin typeface="Century Gothic" panose="020B0502020202020204" pitchFamily="34" charset="0"/>
              </a:rPr>
              <a:t>ayudar</a:t>
            </a:r>
            <a:r>
              <a:rPr lang="it-IT" sz="800" dirty="0">
                <a:latin typeface="Century Gothic" panose="020B0502020202020204" pitchFamily="34" charset="0"/>
              </a:rPr>
              <a:t> a </a:t>
            </a:r>
            <a:r>
              <a:rPr lang="it-IT" sz="800" dirty="0" err="1">
                <a:latin typeface="Century Gothic" panose="020B0502020202020204" pitchFamily="34" charset="0"/>
              </a:rPr>
              <a:t>establecer</a:t>
            </a:r>
            <a:r>
              <a:rPr lang="it-IT" sz="800" dirty="0">
                <a:latin typeface="Century Gothic" panose="020B0502020202020204" pitchFamily="34" charset="0"/>
              </a:rPr>
              <a:t> </a:t>
            </a:r>
            <a:r>
              <a:rPr lang="it-IT" sz="800" dirty="0" err="1">
                <a:latin typeface="Century Gothic" panose="020B0502020202020204" pitchFamily="34" charset="0"/>
              </a:rPr>
              <a:t>nuevos</a:t>
            </a:r>
            <a:r>
              <a:rPr lang="it-IT" sz="800" dirty="0">
                <a:latin typeface="Century Gothic" panose="020B0502020202020204" pitchFamily="34" charset="0"/>
              </a:rPr>
              <a:t> </a:t>
            </a:r>
            <a:r>
              <a:rPr lang="it-IT" sz="800" dirty="0" err="1">
                <a:latin typeface="Century Gothic" panose="020B0502020202020204" pitchFamily="34" charset="0"/>
              </a:rPr>
              <a:t>sistemas</a:t>
            </a:r>
            <a:r>
              <a:rPr lang="it-IT" sz="800" dirty="0">
                <a:latin typeface="Century Gothic" panose="020B0502020202020204" pitchFamily="34" charset="0"/>
              </a:rPr>
              <a:t> de </a:t>
            </a:r>
            <a:r>
              <a:rPr lang="it-IT" sz="800" dirty="0" err="1">
                <a:latin typeface="Century Gothic" panose="020B0502020202020204" pitchFamily="34" charset="0"/>
              </a:rPr>
              <a:t>organización</a:t>
            </a:r>
            <a:r>
              <a:rPr lang="it-IT" sz="800" dirty="0">
                <a:latin typeface="Century Gothic" panose="020B0502020202020204" pitchFamily="34" charset="0"/>
              </a:rPr>
              <a:t> del </a:t>
            </a:r>
            <a:r>
              <a:rPr lang="it-IT" sz="800" dirty="0" err="1">
                <a:latin typeface="Century Gothic" panose="020B0502020202020204" pitchFamily="34" charset="0"/>
              </a:rPr>
              <a:t>trabajo</a:t>
            </a:r>
            <a:r>
              <a:rPr lang="it-IT" sz="800" dirty="0">
                <a:latin typeface="Century Gothic" panose="020B0502020202020204" pitchFamily="34" charset="0"/>
              </a:rPr>
              <a:t> (es </a:t>
            </a:r>
            <a:r>
              <a:rPr lang="it-IT" sz="800" dirty="0" err="1">
                <a:latin typeface="Century Gothic" panose="020B0502020202020204" pitchFamily="34" charset="0"/>
              </a:rPr>
              <a:t>decir</a:t>
            </a:r>
            <a:r>
              <a:rPr lang="it-IT" sz="800" dirty="0">
                <a:latin typeface="Century Gothic" panose="020B0502020202020204" pitchFamily="34" charset="0"/>
              </a:rPr>
              <a:t>, </a:t>
            </a:r>
            <a:r>
              <a:rPr lang="it-IT" sz="800" dirty="0" err="1">
                <a:latin typeface="Century Gothic" panose="020B0502020202020204" pitchFamily="34" charset="0"/>
              </a:rPr>
              <a:t>tiempo</a:t>
            </a:r>
            <a:r>
              <a:rPr lang="it-IT" sz="800" dirty="0">
                <a:latin typeface="Century Gothic" panose="020B0502020202020204" pitchFamily="34" charset="0"/>
              </a:rPr>
              <a:t> de </a:t>
            </a:r>
            <a:r>
              <a:rPr lang="it-IT" sz="800" dirty="0" err="1">
                <a:latin typeface="Century Gothic" panose="020B0502020202020204" pitchFamily="34" charset="0"/>
              </a:rPr>
              <a:t>trabajo</a:t>
            </a:r>
            <a:r>
              <a:rPr lang="it-IT" sz="800" dirty="0">
                <a:latin typeface="Century Gothic" panose="020B0502020202020204" pitchFamily="34" charset="0"/>
              </a:rPr>
              <a:t>, </a:t>
            </a:r>
            <a:r>
              <a:rPr lang="it-IT" sz="800" dirty="0" err="1">
                <a:latin typeface="Century Gothic" panose="020B0502020202020204" pitchFamily="34" charset="0"/>
              </a:rPr>
              <a:t>trabajo</a:t>
            </a:r>
            <a:r>
              <a:rPr lang="it-IT" sz="800" dirty="0">
                <a:latin typeface="Century Gothic" panose="020B0502020202020204" pitchFamily="34" charset="0"/>
              </a:rPr>
              <a:t> </a:t>
            </a:r>
            <a:r>
              <a:rPr lang="it-IT" sz="800" dirty="0" err="1">
                <a:latin typeface="Century Gothic" panose="020B0502020202020204" pitchFamily="34" charset="0"/>
              </a:rPr>
              <a:t>inteligente</a:t>
            </a:r>
            <a:r>
              <a:rPr lang="it-IT" sz="800" dirty="0">
                <a:latin typeface="Century Gothic" panose="020B0502020202020204" pitchFamily="34" charset="0"/>
              </a:rPr>
              <a:t>) y </a:t>
            </a:r>
            <a:r>
              <a:rPr lang="it-IT" sz="800" dirty="0" err="1">
                <a:latin typeface="Century Gothic" panose="020B0502020202020204" pitchFamily="34" charset="0"/>
              </a:rPr>
              <a:t>estrategias</a:t>
            </a:r>
            <a:r>
              <a:rPr lang="it-IT" sz="800" dirty="0">
                <a:latin typeface="Century Gothic" panose="020B0502020202020204" pitchFamily="34" charset="0"/>
              </a:rPr>
              <a:t> de </a:t>
            </a:r>
            <a:r>
              <a:rPr lang="it-IT" sz="800" dirty="0" err="1">
                <a:latin typeface="Century Gothic" panose="020B0502020202020204" pitchFamily="34" charset="0"/>
              </a:rPr>
              <a:t>formación</a:t>
            </a:r>
            <a:r>
              <a:rPr lang="it-IT" sz="800" dirty="0">
                <a:latin typeface="Century Gothic" panose="020B0502020202020204" pitchFamily="34" charset="0"/>
              </a:rPr>
              <a:t> de </a:t>
            </a:r>
            <a:r>
              <a:rPr lang="it-IT" sz="800" dirty="0" err="1">
                <a:latin typeface="Century Gothic" panose="020B0502020202020204" pitchFamily="34" charset="0"/>
              </a:rPr>
              <a:t>trabajadores</a:t>
            </a:r>
            <a:r>
              <a:rPr lang="it-IT" sz="800" dirty="0">
                <a:latin typeface="Century Gothic" panose="020B0502020202020204" pitchFamily="34" charset="0"/>
              </a:rPr>
              <a:t> </a:t>
            </a:r>
            <a:r>
              <a:rPr lang="it-IT" sz="800" dirty="0" err="1">
                <a:latin typeface="Century Gothic" panose="020B0502020202020204" pitchFamily="34" charset="0"/>
              </a:rPr>
              <a:t>acordadas</a:t>
            </a:r>
            <a:r>
              <a:rPr lang="it-IT" sz="800" dirty="0">
                <a:latin typeface="Century Gothic" panose="020B0502020202020204" pitchFamily="34" charset="0"/>
              </a:rPr>
              <a:t> por </a:t>
            </a:r>
            <a:r>
              <a:rPr lang="it-IT" sz="800" dirty="0" err="1">
                <a:latin typeface="Century Gothic" panose="020B0502020202020204" pitchFamily="34" charset="0"/>
              </a:rPr>
              <a:t>los</a:t>
            </a:r>
            <a:r>
              <a:rPr lang="it-IT" sz="800" dirty="0">
                <a:latin typeface="Century Gothic" panose="020B0502020202020204" pitchFamily="34" charset="0"/>
              </a:rPr>
              <a:t> </a:t>
            </a:r>
            <a:r>
              <a:rPr lang="it-IT" sz="800" dirty="0" err="1">
                <a:latin typeface="Century Gothic" panose="020B0502020202020204" pitchFamily="34" charset="0"/>
              </a:rPr>
              <a:t>agentes</a:t>
            </a:r>
            <a:r>
              <a:rPr lang="it-IT" sz="800" dirty="0">
                <a:latin typeface="Century Gothic" panose="020B0502020202020204" pitchFamily="34" charset="0"/>
              </a:rPr>
              <a:t> </a:t>
            </a:r>
            <a:r>
              <a:rPr lang="it-IT" sz="800" dirty="0" err="1">
                <a:latin typeface="Century Gothic" panose="020B0502020202020204" pitchFamily="34" charset="0"/>
              </a:rPr>
              <a:t>sociales</a:t>
            </a:r>
            <a:endParaRPr lang="en-GB" sz="800" dirty="0">
              <a:latin typeface="Century Gothic" panose="020B050202020202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5F25DF2-8726-B240-A954-8FCBE91C6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" y="502633"/>
            <a:ext cx="6153150" cy="2108908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D92837B1-07DD-6D4C-87FC-1AB7AAC6A314}"/>
              </a:ext>
            </a:extLst>
          </p:cNvPr>
          <p:cNvSpPr txBox="1"/>
          <p:nvPr/>
        </p:nvSpPr>
        <p:spPr>
          <a:xfrm>
            <a:off x="425450" y="628357"/>
            <a:ext cx="84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SPAIN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0FE79C89-4991-3845-9479-E27E7D36F51D}"/>
              </a:ext>
            </a:extLst>
          </p:cNvPr>
          <p:cNvSpPr txBox="1"/>
          <p:nvPr/>
        </p:nvSpPr>
        <p:spPr>
          <a:xfrm>
            <a:off x="425450" y="2616338"/>
            <a:ext cx="237490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800" dirty="0" err="1">
                <a:latin typeface="Century Gothic" panose="020B0502020202020204" pitchFamily="34" charset="0"/>
              </a:rPr>
              <a:t>El</a:t>
            </a:r>
            <a:r>
              <a:rPr lang="it-IT" sz="800" dirty="0">
                <a:latin typeface="Century Gothic" panose="020B0502020202020204" pitchFamily="34" charset="0"/>
              </a:rPr>
              <a:t> </a:t>
            </a:r>
            <a:r>
              <a:rPr lang="it-IT" sz="800" dirty="0" err="1">
                <a:latin typeface="Century Gothic" panose="020B0502020202020204" pitchFamily="34" charset="0"/>
              </a:rPr>
              <a:t>diálogo</a:t>
            </a:r>
            <a:r>
              <a:rPr lang="it-IT" sz="800" dirty="0">
                <a:latin typeface="Century Gothic" panose="020B0502020202020204" pitchFamily="34" charset="0"/>
              </a:rPr>
              <a:t> social europeo </a:t>
            </a:r>
            <a:r>
              <a:rPr lang="it-IT" sz="800" dirty="0" err="1">
                <a:latin typeface="Century Gothic" panose="020B0502020202020204" pitchFamily="34" charset="0"/>
              </a:rPr>
              <a:t>podría</a:t>
            </a:r>
            <a:r>
              <a:rPr lang="it-IT" sz="800" dirty="0">
                <a:latin typeface="Century Gothic" panose="020B0502020202020204" pitchFamily="34" charset="0"/>
              </a:rPr>
              <a:t> contribuir a </a:t>
            </a:r>
            <a:r>
              <a:rPr lang="it-IT" sz="800" dirty="0" err="1">
                <a:latin typeface="Century Gothic" panose="020B0502020202020204" pitchFamily="34" charset="0"/>
              </a:rPr>
              <a:t>hacer</a:t>
            </a:r>
            <a:r>
              <a:rPr lang="it-IT" sz="800" dirty="0">
                <a:latin typeface="Century Gothic" panose="020B0502020202020204" pitchFamily="34" charset="0"/>
              </a:rPr>
              <a:t> </a:t>
            </a:r>
            <a:r>
              <a:rPr lang="it-IT" sz="800" dirty="0" err="1">
                <a:latin typeface="Century Gothic" panose="020B0502020202020204" pitchFamily="34" charset="0"/>
              </a:rPr>
              <a:t>frente</a:t>
            </a:r>
            <a:r>
              <a:rPr lang="it-IT" sz="800" dirty="0">
                <a:latin typeface="Century Gothic" panose="020B0502020202020204" pitchFamily="34" charset="0"/>
              </a:rPr>
              <a:t> a </a:t>
            </a:r>
            <a:r>
              <a:rPr lang="it-IT" sz="800" dirty="0" err="1">
                <a:latin typeface="Century Gothic" panose="020B0502020202020204" pitchFamily="34" charset="0"/>
              </a:rPr>
              <a:t>posibles</a:t>
            </a:r>
            <a:r>
              <a:rPr lang="it-IT" sz="800" dirty="0">
                <a:latin typeface="Century Gothic" panose="020B0502020202020204" pitchFamily="34" charset="0"/>
              </a:rPr>
              <a:t> </a:t>
            </a:r>
            <a:r>
              <a:rPr lang="it-IT" sz="800" dirty="0" err="1">
                <a:latin typeface="Century Gothic" panose="020B0502020202020204" pitchFamily="34" charset="0"/>
              </a:rPr>
              <a:t>problemas</a:t>
            </a:r>
            <a:r>
              <a:rPr lang="it-IT" sz="800" dirty="0">
                <a:latin typeface="Century Gothic" panose="020B0502020202020204" pitchFamily="34" charset="0"/>
              </a:rPr>
              <a:t> </a:t>
            </a:r>
            <a:r>
              <a:rPr lang="it-IT" sz="800" dirty="0" err="1">
                <a:latin typeface="Century Gothic" panose="020B0502020202020204" pitchFamily="34" charset="0"/>
              </a:rPr>
              <a:t>sociales</a:t>
            </a:r>
            <a:r>
              <a:rPr lang="it-IT" sz="800" dirty="0">
                <a:latin typeface="Century Gothic" panose="020B0502020202020204" pitchFamily="34" charset="0"/>
              </a:rPr>
              <a:t> y </a:t>
            </a:r>
            <a:r>
              <a:rPr lang="it-IT" sz="800" dirty="0" err="1">
                <a:latin typeface="Century Gothic" panose="020B0502020202020204" pitchFamily="34" charset="0"/>
              </a:rPr>
              <a:t>laborales</a:t>
            </a:r>
            <a:r>
              <a:rPr lang="it-IT" sz="800" dirty="0">
                <a:latin typeface="Century Gothic" panose="020B0502020202020204" pitchFamily="34" charset="0"/>
              </a:rPr>
              <a:t> mediante la </a:t>
            </a:r>
            <a:r>
              <a:rPr lang="it-IT" sz="800" dirty="0" err="1">
                <a:latin typeface="Century Gothic" panose="020B0502020202020204" pitchFamily="34" charset="0"/>
              </a:rPr>
              <a:t>elaboración</a:t>
            </a:r>
            <a:r>
              <a:rPr lang="it-IT" sz="800" dirty="0">
                <a:latin typeface="Century Gothic" panose="020B0502020202020204" pitchFamily="34" charset="0"/>
              </a:rPr>
              <a:t> de </a:t>
            </a:r>
            <a:r>
              <a:rPr lang="it-IT" sz="800" dirty="0" err="1">
                <a:latin typeface="Century Gothic" panose="020B0502020202020204" pitchFamily="34" charset="0"/>
              </a:rPr>
              <a:t>directrices</a:t>
            </a:r>
            <a:r>
              <a:rPr lang="it-IT" sz="800" dirty="0">
                <a:latin typeface="Century Gothic" panose="020B0502020202020204" pitchFamily="34" charset="0"/>
              </a:rPr>
              <a:t> </a:t>
            </a:r>
            <a:r>
              <a:rPr lang="it-IT" sz="800" dirty="0" err="1">
                <a:latin typeface="Century Gothic" panose="020B0502020202020204" pitchFamily="34" charset="0"/>
              </a:rPr>
              <a:t>específicas</a:t>
            </a:r>
            <a:r>
              <a:rPr lang="it-IT" sz="800" dirty="0">
                <a:latin typeface="Century Gothic" panose="020B0502020202020204" pitchFamily="34" charset="0"/>
              </a:rPr>
              <a:t> para </a:t>
            </a:r>
            <a:r>
              <a:rPr lang="it-IT" sz="800" dirty="0" err="1">
                <a:latin typeface="Century Gothic" panose="020B0502020202020204" pitchFamily="34" charset="0"/>
              </a:rPr>
              <a:t>los</a:t>
            </a:r>
            <a:r>
              <a:rPr lang="it-IT" sz="800" dirty="0">
                <a:latin typeface="Century Gothic" panose="020B0502020202020204" pitchFamily="34" charset="0"/>
              </a:rPr>
              <a:t> </a:t>
            </a:r>
            <a:r>
              <a:rPr lang="it-IT" sz="800" dirty="0" err="1">
                <a:latin typeface="Century Gothic" panose="020B0502020202020204" pitchFamily="34" charset="0"/>
              </a:rPr>
              <a:t>Estados</a:t>
            </a:r>
            <a:r>
              <a:rPr lang="it-IT" sz="800" dirty="0">
                <a:latin typeface="Century Gothic" panose="020B0502020202020204" pitchFamily="34" charset="0"/>
              </a:rPr>
              <a:t> </a:t>
            </a:r>
            <a:r>
              <a:rPr lang="it-IT" sz="800" dirty="0" err="1">
                <a:latin typeface="Century Gothic" panose="020B0502020202020204" pitchFamily="34" charset="0"/>
              </a:rPr>
              <a:t>miembros</a:t>
            </a:r>
            <a:endParaRPr lang="it-IT" sz="800" dirty="0">
              <a:latin typeface="Century Gothic" panose="020B0502020202020204" pitchFamily="34" charset="0"/>
            </a:endParaRPr>
          </a:p>
          <a:p>
            <a:endParaRPr lang="it-IT" sz="800" dirty="0">
              <a:latin typeface="Century Gothic" panose="020B0502020202020204" pitchFamily="34" charset="0"/>
            </a:endParaRPr>
          </a:p>
          <a:p>
            <a:endParaRPr lang="it-IT" sz="800" dirty="0">
              <a:latin typeface="Century Gothic" panose="020B0502020202020204" pitchFamily="34" charset="0"/>
            </a:endParaRPr>
          </a:p>
          <a:p>
            <a:endParaRPr lang="it-IT" sz="800" dirty="0">
              <a:latin typeface="Century Gothic" panose="020B0502020202020204" pitchFamily="34" charset="0"/>
            </a:endParaRPr>
          </a:p>
          <a:p>
            <a:endParaRPr lang="en-GB" sz="8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7828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5830D976-4C9D-EF45-B80B-369BC1E8B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797" y="469969"/>
            <a:ext cx="10058400" cy="46999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1400" b="1" dirty="0">
                <a:latin typeface="Century Gothic" panose="020B0502020202020204" pitchFamily="34" charset="0"/>
              </a:rPr>
              <a:t> </a:t>
            </a:r>
          </a:p>
          <a:p>
            <a:pPr marL="0" indent="0" algn="ctr">
              <a:buNone/>
            </a:pPr>
            <a:endParaRPr lang="it-IT" b="1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endParaRPr lang="it-IT" b="1" dirty="0">
              <a:latin typeface="Century Gothic" panose="020B0502020202020204" pitchFamily="34" charset="0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6A18C12-4F42-A944-936A-8F665A3F8EE7}"/>
              </a:ext>
            </a:extLst>
          </p:cNvPr>
          <p:cNvSpPr/>
          <p:nvPr/>
        </p:nvSpPr>
        <p:spPr>
          <a:xfrm>
            <a:off x="1257297" y="469969"/>
            <a:ext cx="9677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6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If</a:t>
            </a:r>
            <a:r>
              <a:rPr lang="it-IT" sz="16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it-IT" sz="16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jobs</a:t>
            </a:r>
            <a:r>
              <a:rPr lang="it-IT" sz="16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are </a:t>
            </a:r>
            <a:r>
              <a:rPr lang="it-IT" sz="16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changing</a:t>
            </a:r>
            <a:r>
              <a:rPr lang="it-IT" sz="16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due to </a:t>
            </a:r>
            <a:r>
              <a:rPr lang="it-IT" sz="16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technology</a:t>
            </a:r>
            <a:r>
              <a:rPr lang="it-IT" sz="16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and </a:t>
            </a:r>
            <a:r>
              <a:rPr lang="it-IT" sz="16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automation</a:t>
            </a:r>
            <a:r>
              <a:rPr lang="it-IT" sz="16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, </a:t>
            </a:r>
            <a:r>
              <a:rPr lang="it-IT" sz="16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what</a:t>
            </a:r>
            <a:r>
              <a:rPr lang="it-IT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measures</a:t>
            </a:r>
            <a:r>
              <a:rPr lang="it-IT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manufacturers</a:t>
            </a:r>
            <a:r>
              <a:rPr lang="it-IT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could</a:t>
            </a:r>
            <a:r>
              <a:rPr lang="it-IT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 take to</a:t>
            </a:r>
            <a:r>
              <a:rPr lang="it-IT" sz="16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solve </a:t>
            </a:r>
            <a:r>
              <a:rPr lang="it-IT" sz="16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today’s</a:t>
            </a:r>
            <a:r>
              <a:rPr lang="it-IT" sz="16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it-IT" sz="16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talents</a:t>
            </a:r>
            <a:r>
              <a:rPr lang="it-IT" sz="16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it-IT" sz="16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shortage</a:t>
            </a:r>
            <a:r>
              <a:rPr lang="it-IT" sz="16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while</a:t>
            </a:r>
            <a:r>
              <a:rPr lang="it-IT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preparing</a:t>
            </a:r>
            <a:r>
              <a:rPr lang="it-IT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their</a:t>
            </a:r>
            <a:r>
              <a:rPr lang="it-IT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 future </a:t>
            </a:r>
            <a:r>
              <a:rPr lang="it-IT" sz="16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workforce</a:t>
            </a:r>
            <a:r>
              <a:rPr lang="it-IT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 for</a:t>
            </a:r>
            <a:r>
              <a:rPr lang="it-IT" sz="16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success?</a:t>
            </a:r>
            <a:endParaRPr lang="en-GB" sz="1600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7" name="Tabella 6">
            <a:extLst>
              <a:ext uri="{FF2B5EF4-FFF2-40B4-BE49-F238E27FC236}">
                <a16:creationId xmlns:a16="http://schemas.microsoft.com/office/drawing/2014/main" id="{28EAA5AA-FE18-644A-AD61-23028B5406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2779183"/>
              </p:ext>
            </p:extLst>
          </p:nvPr>
        </p:nvGraphicFramePr>
        <p:xfrm>
          <a:off x="498470" y="1176021"/>
          <a:ext cx="10956930" cy="496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7830">
                  <a:extLst>
                    <a:ext uri="{9D8B030D-6E8A-4147-A177-3AD203B41FA5}">
                      <a16:colId xmlns:a16="http://schemas.microsoft.com/office/drawing/2014/main" val="1682392735"/>
                    </a:ext>
                  </a:extLst>
                </a:gridCol>
                <a:gridCol w="9309100">
                  <a:extLst>
                    <a:ext uri="{9D8B030D-6E8A-4147-A177-3AD203B41FA5}">
                      <a16:colId xmlns:a16="http://schemas.microsoft.com/office/drawing/2014/main" val="3529019561"/>
                    </a:ext>
                  </a:extLst>
                </a:gridCol>
              </a:tblGrid>
              <a:tr h="1907358">
                <a:tc>
                  <a:txBody>
                    <a:bodyPr/>
                    <a:lstStyle/>
                    <a:p>
                      <a:r>
                        <a:rPr lang="en-GB" dirty="0">
                          <a:latin typeface="Century Gothic" panose="020B0502020202020204" pitchFamily="34" charset="0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i="1" kern="1200" noProof="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Create an environment more suitable for millenians, arrange some internal specific training withe the support of consultants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i="1" kern="1200" noProof="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Training program, soft skills improvement, development plans to improve the motivation and to increase the workforce know how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i="1" kern="1200" noProof="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"Alternanza Scuola lavoro", cooperating with universities in preparing updated study programs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i="1" kern="1200" noProof="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Train people after or during school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i="1" kern="1200" noProof="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Anticipate training, anticipate recruitment if not necessary now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i="1" kern="1200" noProof="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Giving support for stagers in the company's operations, continuously improving skills of workers with courses and offers for education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i="1" kern="1200" noProof="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Engage in professional degree teaching, hosting internships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i="1" kern="1200" noProof="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1- the work have to enter into the school 2- involve the worker with the real examples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i="1" kern="1200" noProof="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It is necessary to provide employees with the right technological tools to face future commitments in the world of digitization and to create the right mindset throughout the company.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i="1" kern="1200" noProof="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We are training all the employees and workers in order to try to fill the knowledge gap and be ready for the next technology steps.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i="1" kern="1200" noProof="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Trainig necessary for new technologies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i="1" kern="1200" noProof="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Less academic school approach</a:t>
                      </a:r>
                    </a:p>
                    <a:p>
                      <a:endParaRPr lang="en-GB" sz="1600" b="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3257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34216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5830D976-4C9D-EF45-B80B-369BC1E8B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797" y="469969"/>
            <a:ext cx="10058400" cy="46999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1400" b="1" dirty="0">
                <a:latin typeface="Century Gothic" panose="020B0502020202020204" pitchFamily="34" charset="0"/>
              </a:rPr>
              <a:t> </a:t>
            </a:r>
          </a:p>
          <a:p>
            <a:pPr marL="0" indent="0" algn="ctr">
              <a:buNone/>
            </a:pPr>
            <a:endParaRPr lang="it-IT" b="1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endParaRPr lang="it-IT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9C0A28AA-DE3B-BF42-BC45-3BA6CC65B8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4629647"/>
              </p:ext>
            </p:extLst>
          </p:nvPr>
        </p:nvGraphicFramePr>
        <p:xfrm>
          <a:off x="469900" y="533400"/>
          <a:ext cx="10956930" cy="554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422634841"/>
                    </a:ext>
                  </a:extLst>
                </a:gridCol>
                <a:gridCol w="9128130">
                  <a:extLst>
                    <a:ext uri="{9D8B030D-6E8A-4147-A177-3AD203B41FA5}">
                      <a16:colId xmlns:a16="http://schemas.microsoft.com/office/drawing/2014/main" val="3465452130"/>
                    </a:ext>
                  </a:extLst>
                </a:gridCol>
              </a:tblGrid>
              <a:tr h="1460008">
                <a:tc>
                  <a:txBody>
                    <a:bodyPr/>
                    <a:lstStyle/>
                    <a:p>
                      <a:r>
                        <a:rPr lang="en-GB" dirty="0">
                          <a:latin typeface="Century Gothic" panose="020B0502020202020204" pitchFamily="34" charset="0"/>
                        </a:rPr>
                        <a:t>SLOVENIA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i="1" kern="1200" noProof="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Companies could teach their own personnel, maybe some online learning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i="1" kern="1200" noProof="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Workers motivation, wages pro knowledge,.....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i="1" kern="1200" noProof="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Collaboration with educational institutions, educating employees in new technologies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i="1" kern="1200" noProof="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Develop people, grow in personal knowledge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i="1" kern="1200" noProof="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Work from home,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i="1" kern="1200" noProof="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Reorganization, people incentivisation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i="1" kern="1200" noProof="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Training, job rotation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i="1" kern="1200" noProof="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Internal trainings, salary policies changes to assure attractiveness for higher and more productive profiles.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i="1" kern="1200" noProof="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Reduction of working time, higher flexibility.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i="1" kern="1200" noProof="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External and internal education, higher salaries for technologically demanding work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i="1" kern="1200" noProof="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No activities have been undertaken yet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sz="1600" b="0" i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1658085"/>
                  </a:ext>
                </a:extLst>
              </a:tr>
              <a:tr h="1679614">
                <a:tc>
                  <a:txBody>
                    <a:bodyPr/>
                    <a:lstStyle/>
                    <a:p>
                      <a:r>
                        <a:rPr lang="en-GB" dirty="0">
                          <a:latin typeface="Century Gothic" panose="020B0502020202020204" pitchFamily="34" charset="0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600" b="0" i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Incrementar la </a:t>
                      </a:r>
                      <a:r>
                        <a:rPr lang="it-IT" sz="1600" b="0" i="1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presencia</a:t>
                      </a:r>
                      <a:r>
                        <a:rPr lang="it-IT" sz="1600" b="0" i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en </a:t>
                      </a:r>
                      <a:r>
                        <a:rPr lang="it-IT" sz="1600" b="0" i="1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centros</a:t>
                      </a:r>
                      <a:r>
                        <a:rPr lang="it-IT" sz="1600" b="0" i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de </a:t>
                      </a:r>
                      <a:r>
                        <a:rPr lang="it-IT" sz="1600" b="0" i="1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enseñanza</a:t>
                      </a:r>
                      <a:endParaRPr lang="it-IT" sz="1600" b="0" i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600" b="0" i="1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El</a:t>
                      </a:r>
                      <a:r>
                        <a:rPr lang="it-IT" sz="1600" b="0" i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problema no son </a:t>
                      </a:r>
                      <a:r>
                        <a:rPr lang="it-IT" sz="1600" b="0" i="1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los</a:t>
                      </a:r>
                      <a:r>
                        <a:rPr lang="it-IT" sz="1600" b="0" i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600" b="0" i="1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empleos</a:t>
                      </a:r>
                      <a:r>
                        <a:rPr lang="it-IT" sz="1600" b="0" i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, es la </a:t>
                      </a:r>
                      <a:r>
                        <a:rPr lang="it-IT" sz="1600" b="0" i="1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mentalidad</a:t>
                      </a:r>
                      <a:r>
                        <a:rPr lang="it-IT" sz="1600" b="0" i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de cada </a:t>
                      </a:r>
                      <a:r>
                        <a:rPr lang="it-IT" sz="1600" b="0" i="1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vez</a:t>
                      </a:r>
                      <a:r>
                        <a:rPr lang="it-IT" sz="1600" b="0" i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600" b="0" i="1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trabajar</a:t>
                      </a:r>
                      <a:r>
                        <a:rPr lang="it-IT" sz="1600" b="0" i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600" b="0" i="1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menos</a:t>
                      </a:r>
                      <a:r>
                        <a:rPr lang="it-IT" sz="1600" b="0" i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600" b="0" i="1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Más</a:t>
                      </a:r>
                      <a:r>
                        <a:rPr lang="it-IT" sz="1600" b="0" i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600" b="0" i="1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formación</a:t>
                      </a:r>
                      <a:r>
                        <a:rPr lang="it-IT" sz="1600" b="0" i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600" b="0" i="1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técnica</a:t>
                      </a:r>
                      <a:r>
                        <a:rPr lang="it-IT" sz="1600" b="0" i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600" b="0" i="1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específica</a:t>
                      </a:r>
                      <a:r>
                        <a:rPr lang="it-IT" sz="1600" b="0" i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y </a:t>
                      </a:r>
                      <a:r>
                        <a:rPr lang="it-IT" sz="1600" b="0" i="1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subvencionada</a:t>
                      </a:r>
                      <a:endParaRPr lang="it-IT" sz="1600" b="0" i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600" b="0" i="1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cursos</a:t>
                      </a:r>
                      <a:r>
                        <a:rPr lang="it-IT" sz="1600" b="0" i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de </a:t>
                      </a:r>
                      <a:r>
                        <a:rPr lang="it-IT" sz="1600" b="0" i="1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formacion</a:t>
                      </a:r>
                      <a:endParaRPr lang="it-IT" sz="1600" b="0" i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600" b="0" i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FP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600" b="0" i="1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Formación</a:t>
                      </a:r>
                      <a:r>
                        <a:rPr lang="it-IT" sz="1600" b="0" i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a </a:t>
                      </a:r>
                      <a:r>
                        <a:rPr lang="it-IT" sz="1600" b="0" i="1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medida</a:t>
                      </a:r>
                      <a:r>
                        <a:rPr lang="it-IT" sz="1600" b="0" i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y </a:t>
                      </a:r>
                      <a:r>
                        <a:rPr lang="it-IT" sz="1600" b="0" i="1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promoción</a:t>
                      </a:r>
                      <a:r>
                        <a:rPr lang="it-IT" sz="1600" b="0" i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interna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600" b="0" i="1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formación</a:t>
                      </a:r>
                      <a:endParaRPr lang="it-IT" sz="1600" b="0" i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600" b="0" i="1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Desarrillo</a:t>
                      </a:r>
                      <a:r>
                        <a:rPr lang="it-IT" sz="1600" b="0" i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600" b="0" i="1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profesional</a:t>
                      </a:r>
                      <a:r>
                        <a:rPr lang="it-IT" sz="1600" b="0" i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en la </a:t>
                      </a:r>
                      <a:r>
                        <a:rPr lang="it-IT" sz="1600" b="0" i="1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empresa</a:t>
                      </a:r>
                      <a:endParaRPr lang="it-IT" sz="1600" b="0" i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endParaRPr lang="en-GB" sz="1600" b="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84603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94546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Custom 8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96A9A9"/>
      </a:accent1>
      <a:accent2>
        <a:srgbClr val="CB58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D0690C"/>
      </a:hlink>
      <a:folHlink>
        <a:srgbClr val="9696A0"/>
      </a:folHlink>
    </a:clrScheme>
    <a:fontScheme name="Savon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446</TotalTime>
  <Words>2675</Words>
  <Application>Microsoft Office PowerPoint</Application>
  <PresentationFormat>Widescreen</PresentationFormat>
  <Paragraphs>526</Paragraphs>
  <Slides>23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Century Gothic</vt:lpstr>
      <vt:lpstr>Courier New</vt:lpstr>
      <vt:lpstr>Garamond</vt:lpstr>
      <vt:lpstr>SavonVTI</vt:lpstr>
      <vt:lpstr>survey results</vt:lpstr>
      <vt:lpstr>OVERVIEW OF SURVEYS AND FEEDBAKS(*)   </vt:lpstr>
      <vt:lpstr>INNOVATIVE COMPANIES SURVEY RESULTS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survey results</dc:title>
  <dc:creator>margherita.roiatti margherita.roiatti</dc:creator>
  <cp:lastModifiedBy>Francesca Brudaglio</cp:lastModifiedBy>
  <cp:revision>26</cp:revision>
  <dcterms:created xsi:type="dcterms:W3CDTF">2019-10-31T08:52:17Z</dcterms:created>
  <dcterms:modified xsi:type="dcterms:W3CDTF">2020-06-04T09:40:14Z</dcterms:modified>
</cp:coreProperties>
</file>