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0" r:id="rId3"/>
    <p:sldId id="301" r:id="rId4"/>
    <p:sldId id="332" r:id="rId5"/>
    <p:sldId id="304" r:id="rId6"/>
    <p:sldId id="324" r:id="rId7"/>
    <p:sldId id="325" r:id="rId8"/>
    <p:sldId id="326" r:id="rId9"/>
    <p:sldId id="327" r:id="rId10"/>
    <p:sldId id="331" r:id="rId11"/>
    <p:sldId id="330" r:id="rId12"/>
    <p:sldId id="318" r:id="rId13"/>
    <p:sldId id="319" r:id="rId14"/>
  </p:sldIdLst>
  <p:sldSz cx="12192000" cy="6858000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FFFF"/>
    <a:srgbClr val="00FF00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823A675-7A7D-4DBB-A5D2-BB8C4D789183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48EB150-5431-486D-8B24-9C1BD7DC61D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0923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48E25-808E-45C8-9564-7D6A1EBA25E6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27E63-5A84-4F9E-8214-5FD56691A73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81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B157E-DF03-49C2-9784-0663C3BA16BE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1E927-4096-4B6C-83A4-9ED722123A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88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FBD98-C42D-4E5C-86B6-5767845370C0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A0A6C-0869-412B-86E1-27B6AFE3F7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416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54BFC-8127-41AB-9EA8-73A2EB017F26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27A67-3DC0-4229-86C5-41D644F723F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160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0BEB6-C641-4810-9D2B-2D2BA727BF02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514EF-73CD-4752-BEC2-FF02397BEB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6094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98D50-7CEC-4151-A0B0-2ED9AB5DDC11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7462A-6A18-4229-BF45-D9B4FE9A34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3352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50A41-D0F8-4BD7-93A3-2956EB0F33B0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DFDA0-9889-47C4-836F-B8152961391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901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EF219-B574-4838-9210-5B64E40AC0FE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BEB44-8437-44D9-840E-07F57E2EDC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3740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D2D14-8803-49A6-9863-DE2305477A00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120E5-A531-4084-8768-8005DFEB3A4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466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D05BC-7014-4BB3-B2BB-DC2FF97ACBE7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3FDE7-6A8B-4166-BB43-A3FC190E377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0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7832F-AC17-47CB-8F1B-4EECE2324696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97374-D3ED-464D-8E84-7EC731CBE60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890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2FE8A7-0BC2-42DD-8871-6F8F22FEEF27}" type="datetimeFigureOut">
              <a:rPr lang="it-IT"/>
              <a:pPr>
                <a:defRPr/>
              </a:pPr>
              <a:t>12/11/2015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9BCACA-ED08-49CE-AF44-98D36BCA82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magin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350838"/>
            <a:ext cx="1152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magin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495300"/>
            <a:ext cx="19097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sellaDiTesto 6"/>
          <p:cNvSpPr txBox="1">
            <a:spLocks noChangeArrowheads="1"/>
          </p:cNvSpPr>
          <p:nvPr/>
        </p:nvSpPr>
        <p:spPr bwMode="auto">
          <a:xfrm>
            <a:off x="1290638" y="1917700"/>
            <a:ext cx="970915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it-IT" altLang="it-IT" sz="3200" b="1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"L'Industria meccanica a sostegno dell’occupabilità"</a:t>
            </a:r>
            <a:endParaRPr lang="it-IT" altLang="it-IT" sz="3200">
              <a:solidFill>
                <a:srgbClr val="00009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it-IT" altLang="it-IT" sz="3200" b="1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2014 – 2015</a:t>
            </a:r>
            <a:endParaRPr lang="it-IT" altLang="it-IT" sz="3200">
              <a:solidFill>
                <a:srgbClr val="00009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78" name="CasellaDiTesto 7"/>
          <p:cNvSpPr txBox="1">
            <a:spLocks noChangeArrowheads="1"/>
          </p:cNvSpPr>
          <p:nvPr/>
        </p:nvSpPr>
        <p:spPr bwMode="auto">
          <a:xfrm>
            <a:off x="1244600" y="4081463"/>
            <a:ext cx="97551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BUONA SCUOLA - PROGETTO IMO: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MODELLO DI ALTERNANZA</a:t>
            </a:r>
          </a:p>
        </p:txBody>
      </p:sp>
      <p:sp>
        <p:nvSpPr>
          <p:cNvPr id="3079" name="CasellaDiTesto 8"/>
          <p:cNvSpPr txBox="1">
            <a:spLocks noChangeArrowheads="1"/>
          </p:cNvSpPr>
          <p:nvPr/>
        </p:nvSpPr>
        <p:spPr bwMode="auto">
          <a:xfrm>
            <a:off x="2498725" y="5846763"/>
            <a:ext cx="7292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Bologna, Napoli, Vicenza, ottobre-novembre 2015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606" y="669395"/>
            <a:ext cx="2245570" cy="2577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538288" y="573088"/>
          <a:ext cx="9080500" cy="7604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80500"/>
              </a:tblGrid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Federmeccanica – </a:t>
                      </a:r>
                      <a:r>
                        <a:rPr lang="it-IT" sz="1600" u="none" strike="noStrike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Federmanager</a:t>
                      </a:r>
                      <a:r>
                        <a:rPr lang="it-IT" sz="16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– </a:t>
                      </a:r>
                      <a:r>
                        <a:rPr lang="it-IT" sz="1600" u="none" strike="noStrike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Fondirigenti</a:t>
                      </a:r>
                      <a:endParaRPr lang="it-IT" sz="1600" b="0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Progetto " L'Industria meccanica a sostegno dell’occupabilità"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2014 – 2015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</a:tbl>
          </a:graphicData>
        </a:graphic>
      </p:graphicFrame>
      <p:grpSp>
        <p:nvGrpSpPr>
          <p:cNvPr id="4108" name="Gruppo 24"/>
          <p:cNvGrpSpPr>
            <a:grpSpLocks/>
          </p:cNvGrpSpPr>
          <p:nvPr/>
        </p:nvGrpSpPr>
        <p:grpSpPr bwMode="auto">
          <a:xfrm>
            <a:off x="520700" y="2266950"/>
            <a:ext cx="11036300" cy="3746500"/>
            <a:chOff x="790013" y="2052556"/>
            <a:chExt cx="11036677" cy="3745648"/>
          </a:xfrm>
        </p:grpSpPr>
        <p:sp>
          <p:nvSpPr>
            <p:cNvPr id="4111" name="CasellaDiTesto 1"/>
            <p:cNvSpPr txBox="1">
              <a:spLocks noChangeArrowheads="1"/>
            </p:cNvSpPr>
            <p:nvPr/>
          </p:nvSpPr>
          <p:spPr bwMode="auto">
            <a:xfrm>
              <a:off x="2097742" y="4285332"/>
              <a:ext cx="50292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0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75 aziende con oltre 100 manager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0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(+ oltre 200 aziende coinvolte nella realizzazione dell’alternanza)</a:t>
              </a:r>
            </a:p>
          </p:txBody>
        </p:sp>
        <p:sp>
          <p:nvSpPr>
            <p:cNvPr id="4112" name="CasellaDiTesto 2"/>
            <p:cNvSpPr txBox="1">
              <a:spLocks noChangeArrowheads="1"/>
            </p:cNvSpPr>
            <p:nvPr/>
          </p:nvSpPr>
          <p:spPr bwMode="auto">
            <a:xfrm>
              <a:off x="790013" y="3283871"/>
              <a:ext cx="404756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0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36 scuole con 130 docenti</a:t>
              </a:r>
            </a:p>
          </p:txBody>
        </p:sp>
        <p:sp>
          <p:nvSpPr>
            <p:cNvPr id="4113" name="CasellaDiTesto 3"/>
            <p:cNvSpPr txBox="1">
              <a:spLocks noChangeArrowheads="1"/>
            </p:cNvSpPr>
            <p:nvPr/>
          </p:nvSpPr>
          <p:spPr bwMode="auto">
            <a:xfrm>
              <a:off x="7321924" y="5090318"/>
              <a:ext cx="450476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0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30 responsabili delle associazioni (Confindustria e Federmanager)</a:t>
              </a:r>
            </a:p>
          </p:txBody>
        </p:sp>
        <p:sp>
          <p:nvSpPr>
            <p:cNvPr id="4114" name="CasellaDiTesto 5"/>
            <p:cNvSpPr txBox="1">
              <a:spLocks noChangeArrowheads="1"/>
            </p:cNvSpPr>
            <p:nvPr/>
          </p:nvSpPr>
          <p:spPr bwMode="auto">
            <a:xfrm>
              <a:off x="4400548" y="2052556"/>
              <a:ext cx="4585447" cy="52322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 260 PARTECIPANTI</a:t>
              </a:r>
            </a:p>
          </p:txBody>
        </p:sp>
        <p:cxnSp>
          <p:nvCxnSpPr>
            <p:cNvPr id="11" name="Connettore 4 10"/>
            <p:cNvCxnSpPr>
              <a:stCxn id="4114" idx="2"/>
              <a:endCxn id="4111" idx="0"/>
            </p:cNvCxnSpPr>
            <p:nvPr/>
          </p:nvCxnSpPr>
          <p:spPr>
            <a:xfrm rot="5400000">
              <a:off x="4798018" y="2391138"/>
              <a:ext cx="1709349" cy="2079696"/>
            </a:xfrm>
            <a:prstGeom prst="bentConnector3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4 17"/>
            <p:cNvCxnSpPr>
              <a:stCxn id="4114" idx="1"/>
              <a:endCxn id="4112" idx="0"/>
            </p:cNvCxnSpPr>
            <p:nvPr/>
          </p:nvCxnSpPr>
          <p:spPr>
            <a:xfrm rot="10800000" flipV="1">
              <a:off x="2814145" y="2314434"/>
              <a:ext cx="1585966" cy="969741"/>
            </a:xfrm>
            <a:prstGeom prst="bentConnector2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4 23"/>
            <p:cNvCxnSpPr>
              <a:stCxn id="4114" idx="3"/>
              <a:endCxn id="4113" idx="0"/>
            </p:cNvCxnSpPr>
            <p:nvPr/>
          </p:nvCxnSpPr>
          <p:spPr>
            <a:xfrm>
              <a:off x="8986556" y="2314434"/>
              <a:ext cx="587395" cy="2775906"/>
            </a:xfrm>
            <a:prstGeom prst="bentConnector2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09" name="CasellaDiTesto 12"/>
          <p:cNvSpPr txBox="1">
            <a:spLocks noChangeArrowheads="1"/>
          </p:cNvSpPr>
          <p:nvPr/>
        </p:nvSpPr>
        <p:spPr bwMode="auto">
          <a:xfrm>
            <a:off x="2655888" y="1524000"/>
            <a:ext cx="6650037" cy="4619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L’ATTIVITÀ DEI GRUPPI</a:t>
            </a:r>
          </a:p>
        </p:txBody>
      </p:sp>
      <p:sp>
        <p:nvSpPr>
          <p:cNvPr id="4110" name="CasellaDiTesto 13"/>
          <p:cNvSpPr txBox="1">
            <a:spLocks noChangeArrowheads="1"/>
          </p:cNvSpPr>
          <p:nvPr/>
        </p:nvSpPr>
        <p:spPr bwMode="auto">
          <a:xfrm>
            <a:off x="8397875" y="6318250"/>
            <a:ext cx="3429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1606550" y="411163"/>
          <a:ext cx="9080500" cy="7604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80500"/>
              </a:tblGrid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Federmeccanica – </a:t>
                      </a:r>
                      <a:r>
                        <a:rPr lang="it-IT" sz="1600" u="none" strike="noStrike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Federmanager</a:t>
                      </a:r>
                      <a:r>
                        <a:rPr lang="it-IT" sz="16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– </a:t>
                      </a:r>
                      <a:r>
                        <a:rPr lang="it-IT" sz="1600" u="none" strike="noStrike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Fondirigenti</a:t>
                      </a:r>
                      <a:endParaRPr lang="it-IT" sz="1600" b="0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Progetto " L'Industria meccanica a sostegno dell’occupabilità"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2014 – 2015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</a:tbl>
          </a:graphicData>
        </a:graphic>
      </p:graphicFrame>
      <p:grpSp>
        <p:nvGrpSpPr>
          <p:cNvPr id="5132" name="Gruppo 18"/>
          <p:cNvGrpSpPr>
            <a:grpSpLocks/>
          </p:cNvGrpSpPr>
          <p:nvPr/>
        </p:nvGrpSpPr>
        <p:grpSpPr bwMode="auto">
          <a:xfrm>
            <a:off x="652463" y="1644650"/>
            <a:ext cx="8813800" cy="4951413"/>
            <a:chOff x="652182" y="1645005"/>
            <a:chExt cx="8814547" cy="4950982"/>
          </a:xfrm>
        </p:grpSpPr>
        <p:sp>
          <p:nvSpPr>
            <p:cNvPr id="18" name="Freccia circolare a destra 17"/>
            <p:cNvSpPr/>
            <p:nvPr/>
          </p:nvSpPr>
          <p:spPr>
            <a:xfrm>
              <a:off x="1641278" y="2589486"/>
              <a:ext cx="5229668" cy="4006501"/>
            </a:xfrm>
            <a:prstGeom prst="curvedRightArrow">
              <a:avLst>
                <a:gd name="adj1" fmla="val 25000"/>
                <a:gd name="adj2" fmla="val 50000"/>
                <a:gd name="adj3" fmla="val 47897"/>
              </a:avLst>
            </a:prstGeom>
            <a:solidFill>
              <a:srgbClr val="FFFF99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5135" name="CasellaDiTesto 3"/>
            <p:cNvSpPr txBox="1">
              <a:spLocks noChangeArrowheads="1"/>
            </p:cNvSpPr>
            <p:nvPr/>
          </p:nvSpPr>
          <p:spPr bwMode="auto">
            <a:xfrm>
              <a:off x="5486400" y="1797439"/>
              <a:ext cx="3980329" cy="52322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/>
                <a:t>27 progetti di alternanza</a:t>
              </a:r>
            </a:p>
          </p:txBody>
        </p:sp>
        <p:sp>
          <p:nvSpPr>
            <p:cNvPr id="5136" name="CasellaDiTesto 4"/>
            <p:cNvSpPr txBox="1">
              <a:spLocks noChangeArrowheads="1"/>
            </p:cNvSpPr>
            <p:nvPr/>
          </p:nvSpPr>
          <p:spPr bwMode="auto">
            <a:xfrm>
              <a:off x="3644152" y="3004551"/>
              <a:ext cx="38593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/>
                <a:t>570 studenti coinvolti</a:t>
              </a:r>
            </a:p>
          </p:txBody>
        </p:sp>
        <p:sp>
          <p:nvSpPr>
            <p:cNvPr id="5137" name="CasellaDiTesto 5"/>
            <p:cNvSpPr txBox="1">
              <a:spLocks noChangeArrowheads="1"/>
            </p:cNvSpPr>
            <p:nvPr/>
          </p:nvSpPr>
          <p:spPr bwMode="auto">
            <a:xfrm>
              <a:off x="847164" y="4562726"/>
              <a:ext cx="524435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/>
                <a:t>Durata media alternanza = 120 ore</a:t>
              </a:r>
            </a:p>
          </p:txBody>
        </p:sp>
        <p:sp>
          <p:nvSpPr>
            <p:cNvPr id="5138" name="CasellaDiTesto 6"/>
            <p:cNvSpPr txBox="1">
              <a:spLocks noChangeArrowheads="1"/>
            </p:cNvSpPr>
            <p:nvPr/>
          </p:nvSpPr>
          <p:spPr bwMode="auto">
            <a:xfrm>
              <a:off x="4464423" y="5348524"/>
              <a:ext cx="48140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/>
                <a:t>8 progetti intorno alle 200 ore</a:t>
              </a:r>
            </a:p>
          </p:txBody>
        </p:sp>
        <p:sp>
          <p:nvSpPr>
            <p:cNvPr id="5139" name="CasellaDiTesto 8"/>
            <p:cNvSpPr txBox="1">
              <a:spLocks noChangeArrowheads="1"/>
            </p:cNvSpPr>
            <p:nvPr/>
          </p:nvSpPr>
          <p:spPr bwMode="auto">
            <a:xfrm>
              <a:off x="652182" y="1645005"/>
              <a:ext cx="4000500" cy="83099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/>
                <a:t>6 progetti di placement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/>
                <a:t>6 progetti di tirocinio docenti</a:t>
              </a:r>
            </a:p>
          </p:txBody>
        </p:sp>
        <p:cxnSp>
          <p:nvCxnSpPr>
            <p:cNvPr id="13" name="Connettore 4 12"/>
            <p:cNvCxnSpPr>
              <a:stCxn id="5135" idx="3"/>
            </p:cNvCxnSpPr>
            <p:nvPr/>
          </p:nvCxnSpPr>
          <p:spPr>
            <a:xfrm flipH="1">
              <a:off x="6870946" y="2059307"/>
              <a:ext cx="2595783" cy="944480"/>
            </a:xfrm>
            <a:prstGeom prst="bentConnector3">
              <a:avLst>
                <a:gd name="adj1" fmla="val -8808"/>
              </a:avLst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4 16"/>
            <p:cNvCxnSpPr>
              <a:stCxn id="5139" idx="3"/>
              <a:endCxn id="5135" idx="1"/>
            </p:cNvCxnSpPr>
            <p:nvPr/>
          </p:nvCxnSpPr>
          <p:spPr>
            <a:xfrm flipV="1">
              <a:off x="4653021" y="2059307"/>
              <a:ext cx="833508" cy="1587"/>
            </a:xfrm>
            <a:prstGeom prst="bentConnector3">
              <a:avLst/>
            </a:prstGeom>
            <a:ln w="28575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33" name="CasellaDiTesto 13"/>
          <p:cNvSpPr txBox="1">
            <a:spLocks noChangeArrowheads="1"/>
          </p:cNvSpPr>
          <p:nvPr/>
        </p:nvSpPr>
        <p:spPr bwMode="auto">
          <a:xfrm>
            <a:off x="8397875" y="6318250"/>
            <a:ext cx="3429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asellaDiTesto 3"/>
          <p:cNvSpPr txBox="1">
            <a:spLocks noChangeArrowheads="1"/>
          </p:cNvSpPr>
          <p:nvPr/>
        </p:nvSpPr>
        <p:spPr bwMode="auto">
          <a:xfrm>
            <a:off x="282575" y="1081088"/>
            <a:ext cx="5365750" cy="34163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opzionale sia per la scuola che per lo studente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 confonde tra alternanza e stage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Serve per applicare ciò che si studia a scuola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un’utile esperienza ma sganciata dal percorso formativo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 è usata per valutare l’apprendimento (al massimo si riconosce un credito formativo)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 sono poche risorse e molto volontariato</a:t>
            </a:r>
          </a:p>
        </p:txBody>
      </p:sp>
      <p:sp>
        <p:nvSpPr>
          <p:cNvPr id="6147" name="CasellaDiTesto 1"/>
          <p:cNvSpPr txBox="1">
            <a:spLocks noChangeArrowheads="1"/>
          </p:cNvSpPr>
          <p:nvPr/>
        </p:nvSpPr>
        <p:spPr bwMode="auto">
          <a:xfrm>
            <a:off x="490538" y="428625"/>
            <a:ext cx="52720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L’alternanza ai tempi di IMO</a:t>
            </a:r>
          </a:p>
        </p:txBody>
      </p:sp>
      <p:sp>
        <p:nvSpPr>
          <p:cNvPr id="6148" name="CasellaDiTesto 4"/>
          <p:cNvSpPr txBox="1">
            <a:spLocks noChangeArrowheads="1"/>
          </p:cNvSpPr>
          <p:nvPr/>
        </p:nvSpPr>
        <p:spPr bwMode="auto">
          <a:xfrm>
            <a:off x="7145338" y="2420938"/>
            <a:ext cx="4557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L’alternanza nella 107/2015</a:t>
            </a:r>
          </a:p>
        </p:txBody>
      </p:sp>
      <p:sp>
        <p:nvSpPr>
          <p:cNvPr id="6149" name="CasellaDiTesto 6"/>
          <p:cNvSpPr txBox="1">
            <a:spLocks noChangeArrowheads="1"/>
          </p:cNvSpPr>
          <p:nvPr/>
        </p:nvSpPr>
        <p:spPr bwMode="auto">
          <a:xfrm>
            <a:off x="5973763" y="3009900"/>
            <a:ext cx="5729287" cy="36925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obbligatoria: entra nel </a:t>
            </a:r>
            <a:r>
              <a:rPr lang="it-IT" altLang="it-IT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POF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 sviluppa sul triennio per 400 o 200 ore </a:t>
            </a:r>
            <a:r>
              <a:rPr lang="it-IT" altLang="it-IT" b="1" i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almeno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 riconosce all’esperienza in azienda una </a:t>
            </a:r>
            <a:r>
              <a:rPr lang="it-IT" altLang="it-IT" i="1" u="sng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valenza formativa </a:t>
            </a: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propria (acquisizione di competenze)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parte integrante (privilegiata) del </a:t>
            </a:r>
            <a:r>
              <a:rPr lang="it-IT" altLang="it-IT" i="1" u="sng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percorso formativo individuale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Concorre alla </a:t>
            </a:r>
            <a:r>
              <a:rPr lang="it-IT" altLang="it-IT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valutazione</a:t>
            </a: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degli apprendimenti disciplinari e alla certificazione finale delle competenze</a:t>
            </a:r>
          </a:p>
          <a:p>
            <a:pPr>
              <a:buFont typeface="Calibri Light" panose="020F0302020204030204" pitchFamily="34" charset="0"/>
              <a:buAutoNum type="arabicPeriod"/>
            </a:pPr>
            <a:r>
              <a:rPr lang="it-IT" altLang="it-IT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 sono maggiori risorse ed è attività </a:t>
            </a:r>
            <a:r>
              <a:rPr lang="it-IT" altLang="it-IT" i="1" u="sng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inerente alla funzione docente</a:t>
            </a:r>
          </a:p>
        </p:txBody>
      </p:sp>
      <p:sp>
        <p:nvSpPr>
          <p:cNvPr id="6150" name="CasellaDiTesto 13"/>
          <p:cNvSpPr txBox="1">
            <a:spLocks noChangeArrowheads="1"/>
          </p:cNvSpPr>
          <p:nvPr/>
        </p:nvSpPr>
        <p:spPr bwMode="auto">
          <a:xfrm rot="-5400000">
            <a:off x="10874375" y="5489575"/>
            <a:ext cx="19796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  <p:grpSp>
        <p:nvGrpSpPr>
          <p:cNvPr id="6151" name="Gruppo 15"/>
          <p:cNvGrpSpPr>
            <a:grpSpLocks/>
          </p:cNvGrpSpPr>
          <p:nvPr/>
        </p:nvGrpSpPr>
        <p:grpSpPr bwMode="auto">
          <a:xfrm>
            <a:off x="1290638" y="4394200"/>
            <a:ext cx="3268662" cy="2224088"/>
            <a:chOff x="1264024" y="4282676"/>
            <a:chExt cx="3267635" cy="2223389"/>
          </a:xfrm>
        </p:grpSpPr>
        <p:sp>
          <p:nvSpPr>
            <p:cNvPr id="8" name="Ovale 7"/>
            <p:cNvSpPr/>
            <p:nvPr/>
          </p:nvSpPr>
          <p:spPr>
            <a:xfrm>
              <a:off x="1264024" y="4771472"/>
              <a:ext cx="3267635" cy="173459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t-IT" b="1" dirty="0">
                  <a:solidFill>
                    <a:srgbClr val="000099"/>
                  </a:solidFill>
                </a:rPr>
                <a:t>IMO</a:t>
              </a:r>
              <a:r>
                <a:rPr lang="it-IT" dirty="0">
                  <a:solidFill>
                    <a:srgbClr val="000099"/>
                  </a:solidFill>
                </a:rPr>
                <a:t> «ANTICIPA» LA RIFORMA E NE TESTA ALCUNI ELEMENTI ESSENZIALI</a:t>
              </a:r>
            </a:p>
          </p:txBody>
        </p:sp>
        <p:sp>
          <p:nvSpPr>
            <p:cNvPr id="13" name="Freccia in giù 12"/>
            <p:cNvSpPr/>
            <p:nvPr/>
          </p:nvSpPr>
          <p:spPr>
            <a:xfrm>
              <a:off x="2574887" y="4282676"/>
              <a:ext cx="645909" cy="712564"/>
            </a:xfrm>
            <a:prstGeom prst="downArrow">
              <a:avLst/>
            </a:prstGeom>
            <a:solidFill>
              <a:srgbClr val="FF0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grpSp>
        <p:nvGrpSpPr>
          <p:cNvPr id="6152" name="Gruppo 14"/>
          <p:cNvGrpSpPr>
            <a:grpSpLocks/>
          </p:cNvGrpSpPr>
          <p:nvPr/>
        </p:nvGrpSpPr>
        <p:grpSpPr bwMode="auto">
          <a:xfrm>
            <a:off x="7537450" y="314325"/>
            <a:ext cx="3267075" cy="2163763"/>
            <a:chOff x="7537075" y="320909"/>
            <a:chExt cx="3267635" cy="2165019"/>
          </a:xfrm>
        </p:grpSpPr>
        <p:sp>
          <p:nvSpPr>
            <p:cNvPr id="9" name="Ovale 8"/>
            <p:cNvSpPr/>
            <p:nvPr/>
          </p:nvSpPr>
          <p:spPr>
            <a:xfrm>
              <a:off x="7537075" y="320909"/>
              <a:ext cx="3267635" cy="173455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t-IT" dirty="0">
                  <a:solidFill>
                    <a:srgbClr val="000099"/>
                  </a:solidFill>
                </a:rPr>
                <a:t>LA RIFORMA RECEPISCE ALCUNE SOLUZIONI ATTIVATE IN </a:t>
              </a:r>
              <a:r>
                <a:rPr lang="it-IT" b="1" dirty="0">
                  <a:solidFill>
                    <a:srgbClr val="000099"/>
                  </a:solidFill>
                </a:rPr>
                <a:t>IMO</a:t>
              </a:r>
            </a:p>
          </p:txBody>
        </p:sp>
        <p:sp>
          <p:nvSpPr>
            <p:cNvPr id="14" name="Freccia in giù 13"/>
            <p:cNvSpPr/>
            <p:nvPr/>
          </p:nvSpPr>
          <p:spPr>
            <a:xfrm>
              <a:off x="8902559" y="1772726"/>
              <a:ext cx="646224" cy="713202"/>
            </a:xfrm>
            <a:prstGeom prst="downArrow">
              <a:avLst/>
            </a:prstGeom>
            <a:solidFill>
              <a:srgbClr val="FF000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asellaDiTesto 1"/>
          <p:cNvSpPr txBox="1">
            <a:spLocks noChangeArrowheads="1"/>
          </p:cNvSpPr>
          <p:nvPr/>
        </p:nvSpPr>
        <p:spPr bwMode="auto">
          <a:xfrm>
            <a:off x="3221038" y="1168400"/>
            <a:ext cx="5795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modellizzazione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557338" y="215900"/>
          <a:ext cx="9080500" cy="7604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80500"/>
              </a:tblGrid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Federmeccanica – Federmanager – Fondirigenti</a:t>
                      </a:r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Progetto " L'Industria meccanica a sostegno dell’occupabilità"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347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2014 – 2015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9" marB="0" anchor="ctr"/>
                </a:tc>
              </a:tr>
            </a:tbl>
          </a:graphicData>
        </a:graphic>
      </p:graphicFrame>
      <p:grpSp>
        <p:nvGrpSpPr>
          <p:cNvPr id="7181" name="Gruppo 14"/>
          <p:cNvGrpSpPr>
            <a:grpSpLocks/>
          </p:cNvGrpSpPr>
          <p:nvPr/>
        </p:nvGrpSpPr>
        <p:grpSpPr bwMode="auto">
          <a:xfrm>
            <a:off x="538163" y="1881188"/>
            <a:ext cx="11120437" cy="4714875"/>
            <a:chOff x="349624" y="1880428"/>
            <a:chExt cx="11120718" cy="4715560"/>
          </a:xfrm>
        </p:grpSpPr>
        <p:sp>
          <p:nvSpPr>
            <p:cNvPr id="14" name="Freccia circolare a destra 13"/>
            <p:cNvSpPr/>
            <p:nvPr/>
          </p:nvSpPr>
          <p:spPr>
            <a:xfrm flipH="1">
              <a:off x="349624" y="1880428"/>
              <a:ext cx="11120718" cy="4715560"/>
            </a:xfrm>
            <a:prstGeom prst="curvedRightArrow">
              <a:avLst>
                <a:gd name="adj1" fmla="val 32531"/>
                <a:gd name="adj2" fmla="val 45331"/>
                <a:gd name="adj3" fmla="val 58383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>
                <a:solidFill>
                  <a:schemeClr val="tx1"/>
                </a:solidFill>
              </a:endParaRPr>
            </a:p>
          </p:txBody>
        </p:sp>
        <p:grpSp>
          <p:nvGrpSpPr>
            <p:cNvPr id="7185" name="Gruppo 8"/>
            <p:cNvGrpSpPr>
              <a:grpSpLocks/>
            </p:cNvGrpSpPr>
            <p:nvPr/>
          </p:nvGrpSpPr>
          <p:grpSpPr bwMode="auto">
            <a:xfrm>
              <a:off x="460561" y="2069582"/>
              <a:ext cx="6367183" cy="1323439"/>
              <a:chOff x="490817" y="2217194"/>
              <a:chExt cx="6367183" cy="1323439"/>
            </a:xfrm>
          </p:grpSpPr>
          <p:sp>
            <p:nvSpPr>
              <p:cNvPr id="7192" name="CasellaDiTesto 2"/>
              <p:cNvSpPr txBox="1">
                <a:spLocks noChangeArrowheads="1"/>
              </p:cNvSpPr>
              <p:nvPr/>
            </p:nvSpPr>
            <p:spPr bwMode="auto">
              <a:xfrm>
                <a:off x="490817" y="2217194"/>
                <a:ext cx="6367183" cy="1323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t-IT" altLang="it-IT" sz="20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La rilevazione della domanda di competenze delle imprese            </a:t>
                </a:r>
                <a:r>
                  <a:rPr lang="it-IT" altLang="it-IT" sz="2000" b="1">
                    <a:solidFill>
                      <a:srgbClr val="FFFF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una survey permanente a livello nazionale, standardizzata e estesa a tutti gli indirizzi dell’istruzione</a:t>
                </a:r>
              </a:p>
            </p:txBody>
          </p:sp>
          <p:sp>
            <p:nvSpPr>
              <p:cNvPr id="8" name="Freccia a destra 7"/>
              <p:cNvSpPr/>
              <p:nvPr/>
            </p:nvSpPr>
            <p:spPr>
              <a:xfrm>
                <a:off x="2448445" y="2556753"/>
                <a:ext cx="752494" cy="322310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</p:grpSp>
        <p:grpSp>
          <p:nvGrpSpPr>
            <p:cNvPr id="7186" name="Gruppo 11"/>
            <p:cNvGrpSpPr>
              <a:grpSpLocks/>
            </p:cNvGrpSpPr>
            <p:nvPr/>
          </p:nvGrpSpPr>
          <p:grpSpPr bwMode="auto">
            <a:xfrm>
              <a:off x="571499" y="4656995"/>
              <a:ext cx="5358654" cy="1938992"/>
              <a:chOff x="571499" y="4610442"/>
              <a:chExt cx="5358654" cy="1938992"/>
            </a:xfrm>
          </p:grpSpPr>
          <p:sp>
            <p:nvSpPr>
              <p:cNvPr id="7190" name="CasellaDiTesto 4"/>
              <p:cNvSpPr txBox="1">
                <a:spLocks noChangeArrowheads="1"/>
              </p:cNvSpPr>
              <p:nvPr/>
            </p:nvSpPr>
            <p:spPr bwMode="auto">
              <a:xfrm>
                <a:off x="571499" y="4610442"/>
                <a:ext cx="5358654" cy="19389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t-IT" altLang="it-IT" sz="20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Il monitoraggio             uno strumento per la raccolta sistematica e organizzata dei risultati quantitativi e qualitativi che consenta </a:t>
                </a:r>
                <a:r>
                  <a:rPr lang="it-IT" altLang="it-IT" sz="2000" b="1">
                    <a:solidFill>
                      <a:srgbClr val="00206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una classificazione delle esperienze e una valorizzazione delle migliori pratiche</a:t>
                </a:r>
              </a:p>
            </p:txBody>
          </p:sp>
          <p:sp>
            <p:nvSpPr>
              <p:cNvPr id="10" name="Freccia a destra 9"/>
              <p:cNvSpPr/>
              <p:nvPr/>
            </p:nvSpPr>
            <p:spPr>
              <a:xfrm>
                <a:off x="2864288" y="4610815"/>
                <a:ext cx="779482" cy="404872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</p:grpSp>
        <p:grpSp>
          <p:nvGrpSpPr>
            <p:cNvPr id="7187" name="Gruppo 12"/>
            <p:cNvGrpSpPr>
              <a:grpSpLocks/>
            </p:cNvGrpSpPr>
            <p:nvPr/>
          </p:nvGrpSpPr>
          <p:grpSpPr bwMode="auto">
            <a:xfrm>
              <a:off x="6152028" y="3624978"/>
              <a:ext cx="5318314" cy="1631216"/>
              <a:chOff x="6508376" y="3948723"/>
              <a:chExt cx="5318314" cy="1631216"/>
            </a:xfrm>
          </p:grpSpPr>
          <p:sp>
            <p:nvSpPr>
              <p:cNvPr id="7188" name="CasellaDiTesto 3"/>
              <p:cNvSpPr txBox="1">
                <a:spLocks noChangeArrowheads="1"/>
              </p:cNvSpPr>
              <p:nvPr/>
            </p:nvSpPr>
            <p:spPr bwMode="auto">
              <a:xfrm>
                <a:off x="6508376" y="3948723"/>
                <a:ext cx="5318314" cy="1631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t-IT" altLang="it-IT" sz="20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La progettazione           </a:t>
                </a:r>
                <a:r>
                  <a:rPr lang="it-IT" altLang="it-IT" sz="2000" b="1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una procedura formalizzata e efficiente per guidare aziende e scuole dalla progettazione di massima alla pianificazione esecutiva</a:t>
                </a:r>
              </a:p>
            </p:txBody>
          </p:sp>
          <p:sp>
            <p:nvSpPr>
              <p:cNvPr id="11" name="Freccia a destra 10"/>
              <p:cNvSpPr/>
              <p:nvPr/>
            </p:nvSpPr>
            <p:spPr>
              <a:xfrm>
                <a:off x="8911967" y="3949088"/>
                <a:ext cx="752494" cy="393757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</p:grpSp>
      </p:grpSp>
      <p:sp>
        <p:nvSpPr>
          <p:cNvPr id="7182" name="CasellaDiTesto 15"/>
          <p:cNvSpPr txBox="1">
            <a:spLocks noChangeArrowheads="1"/>
          </p:cNvSpPr>
          <p:nvPr/>
        </p:nvSpPr>
        <p:spPr bwMode="auto">
          <a:xfrm>
            <a:off x="8397875" y="6318250"/>
            <a:ext cx="3429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  <p:sp>
        <p:nvSpPr>
          <p:cNvPr id="7" name="Ovale 6"/>
          <p:cNvSpPr/>
          <p:nvPr/>
        </p:nvSpPr>
        <p:spPr>
          <a:xfrm>
            <a:off x="5784850" y="3032125"/>
            <a:ext cx="6207125" cy="28463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asellaDiTesto 1"/>
          <p:cNvSpPr txBox="1">
            <a:spLocks noChangeArrowheads="1"/>
          </p:cNvSpPr>
          <p:nvPr/>
        </p:nvSpPr>
        <p:spPr bwMode="auto">
          <a:xfrm>
            <a:off x="1801813" y="409575"/>
            <a:ext cx="85931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>
                <a:solidFill>
                  <a:srgbClr val="000099"/>
                </a:solidFill>
                <a:latin typeface="AR JULIAN" panose="02000000000000000000" pitchFamily="2" charset="0"/>
              </a:rPr>
              <a:t>IL MODELLO PER LA REALIZZAZIONE DEI PERCORSI IN ALTERNANZA</a:t>
            </a:r>
          </a:p>
        </p:txBody>
      </p:sp>
      <p:sp>
        <p:nvSpPr>
          <p:cNvPr id="8195" name="CasellaDiTesto 3"/>
          <p:cNvSpPr txBox="1">
            <a:spLocks noChangeArrowheads="1"/>
          </p:cNvSpPr>
          <p:nvPr/>
        </p:nvSpPr>
        <p:spPr bwMode="auto">
          <a:xfrm>
            <a:off x="766763" y="1341438"/>
            <a:ext cx="1091882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SCELTA DELLE COMPETENZE OBBIETTIVO: la domanda di competenze delle imprese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endParaRPr lang="it-IT" altLang="it-IT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INDIVIDUAZIONE DELLE </a:t>
            </a:r>
            <a:r>
              <a:rPr lang="it-IT" altLang="it-IT" sz="2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AZIENDE PARTNER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endParaRPr lang="it-IT" altLang="it-IT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PROGETTAZIONE DEL PERCORSO TRIENNALE: quali competenze è possibile sviluppare nei percorsi in alternanza? In quale anno e per quante ore? A scuola o in tirocinio? Quali prestazioni saranno richieste agli studenti e con quali criteri saranno valutate? </a:t>
            </a:r>
          </a:p>
        </p:txBody>
      </p:sp>
      <p:sp>
        <p:nvSpPr>
          <p:cNvPr id="8196" name="CasellaDiTesto 4"/>
          <p:cNvSpPr txBox="1">
            <a:spLocks noChangeArrowheads="1"/>
          </p:cNvSpPr>
          <p:nvPr/>
        </p:nvSpPr>
        <p:spPr bwMode="auto">
          <a:xfrm>
            <a:off x="7113588" y="5218113"/>
            <a:ext cx="354965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collaborazione con le aziende partner: </a:t>
            </a:r>
            <a:r>
              <a:rPr lang="it-IT" altLang="it-IT" sz="200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COPROGETTAZIONE</a:t>
            </a:r>
          </a:p>
        </p:txBody>
      </p:sp>
      <p:sp>
        <p:nvSpPr>
          <p:cNvPr id="8197" name="CasellaDiTesto 5"/>
          <p:cNvSpPr txBox="1">
            <a:spLocks noChangeArrowheads="1"/>
          </p:cNvSpPr>
          <p:nvPr/>
        </p:nvSpPr>
        <p:spPr bwMode="auto">
          <a:xfrm>
            <a:off x="658813" y="5324475"/>
            <a:ext cx="4478337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scuola «</a:t>
            </a:r>
            <a:r>
              <a:rPr lang="it-IT" altLang="it-IT" sz="200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aggancia</a:t>
            </a: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le competenze obbiettivo alle </a:t>
            </a:r>
            <a:r>
              <a:rPr lang="it-IT" altLang="it-IT" sz="200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competenze del riordino</a:t>
            </a:r>
          </a:p>
        </p:txBody>
      </p:sp>
      <p:cxnSp>
        <p:nvCxnSpPr>
          <p:cNvPr id="8" name="Connettore 2 7"/>
          <p:cNvCxnSpPr/>
          <p:nvPr/>
        </p:nvCxnSpPr>
        <p:spPr>
          <a:xfrm flipH="1">
            <a:off x="4316413" y="3938588"/>
            <a:ext cx="833437" cy="130016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H="1" flipV="1">
            <a:off x="7489825" y="3938588"/>
            <a:ext cx="1203325" cy="116363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5137150" y="1770063"/>
            <a:ext cx="12700" cy="523875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igura a mano libera 20"/>
          <p:cNvSpPr/>
          <p:nvPr/>
        </p:nvSpPr>
        <p:spPr>
          <a:xfrm flipV="1">
            <a:off x="295275" y="1600200"/>
            <a:ext cx="485775" cy="1452563"/>
          </a:xfrm>
          <a:custGeom>
            <a:avLst/>
            <a:gdLst>
              <a:gd name="connsiteX0" fmla="*/ 403412 w 485159"/>
              <a:gd name="connsiteY0" fmla="*/ 0 h 1452282"/>
              <a:gd name="connsiteX1" fmla="*/ 0 w 485159"/>
              <a:gd name="connsiteY1" fmla="*/ 0 h 1452282"/>
              <a:gd name="connsiteX2" fmla="*/ 0 w 485159"/>
              <a:gd name="connsiteY2" fmla="*/ 0 h 1452282"/>
              <a:gd name="connsiteX3" fmla="*/ 13447 w 485159"/>
              <a:gd name="connsiteY3" fmla="*/ 1438835 h 1452282"/>
              <a:gd name="connsiteX4" fmla="*/ 13447 w 485159"/>
              <a:gd name="connsiteY4" fmla="*/ 1438835 h 1452282"/>
              <a:gd name="connsiteX5" fmla="*/ 443753 w 485159"/>
              <a:gd name="connsiteY5" fmla="*/ 1438835 h 1452282"/>
              <a:gd name="connsiteX6" fmla="*/ 443753 w 485159"/>
              <a:gd name="connsiteY6" fmla="*/ 1452282 h 145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159" h="1452282">
                <a:moveTo>
                  <a:pt x="403412" y="0"/>
                </a:moveTo>
                <a:lnTo>
                  <a:pt x="0" y="0"/>
                </a:lnTo>
                <a:lnTo>
                  <a:pt x="0" y="0"/>
                </a:lnTo>
                <a:lnTo>
                  <a:pt x="13447" y="1438835"/>
                </a:lnTo>
                <a:lnTo>
                  <a:pt x="13447" y="1438835"/>
                </a:lnTo>
                <a:lnTo>
                  <a:pt x="443753" y="1438835"/>
                </a:lnTo>
                <a:cubicBezTo>
                  <a:pt x="515471" y="1441076"/>
                  <a:pt x="479612" y="1446679"/>
                  <a:pt x="443753" y="1452282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8202" name="CasellaDiTesto 21"/>
          <p:cNvSpPr txBox="1">
            <a:spLocks noChangeArrowheads="1"/>
          </p:cNvSpPr>
          <p:nvPr/>
        </p:nvSpPr>
        <p:spPr bwMode="auto">
          <a:xfrm>
            <a:off x="8397875" y="6318250"/>
            <a:ext cx="3429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sellaDiTesto 1"/>
          <p:cNvSpPr txBox="1">
            <a:spLocks noChangeArrowheads="1"/>
          </p:cNvSpPr>
          <p:nvPr/>
        </p:nvSpPr>
        <p:spPr bwMode="auto">
          <a:xfrm>
            <a:off x="1828800" y="403225"/>
            <a:ext cx="85931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>
                <a:solidFill>
                  <a:srgbClr val="000099"/>
                </a:solidFill>
                <a:latin typeface="AR JULIAN" panose="02000000000000000000" pitchFamily="2" charset="0"/>
              </a:rPr>
              <a:t>IL MODELLO PER LA REALIZZAZIONE DEI PERCORSI IN ALTERNANZA</a:t>
            </a:r>
          </a:p>
        </p:txBody>
      </p:sp>
      <p:sp>
        <p:nvSpPr>
          <p:cNvPr id="9219" name="CasellaDiTesto 2"/>
          <p:cNvSpPr txBox="1">
            <a:spLocks noChangeArrowheads="1"/>
          </p:cNvSpPr>
          <p:nvPr/>
        </p:nvSpPr>
        <p:spPr bwMode="auto">
          <a:xfrm>
            <a:off x="403225" y="1235075"/>
            <a:ext cx="11444288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 startAt="4"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PROGETTO FORMATIVO INDIVIDUALE: dal percorso triennale si «estrae» il progetto personalizzato per ciascun allievo, eventualmente adattando le prestazioni individuali alle sue attitudini, propensioni, abilità… e </a:t>
            </a:r>
            <a:r>
              <a:rPr lang="it-IT" altLang="it-IT" sz="200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contestualizzandole in funzione delle opportunità </a:t>
            </a: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offerte dalla singola azienda ospitante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 startAt="4"/>
            </a:pPr>
            <a:endParaRPr lang="it-IT" altLang="it-IT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 startAt="4"/>
            </a:pPr>
            <a:endParaRPr lang="it-IT" altLang="it-IT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 startAt="4"/>
            </a:pPr>
            <a:endParaRPr lang="it-IT" altLang="it-IT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 startAt="4"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PROGRAMMAZIONE DEL TIROCINIO: individuate le </a:t>
            </a:r>
            <a:r>
              <a:rPr lang="it-IT" altLang="it-IT" sz="2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AZIENDE OSPITANTI </a:t>
            </a: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 associano i singoli studenti alle singole aziende (eventuale: </a:t>
            </a:r>
            <a:r>
              <a:rPr lang="it-IT" altLang="it-IT" sz="2000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assessment</a:t>
            </a: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degli studenti), si concordano le condizioni di effettuazione del tirocinio (contestualizzazione), il calendario e la durata. In questa fase, il percorso triennale costituisce la base per gli accordi</a:t>
            </a:r>
          </a:p>
        </p:txBody>
      </p:sp>
      <p:sp>
        <p:nvSpPr>
          <p:cNvPr id="9220" name="CasellaDiTesto 3"/>
          <p:cNvSpPr txBox="1">
            <a:spLocks noChangeArrowheads="1"/>
          </p:cNvSpPr>
          <p:nvPr/>
        </p:nvSpPr>
        <p:spPr bwMode="auto">
          <a:xfrm>
            <a:off x="1465263" y="5343525"/>
            <a:ext cx="6118225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Gli accordi con l’azienda vengono riportati nella CONVENZIONE, cui si allegano i progetti individuali di tutti gli studenti ospitati</a:t>
            </a:r>
          </a:p>
        </p:txBody>
      </p:sp>
      <p:cxnSp>
        <p:nvCxnSpPr>
          <p:cNvPr id="6" name="Connettore 2 5"/>
          <p:cNvCxnSpPr/>
          <p:nvPr/>
        </p:nvCxnSpPr>
        <p:spPr>
          <a:xfrm flipH="1">
            <a:off x="5754688" y="4737100"/>
            <a:ext cx="511175" cy="56515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>
            <a:off x="6124575" y="2730500"/>
            <a:ext cx="0" cy="59055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3" name="CasellaDiTesto 8"/>
          <p:cNvSpPr txBox="1">
            <a:spLocks noChangeArrowheads="1"/>
          </p:cNvSpPr>
          <p:nvPr/>
        </p:nvSpPr>
        <p:spPr bwMode="auto">
          <a:xfrm>
            <a:off x="8397875" y="6318250"/>
            <a:ext cx="3429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sellaDiTesto 1"/>
          <p:cNvSpPr txBox="1">
            <a:spLocks noChangeArrowheads="1"/>
          </p:cNvSpPr>
          <p:nvPr/>
        </p:nvSpPr>
        <p:spPr bwMode="auto">
          <a:xfrm>
            <a:off x="1828800" y="403225"/>
            <a:ext cx="85931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>
                <a:solidFill>
                  <a:srgbClr val="000099"/>
                </a:solidFill>
                <a:latin typeface="AR JULIAN" panose="02000000000000000000" pitchFamily="2" charset="0"/>
              </a:rPr>
              <a:t>IL MODELLO PER LA REALIZZAZIONE DEI PERCORSI IN ALTERNANZA</a:t>
            </a:r>
          </a:p>
        </p:txBody>
      </p:sp>
      <p:sp>
        <p:nvSpPr>
          <p:cNvPr id="10243" name="CasellaDiTesto 3"/>
          <p:cNvSpPr txBox="1">
            <a:spLocks noChangeArrowheads="1"/>
          </p:cNvSpPr>
          <p:nvPr/>
        </p:nvSpPr>
        <p:spPr bwMode="auto">
          <a:xfrm>
            <a:off x="349250" y="1401763"/>
            <a:ext cx="1130935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 startAt="6"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VALUTAZIONE DELLE PRESTAZIONI DEGLI STUDENTI: si rilevano le prestazioni e si valutano applicando i criteri definiti dal progetto (con una «</a:t>
            </a:r>
            <a:r>
              <a:rPr lang="it-IT" altLang="it-IT" sz="2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scala</a:t>
            </a: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molto semplice). La valutazione di ciascuna prestazione è compito del docente responsabile per le attività a scuola e del tutor aziendale per il tirocinio.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 startAt="6"/>
            </a:pPr>
            <a:endParaRPr lang="it-IT" altLang="it-IT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 startAt="6"/>
            </a:pP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VALUTAZIONE E CERTIFICAZIONE DELLE COMPETENZE: aggregando tutte le valutazioni delle prestazioni relative alla stessa competenza, se ne valuta il possesso da parte dello studente e </a:t>
            </a:r>
            <a:r>
              <a:rPr lang="it-IT" altLang="it-IT" sz="200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 si certifica rispetto alla competenza del riordino</a:t>
            </a:r>
            <a:r>
              <a:rPr lang="it-IT" altLang="it-I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ad essa agganciata</a:t>
            </a:r>
          </a:p>
        </p:txBody>
      </p:sp>
      <p:sp>
        <p:nvSpPr>
          <p:cNvPr id="10244" name="CasellaDiTesto 4"/>
          <p:cNvSpPr txBox="1">
            <a:spLocks noChangeArrowheads="1"/>
          </p:cNvSpPr>
          <p:nvPr/>
        </p:nvSpPr>
        <p:spPr bwMode="auto">
          <a:xfrm>
            <a:off x="1828800" y="4430713"/>
            <a:ext cx="9117013" cy="2122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NV </a:t>
            </a: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non verificabile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non esegue la prestazione richiesta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esegue la prestazione, ma in modo non adeguato (commette un numero di errori superiore al tollerato – commette alcuni gravi errori)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esegue la prestazione in modo adeguato (esegue correttamente il compito affidato, attenendosi alle prescrizioni ricevute; eventuali errori restano nei margini di tolleranza; riconosce cause e conseguenze degli errori commessi)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esegue la prestazione in modo adeguato ed autonomo (esegue la prestazione “scegliendo” come farlo – ad es.: recupera le informazioni che gli servono, gli attrezzi, la documentazione tecnica; controlla ed eventualmente corregge la qualità del proprio lavoro; rileva e segnala un problema che si verifica durante la lavorazione; sottopone al tutor un’ipotesi di soluzione pertinente…)</a:t>
            </a:r>
          </a:p>
        </p:txBody>
      </p:sp>
      <p:cxnSp>
        <p:nvCxnSpPr>
          <p:cNvPr id="9" name="Connettore 4 8"/>
          <p:cNvCxnSpPr>
            <a:endCxn id="10244" idx="3"/>
          </p:cNvCxnSpPr>
          <p:nvPr/>
        </p:nvCxnSpPr>
        <p:spPr>
          <a:xfrm rot="16200000" flipH="1">
            <a:off x="8435182" y="2982119"/>
            <a:ext cx="3017837" cy="2003425"/>
          </a:xfrm>
          <a:prstGeom prst="bentConnector4">
            <a:avLst>
              <a:gd name="adj1" fmla="val 10128"/>
              <a:gd name="adj2" fmla="val 143624"/>
            </a:avLst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CasellaDiTesto 16"/>
          <p:cNvSpPr txBox="1">
            <a:spLocks noChangeArrowheads="1"/>
          </p:cNvSpPr>
          <p:nvPr/>
        </p:nvSpPr>
        <p:spPr bwMode="auto">
          <a:xfrm>
            <a:off x="8397875" y="6532563"/>
            <a:ext cx="3429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asellaDiTesto 1"/>
          <p:cNvSpPr txBox="1">
            <a:spLocks noChangeArrowheads="1"/>
          </p:cNvSpPr>
          <p:nvPr/>
        </p:nvSpPr>
        <p:spPr bwMode="auto">
          <a:xfrm>
            <a:off x="1828800" y="403225"/>
            <a:ext cx="85931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>
                <a:solidFill>
                  <a:srgbClr val="000099"/>
                </a:solidFill>
                <a:latin typeface="AR JULIAN" panose="02000000000000000000" pitchFamily="2" charset="0"/>
              </a:rPr>
              <a:t>IL MODELLO PER LA REALIZZAZIONE DEI PERCORSI IN ALTERNANZA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04825" y="1612900"/>
            <a:ext cx="11241088" cy="4402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8"/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CONTROLLO: in parallelo, durante le diverse fasi del percorso, si rilevano: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8"/>
              <a:defRPr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eventuali variazioni delle 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prestazioni</a:t>
            </a:r>
            <a:r>
              <a:rPr lang="it-IT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richieste allo studente (e la conseguente necessità di riformulare gli obbiettivi)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variazioni del 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contesto</a:t>
            </a:r>
            <a:r>
              <a:rPr lang="it-IT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 si rendessero necessarie (aula/laboratorio per le attività a scuola, azienda/reparto per il tirocinio)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rispetto dei 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criteri</a:t>
            </a:r>
            <a:r>
              <a:rPr lang="it-IT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 valutazione delle prestazioni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VALUTAZIONE DELL’EFFICACIA DEL PERCORSO FORMATIVO: aggregando le valutazioni ottenute da tutti gli studenti è possibile valutare in che grado sono state rese le diverse prestazioni richieste e a quale livello sono state sviluppate le singole competenze obbiettivo. Alla valutazione dell’efficacia concorrono anche i giudizi, le osservazioni e i suggerimenti espressi dai diversi soggetti in gioco: tutor e responsabili aziendali, docenti, studenti e genitori</a:t>
            </a:r>
          </a:p>
        </p:txBody>
      </p:sp>
      <p:sp>
        <p:nvSpPr>
          <p:cNvPr id="11268" name="CasellaDiTesto 4"/>
          <p:cNvSpPr txBox="1">
            <a:spLocks noChangeArrowheads="1"/>
          </p:cNvSpPr>
          <p:nvPr/>
        </p:nvSpPr>
        <p:spPr bwMode="auto">
          <a:xfrm>
            <a:off x="8397875" y="6318250"/>
            <a:ext cx="3429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393700" y="352425"/>
          <a:ext cx="11437938" cy="6402388"/>
        </p:xfrm>
        <a:graphic>
          <a:graphicData uri="http://schemas.openxmlformats.org/drawingml/2006/table">
            <a:tbl>
              <a:tblPr/>
              <a:tblGrid>
                <a:gridCol w="1393999"/>
                <a:gridCol w="363934"/>
                <a:gridCol w="1650703"/>
                <a:gridCol w="1065808"/>
                <a:gridCol w="389929"/>
                <a:gridCol w="467915"/>
                <a:gridCol w="380182"/>
                <a:gridCol w="389929"/>
                <a:gridCol w="1039814"/>
                <a:gridCol w="389929"/>
                <a:gridCol w="467915"/>
                <a:gridCol w="380182"/>
                <a:gridCol w="389929"/>
                <a:gridCol w="1104801"/>
                <a:gridCol w="324943"/>
                <a:gridCol w="467915"/>
                <a:gridCol w="380182"/>
                <a:gridCol w="389929"/>
              </a:tblGrid>
              <a:tr h="211773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SCUOLA: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0746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Scheda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programmazione triennale dei percorsi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7164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 ALTERNANZA SCUOLA-LAVORO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INDIRIZZO: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026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1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SEZIONE: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1773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- 1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01688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3° anno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4° anno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5° anno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4862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COMPETENZA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COMPETENZE (obbiettivo del progetto di alternanza)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PRESTAZIONE ATTESA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CONTESTO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PRESTAZIONE ATTESA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CONTESTO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PRESTAZIONE ATTESA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CONTESTO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4862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(del "profilo in uscita" - da LG del riordino)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descritte in termini di performance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Labor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Tiroc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Labor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Tiroc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Labor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Tiroc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7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88">
                <a:tc>
                  <a:txBody>
                    <a:bodyPr/>
                    <a:lstStyle/>
                    <a:p>
                      <a:pPr algn="l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riparto ore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riparto ore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riparto ore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74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totale ore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totale 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totale 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565150" y="309563"/>
          <a:ext cx="11201400" cy="5991225"/>
        </p:xfrm>
        <a:graphic>
          <a:graphicData uri="http://schemas.openxmlformats.org/drawingml/2006/table">
            <a:tbl>
              <a:tblPr/>
              <a:tblGrid>
                <a:gridCol w="1285898"/>
                <a:gridCol w="335712"/>
                <a:gridCol w="2865548"/>
                <a:gridCol w="959177"/>
                <a:gridCol w="1882388"/>
                <a:gridCol w="443619"/>
                <a:gridCol w="443619"/>
                <a:gridCol w="443619"/>
                <a:gridCol w="443619"/>
                <a:gridCol w="419640"/>
                <a:gridCol w="419640"/>
                <a:gridCol w="419640"/>
                <a:gridCol w="419640"/>
                <a:gridCol w="419640"/>
              </a:tblGrid>
              <a:tr h="182859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SCUOLA: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0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Scheda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scelta degli obiettivi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STUDENTE: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del percorso individuale annuale 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INDIRIZZO: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ALTERNANZA SCUOLA-LAVORO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SEZIONE: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CLASSE: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TIROCINIO: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nome azienda ospitante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p.IVA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2859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88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- 1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 - 1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6884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Valutazione della performance: livello al quale è eseguita la prestazione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5719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COMPETENZA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COMPETENZE (individuate dalla programmazione dell'alternanza)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variazioni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PRESTAZIONE ATTESA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CONTESTO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4857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(del "profilo in uscita" - da LG del riordino)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descritte in termini di performance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Labor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Tiroc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1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36">
                <a:tc>
                  <a:txBody>
                    <a:bodyPr/>
                    <a:lstStyle/>
                    <a:p>
                      <a:pPr algn="l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riparto ore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59"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totale ore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44500" y="471488"/>
            <a:ext cx="31194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GLI SVILUPPI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103313" y="1446213"/>
            <a:ext cx="10044112" cy="3478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COSTRUZIONE DEL 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MODELLO NAZIONALE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L’ALTERNANZA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CONSOLIDAMENTO SUI TERRITORI IN ACCORDO CON GLI 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(Lombardia, Lazio, Toscana)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PROTOCOLLO D’INTESA MIUR-FEDERMECCANICA E AVVIO DEL PROGETTO 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TRAINEESHIP IN 50 SCUOLE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IN TUTTE LE REGIONI</a:t>
            </a:r>
          </a:p>
        </p:txBody>
      </p:sp>
      <p:sp>
        <p:nvSpPr>
          <p:cNvPr id="14340" name="CasellaDiTesto 7"/>
          <p:cNvSpPr txBox="1">
            <a:spLocks noChangeArrowheads="1"/>
          </p:cNvSpPr>
          <p:nvPr/>
        </p:nvSpPr>
        <p:spPr bwMode="auto">
          <a:xfrm>
            <a:off x="8397875" y="6318250"/>
            <a:ext cx="3429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  <p:sp>
        <p:nvSpPr>
          <p:cNvPr id="7" name="Ovale 6"/>
          <p:cNvSpPr/>
          <p:nvPr/>
        </p:nvSpPr>
        <p:spPr>
          <a:xfrm>
            <a:off x="4679950" y="1250950"/>
            <a:ext cx="3429000" cy="9001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3362325" y="4244975"/>
            <a:ext cx="4611688" cy="9175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7974013" y="344488"/>
            <a:ext cx="3389312" cy="711200"/>
          </a:xfrm>
          <a:prstGeom prst="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«GUIDA OPERATIVA» DEL MIUR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496888" y="5448300"/>
            <a:ext cx="4183062" cy="995363"/>
          </a:xfrm>
          <a:prstGeom prst="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GESTIONE CON CRITERI UNITARI DI 5000 STUDENTI IN AZIENDA</a:t>
            </a:r>
          </a:p>
        </p:txBody>
      </p:sp>
      <p:cxnSp>
        <p:nvCxnSpPr>
          <p:cNvPr id="19" name="Connettore 4 18"/>
          <p:cNvCxnSpPr>
            <a:stCxn id="7" idx="0"/>
            <a:endCxn id="13" idx="1"/>
          </p:cNvCxnSpPr>
          <p:nvPr/>
        </p:nvCxnSpPr>
        <p:spPr>
          <a:xfrm rot="5400000" flipH="1" flipV="1">
            <a:off x="6908801" y="185737"/>
            <a:ext cx="550862" cy="1579563"/>
          </a:xfrm>
          <a:prstGeom prst="bentConnector2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4 20"/>
          <p:cNvCxnSpPr>
            <a:stCxn id="10" idx="4"/>
            <a:endCxn id="15" idx="3"/>
          </p:cNvCxnSpPr>
          <p:nvPr/>
        </p:nvCxnSpPr>
        <p:spPr>
          <a:xfrm rot="5400000">
            <a:off x="4782344" y="5060156"/>
            <a:ext cx="782638" cy="987425"/>
          </a:xfrm>
          <a:prstGeom prst="bentConnector2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8397875" y="6318250"/>
            <a:ext cx="3429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umberto vairetti, 2015</a:t>
            </a:r>
          </a:p>
        </p:txBody>
      </p:sp>
      <p:sp>
        <p:nvSpPr>
          <p:cNvPr id="5" name="Rettangolo 4"/>
          <p:cNvSpPr/>
          <p:nvPr/>
        </p:nvSpPr>
        <p:spPr>
          <a:xfrm>
            <a:off x="7824788" y="4006850"/>
            <a:ext cx="3054350" cy="1196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0" dirty="0">
                <a:solidFill>
                  <a:srgbClr val="000099"/>
                </a:solidFill>
                <a:latin typeface="AR DECODE" panose="02000000000000000000" pitchFamily="2" charset="0"/>
              </a:rPr>
              <a:t>fine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1270</Words>
  <Application>Microsoft Office PowerPoint</Application>
  <PresentationFormat>Widescreen</PresentationFormat>
  <Paragraphs>704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2" baseType="lpstr">
      <vt:lpstr>AR DECODE</vt:lpstr>
      <vt:lpstr>AR JULIAN</vt:lpstr>
      <vt:lpstr>Arial</vt:lpstr>
      <vt:lpstr>Calibri</vt:lpstr>
      <vt:lpstr>Calibri Light</vt:lpstr>
      <vt:lpstr>Times New Roman</vt:lpstr>
      <vt:lpstr>Verdana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Umberto Vairetti</dc:creator>
  <cp:lastModifiedBy>umberto vairetti</cp:lastModifiedBy>
  <cp:revision>97</cp:revision>
  <dcterms:created xsi:type="dcterms:W3CDTF">2014-05-04T10:32:20Z</dcterms:created>
  <dcterms:modified xsi:type="dcterms:W3CDTF">2015-11-12T11:46:28Z</dcterms:modified>
</cp:coreProperties>
</file>