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handoutMasterIdLst>
    <p:handoutMasterId r:id="rId11"/>
  </p:handout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5" r:id="rId9"/>
    <p:sldId id="266" r:id="rId10"/>
  </p:sldIdLst>
  <p:sldSz cx="9144000" cy="6858000" type="screen4x3"/>
  <p:notesSz cx="6864350" cy="99949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975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7788" y="0"/>
            <a:ext cx="2974975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67F551-B034-47DF-B536-52E6339B4FB4}" type="datetimeFigureOut">
              <a:rPr lang="it-IT" smtClean="0"/>
              <a:pPr/>
              <a:t>24/10/2015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93250"/>
            <a:ext cx="2974975" cy="500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7788" y="9493250"/>
            <a:ext cx="2974975" cy="500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34698C-65F8-41A3-9BA3-AAB68623D555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tangolo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tangolo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B1759089-271F-4A99-8942-F398FE3590BC}" type="datetimeFigureOut">
              <a:rPr lang="it-IT" smtClean="0"/>
              <a:pPr/>
              <a:t>24/10/2015</a:t>
            </a:fld>
            <a:endParaRPr lang="it-IT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67CF07B-5808-4B76-90AA-E97A2C3224C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59089-271F-4A99-8942-F398FE3590BC}" type="datetimeFigureOut">
              <a:rPr lang="it-IT" smtClean="0"/>
              <a:pPr/>
              <a:t>24/10/2015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67CF07B-5808-4B76-90AA-E97A2C3224C4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7" name="Rettangolo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tangolo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tangolo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2" name="Segnaposto data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59089-271F-4A99-8942-F398FE3590BC}" type="datetimeFigureOut">
              <a:rPr lang="it-IT" smtClean="0"/>
              <a:pPr/>
              <a:t>24/10/2015</a:t>
            </a:fld>
            <a:endParaRPr lang="it-IT"/>
          </a:p>
        </p:txBody>
      </p:sp>
      <p:sp>
        <p:nvSpPr>
          <p:cNvPr id="13" name="Segnaposto numero diapositiva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D67CF07B-5808-4B76-90AA-E97A2C3224C4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4" name="Segnaposto piè di pagina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9" name="Segnaposto contenuto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8" name="Segnaposto data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1759089-271F-4A99-8942-F398FE3590BC}" type="datetimeFigureOut">
              <a:rPr lang="it-IT" smtClean="0"/>
              <a:pPr/>
              <a:t>24/10/2015</a:t>
            </a:fld>
            <a:endParaRPr lang="it-IT"/>
          </a:p>
        </p:txBody>
      </p:sp>
      <p:sp>
        <p:nvSpPr>
          <p:cNvPr id="10" name="Segnaposto numero diapositiva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D67CF07B-5808-4B76-90AA-E97A2C3224C4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2" name="Segnaposto piè di pagina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1759089-271F-4A99-8942-F398FE3590BC}" type="datetimeFigureOut">
              <a:rPr lang="it-IT" smtClean="0"/>
              <a:pPr/>
              <a:t>24/10/2015</a:t>
            </a:fld>
            <a:endParaRPr lang="it-IT"/>
          </a:p>
        </p:txBody>
      </p:sp>
      <p:sp>
        <p:nvSpPr>
          <p:cNvPr id="12" name="Segnaposto numero diapositiva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D67CF07B-5808-4B76-90AA-E97A2C3224C4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4" name="Segnaposto piè di pagina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it-IT"/>
          </a:p>
        </p:txBody>
      </p:sp>
      <p:sp>
        <p:nvSpPr>
          <p:cNvPr id="16" name="Segnaposto testo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59089-271F-4A99-8942-F398FE3590BC}" type="datetimeFigureOut">
              <a:rPr lang="it-IT" smtClean="0"/>
              <a:pPr/>
              <a:t>24/10/2015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67CF07B-5808-4B76-90AA-E97A2C3224C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59089-271F-4A99-8942-F398FE3590BC}" type="datetimeFigureOut">
              <a:rPr lang="it-IT" smtClean="0"/>
              <a:pPr/>
              <a:t>24/10/2015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67CF07B-5808-4B76-90AA-E97A2C3224C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59089-271F-4A99-8942-F398FE3590BC}" type="datetimeFigureOut">
              <a:rPr lang="it-IT" smtClean="0"/>
              <a:pPr/>
              <a:t>24/10/2015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67CF07B-5808-4B76-90AA-E97A2C3224C4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9" name="Segnaposto contenuto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8" name="Rettangolo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tangolo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tangolo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1" name="Rettangolo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egnaposto data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B1759089-271F-4A99-8942-F398FE3590BC}" type="datetimeFigureOut">
              <a:rPr lang="it-IT" smtClean="0"/>
              <a:pPr/>
              <a:t>24/10/2015</a:t>
            </a:fld>
            <a:endParaRPr lang="it-IT"/>
          </a:p>
        </p:txBody>
      </p:sp>
      <p:sp>
        <p:nvSpPr>
          <p:cNvPr id="13" name="Segnaposto numero diapositiva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D67CF07B-5808-4B76-90AA-E97A2C3224C4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4" name="Segnaposto piè di pagina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59089-271F-4A99-8942-F398FE3590BC}" type="datetimeFigureOut">
              <a:rPr lang="it-IT" smtClean="0"/>
              <a:pPr/>
              <a:t>24/10/2015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F07B-5808-4B76-90AA-E97A2C3224C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B1759089-271F-4A99-8942-F398FE3590BC}" type="datetimeFigureOut">
              <a:rPr lang="it-IT" smtClean="0"/>
              <a:pPr/>
              <a:t>24/10/2015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7" name="Rettangolo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tangolo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tangolo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D67CF07B-5808-4B76-90AA-E97A2C3224C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1759089-271F-4A99-8942-F398FE3590BC}" type="datetimeFigureOut">
              <a:rPr lang="it-IT" smtClean="0"/>
              <a:pPr/>
              <a:t>24/10/2015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7" name="Rettangolo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tangolo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tangolo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D67CF07B-5808-4B76-90AA-E97A2C3224C4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1556793"/>
            <a:ext cx="7772400" cy="2043658"/>
          </a:xfrm>
        </p:spPr>
        <p:txBody>
          <a:bodyPr>
            <a:normAutofit/>
          </a:bodyPr>
          <a:lstStyle/>
          <a:p>
            <a:r>
              <a:rPr lang="it-IT" sz="3200" b="1" dirty="0" smtClean="0"/>
              <a:t>La valutazione del progetto IMO: guardare </a:t>
            </a:r>
            <a:r>
              <a:rPr lang="it-IT" sz="3200" b="1" i="1" dirty="0" smtClean="0"/>
              <a:t>dentro </a:t>
            </a:r>
            <a:br>
              <a:rPr lang="it-IT" sz="3200" b="1" i="1" dirty="0" smtClean="0"/>
            </a:br>
            <a:r>
              <a:rPr lang="it-IT" sz="3200" b="1" dirty="0" smtClean="0"/>
              <a:t>per guardare </a:t>
            </a:r>
            <a:r>
              <a:rPr lang="it-IT" sz="3200" b="1" i="1" dirty="0" smtClean="0"/>
              <a:t>avanti</a:t>
            </a:r>
            <a:r>
              <a:rPr lang="it-IT" sz="3200" i="1" dirty="0" smtClean="0"/>
              <a:t> </a:t>
            </a:r>
            <a:r>
              <a:rPr lang="it-IT" sz="3200" dirty="0" smtClean="0"/>
              <a:t> </a:t>
            </a:r>
            <a:endParaRPr lang="it-IT" sz="32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2362200" y="6165304"/>
            <a:ext cx="6705600" cy="570533"/>
          </a:xfrm>
        </p:spPr>
        <p:txBody>
          <a:bodyPr>
            <a:normAutofit fontScale="40000" lnSpcReduction="20000"/>
          </a:bodyPr>
          <a:lstStyle/>
          <a:p>
            <a:pPr algn="l">
              <a:spcBef>
                <a:spcPts val="0"/>
              </a:spcBef>
            </a:pPr>
            <a:endParaRPr lang="it-IT" sz="2100" i="1" dirty="0" smtClean="0"/>
          </a:p>
          <a:p>
            <a:pPr algn="l">
              <a:spcBef>
                <a:spcPts val="0"/>
              </a:spcBef>
            </a:pPr>
            <a:r>
              <a:rPr lang="it-IT" sz="2100" i="1" dirty="0" smtClean="0"/>
              <a:t>alberto vergani</a:t>
            </a:r>
          </a:p>
          <a:p>
            <a:pPr algn="l">
              <a:spcBef>
                <a:spcPts val="0"/>
              </a:spcBef>
            </a:pPr>
            <a:r>
              <a:rPr lang="it-IT" sz="2100" i="1" dirty="0" smtClean="0"/>
              <a:t>valutatore indipendente, </a:t>
            </a:r>
          </a:p>
          <a:p>
            <a:pPr algn="l">
              <a:spcBef>
                <a:spcPts val="0"/>
              </a:spcBef>
            </a:pPr>
            <a:r>
              <a:rPr lang="it-IT" sz="2100" i="1" dirty="0" smtClean="0"/>
              <a:t>ottobre 2015 </a:t>
            </a:r>
          </a:p>
          <a:p>
            <a:pPr algn="l">
              <a:spcBef>
                <a:spcPts val="0"/>
              </a:spcBef>
            </a:pPr>
            <a:endParaRPr lang="it-IT" sz="2100" i="1" dirty="0" smtClean="0"/>
          </a:p>
          <a:p>
            <a:pPr algn="l"/>
            <a:endParaRPr lang="it-I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mandato valutativo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endParaRPr lang="it-IT" dirty="0" smtClean="0"/>
          </a:p>
          <a:p>
            <a:pPr lvl="0" algn="ctr">
              <a:buNone/>
            </a:pPr>
            <a:r>
              <a:rPr lang="it-IT" dirty="0" smtClean="0"/>
              <a:t>Ricostruzione e valutazione di: </a:t>
            </a:r>
          </a:p>
          <a:p>
            <a:pPr lvl="0" algn="ctr">
              <a:buNone/>
            </a:pPr>
            <a:endParaRPr lang="it-IT" dirty="0" smtClean="0"/>
          </a:p>
          <a:p>
            <a:pPr lvl="0"/>
            <a:r>
              <a:rPr lang="it-IT" dirty="0" smtClean="0"/>
              <a:t>Punti </a:t>
            </a:r>
            <a:r>
              <a:rPr lang="it-IT" dirty="0"/>
              <a:t>di </a:t>
            </a:r>
            <a:r>
              <a:rPr lang="it-IT" dirty="0" smtClean="0"/>
              <a:t>forza e di debolezza complessivi </a:t>
            </a:r>
          </a:p>
          <a:p>
            <a:pPr lvl="0"/>
            <a:r>
              <a:rPr lang="it-IT" dirty="0" smtClean="0"/>
              <a:t>Modello </a:t>
            </a:r>
            <a:r>
              <a:rPr lang="it-IT" dirty="0"/>
              <a:t>organizzativo e gestionale </a:t>
            </a:r>
            <a:endParaRPr lang="it-IT" dirty="0" smtClean="0"/>
          </a:p>
          <a:p>
            <a:pPr lvl="0"/>
            <a:r>
              <a:rPr lang="it-IT" dirty="0" smtClean="0"/>
              <a:t>Risultati </a:t>
            </a:r>
            <a:r>
              <a:rPr lang="it-IT" dirty="0"/>
              <a:t>sia in termini di competenze acquisite dagli studenti e dalle studentesse che di possibili ricadute occupazionali (per gli stessi/e</a:t>
            </a:r>
            <a:r>
              <a:rPr lang="it-IT" dirty="0" smtClean="0"/>
              <a:t>)</a:t>
            </a:r>
            <a:endParaRPr lang="it-IT" dirty="0"/>
          </a:p>
          <a:p>
            <a:pPr lvl="0"/>
            <a:r>
              <a:rPr lang="it-IT" dirty="0" smtClean="0"/>
              <a:t>Ruolo dei/delle </a:t>
            </a:r>
            <a:r>
              <a:rPr lang="it-IT" dirty="0"/>
              <a:t>docenti e </a:t>
            </a:r>
            <a:r>
              <a:rPr lang="it-IT" dirty="0" smtClean="0"/>
              <a:t>dei/delle </a:t>
            </a:r>
            <a:r>
              <a:rPr lang="it-IT" dirty="0"/>
              <a:t>referenti </a:t>
            </a:r>
            <a:r>
              <a:rPr lang="it-IT" dirty="0" smtClean="0"/>
              <a:t>aziendali</a:t>
            </a:r>
          </a:p>
          <a:p>
            <a:pPr lvl="0"/>
            <a:r>
              <a:rPr lang="it-IT" dirty="0" smtClean="0"/>
              <a:t>Buone </a:t>
            </a:r>
            <a:r>
              <a:rPr lang="it-IT" dirty="0"/>
              <a:t>pratiche emerse a livello didattico e </a:t>
            </a:r>
            <a:r>
              <a:rPr lang="it-IT" dirty="0" smtClean="0"/>
              <a:t>metodologico</a:t>
            </a:r>
          </a:p>
          <a:p>
            <a:pPr lvl="0"/>
            <a:r>
              <a:rPr lang="it-IT" dirty="0" smtClean="0"/>
              <a:t>“Effetti </a:t>
            </a:r>
            <a:r>
              <a:rPr lang="it-IT" dirty="0"/>
              <a:t>di </a:t>
            </a:r>
            <a:r>
              <a:rPr lang="it-IT" dirty="0" smtClean="0"/>
              <a:t>sistema”</a:t>
            </a:r>
            <a:endParaRPr lang="it-IT" dirty="0"/>
          </a:p>
          <a:p>
            <a:pPr lvl="0"/>
            <a:r>
              <a:rPr lang="it-IT" dirty="0" smtClean="0"/>
              <a:t>Ruolo </a:t>
            </a:r>
            <a:r>
              <a:rPr lang="it-IT" dirty="0"/>
              <a:t>delle associazioni industriali territoriali </a:t>
            </a:r>
            <a:endParaRPr lang="it-IT" dirty="0" smtClean="0"/>
          </a:p>
          <a:p>
            <a:pPr lvl="0"/>
            <a:r>
              <a:rPr lang="it-IT" dirty="0" smtClean="0"/>
              <a:t>Elementi </a:t>
            </a:r>
            <a:r>
              <a:rPr lang="it-IT" dirty="0"/>
              <a:t>di </a:t>
            </a:r>
            <a:r>
              <a:rPr lang="it-IT" i="1" dirty="0"/>
              <a:t>novità </a:t>
            </a:r>
            <a:r>
              <a:rPr lang="it-IT" dirty="0"/>
              <a:t>presenti in </a:t>
            </a:r>
            <a:r>
              <a:rPr lang="it-IT" dirty="0" smtClean="0"/>
              <a:t>IMO</a:t>
            </a:r>
            <a:endParaRPr lang="it-IT" dirty="0"/>
          </a:p>
          <a:p>
            <a:pPr lvl="0"/>
            <a:r>
              <a:rPr lang="it-IT" dirty="0" smtClean="0"/>
              <a:t>Utilizzo </a:t>
            </a:r>
            <a:r>
              <a:rPr lang="it-IT" dirty="0"/>
              <a:t>della </a:t>
            </a:r>
            <a:r>
              <a:rPr lang="it-IT" dirty="0" err="1"/>
              <a:t>infrastrutturazione</a:t>
            </a:r>
            <a:r>
              <a:rPr lang="it-IT" dirty="0"/>
              <a:t> di metodo e di </a:t>
            </a:r>
            <a:r>
              <a:rPr lang="it-IT" dirty="0" smtClean="0"/>
              <a:t>processo</a:t>
            </a:r>
            <a:endParaRPr lang="it-IT" dirty="0"/>
          </a:p>
          <a:p>
            <a:endParaRPr lang="it-I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Il percorso di </a:t>
            </a:r>
            <a:r>
              <a:rPr lang="it-IT" dirty="0" smtClean="0"/>
              <a:t>valutazione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endParaRPr lang="it-IT" dirty="0" smtClean="0"/>
          </a:p>
          <a:p>
            <a:endParaRPr lang="it-IT" dirty="0"/>
          </a:p>
          <a:p>
            <a:r>
              <a:rPr lang="it-IT" dirty="0" smtClean="0"/>
              <a:t>Realizzato nei </a:t>
            </a:r>
            <a:r>
              <a:rPr lang="it-IT" dirty="0"/>
              <a:t>mesi di marzo-aprile (2015) </a:t>
            </a:r>
            <a:r>
              <a:rPr lang="it-IT" dirty="0" smtClean="0"/>
              <a:t>con una successiva integrazione  a </a:t>
            </a:r>
            <a:r>
              <a:rPr lang="it-IT" dirty="0"/>
              <a:t>settembre </a:t>
            </a:r>
            <a:endParaRPr lang="it-IT" dirty="0" smtClean="0"/>
          </a:p>
          <a:p>
            <a:r>
              <a:rPr lang="it-IT" dirty="0" smtClean="0"/>
              <a:t>Analisi</a:t>
            </a:r>
            <a:r>
              <a:rPr lang="it-IT" i="1" dirty="0" smtClean="0"/>
              <a:t> desk </a:t>
            </a:r>
            <a:r>
              <a:rPr lang="it-IT" dirty="0"/>
              <a:t>della documentazione di progetto presente sulla piattaforma </a:t>
            </a:r>
            <a:r>
              <a:rPr lang="it-IT" dirty="0" err="1"/>
              <a:t>Requs</a:t>
            </a:r>
            <a:r>
              <a:rPr lang="it-IT" dirty="0"/>
              <a:t>, </a:t>
            </a:r>
            <a:r>
              <a:rPr lang="it-IT" dirty="0" smtClean="0"/>
              <a:t>interviste </a:t>
            </a:r>
            <a:r>
              <a:rPr lang="it-IT" dirty="0"/>
              <a:t>ai coordinatori ed alle coordinatrici del progetto complessivo e dei </a:t>
            </a:r>
            <a:r>
              <a:rPr lang="it-IT" dirty="0" smtClean="0"/>
              <a:t>Cantieri e ad </a:t>
            </a:r>
            <a:r>
              <a:rPr lang="it-IT" dirty="0"/>
              <a:t>un </a:t>
            </a:r>
            <a:r>
              <a:rPr lang="it-IT" i="1" dirty="0" err="1"/>
              <a:t>panel</a:t>
            </a:r>
            <a:r>
              <a:rPr lang="it-IT" dirty="0"/>
              <a:t> di referenti delle associazioni industriali </a:t>
            </a:r>
            <a:r>
              <a:rPr lang="it-IT" dirty="0" smtClean="0"/>
              <a:t>locali; in </a:t>
            </a:r>
            <a:r>
              <a:rPr lang="it-IT" dirty="0"/>
              <a:t>4 </a:t>
            </a:r>
            <a:r>
              <a:rPr lang="it-IT" dirty="0" smtClean="0"/>
              <a:t>territori una </a:t>
            </a:r>
            <a:r>
              <a:rPr lang="it-IT" dirty="0"/>
              <a:t>indagine con questionario </a:t>
            </a:r>
            <a:r>
              <a:rPr lang="it-IT" dirty="0" smtClean="0"/>
              <a:t>ad un campione </a:t>
            </a:r>
            <a:r>
              <a:rPr lang="it-IT" dirty="0"/>
              <a:t>di </a:t>
            </a:r>
            <a:r>
              <a:rPr lang="it-IT" dirty="0" smtClean="0"/>
              <a:t>studenti/esse</a:t>
            </a:r>
            <a:endParaRPr lang="it-IT" dirty="0"/>
          </a:p>
          <a:p>
            <a:r>
              <a:rPr lang="it-IT" dirty="0"/>
              <a:t> </a:t>
            </a:r>
            <a:r>
              <a:rPr lang="it-IT" dirty="0" smtClean="0"/>
              <a:t>Valutazione di IMO “</a:t>
            </a:r>
            <a:r>
              <a:rPr lang="it-IT" dirty="0"/>
              <a:t>nel suo complesso” e </a:t>
            </a:r>
            <a:r>
              <a:rPr lang="it-IT" dirty="0" smtClean="0"/>
              <a:t>non di ciascuno </a:t>
            </a:r>
            <a:r>
              <a:rPr lang="it-IT" dirty="0"/>
              <a:t>dei </a:t>
            </a:r>
            <a:r>
              <a:rPr lang="it-IT" i="1" dirty="0"/>
              <a:t>suoi </a:t>
            </a:r>
            <a:r>
              <a:rPr lang="it-IT" dirty="0"/>
              <a:t>Cantieri </a:t>
            </a:r>
            <a:endParaRPr lang="it-IT" dirty="0" smtClean="0"/>
          </a:p>
          <a:p>
            <a:r>
              <a:rPr lang="it-IT" dirty="0" smtClean="0"/>
              <a:t>Valutazione “in corso d’opera” e a consuntivo (e comunque non ex-post)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sz="3600" dirty="0" smtClean="0"/>
              <a:t>Punti di forza, di problematicità e fattori critici di processo di IMO </a:t>
            </a:r>
            <a:r>
              <a:rPr lang="it-IT" sz="3600" u="sng" dirty="0" smtClean="0"/>
              <a:t>nel suo complesso</a:t>
            </a:r>
            <a:r>
              <a:rPr lang="it-IT" dirty="0" smtClean="0"/>
              <a:t> </a:t>
            </a:r>
            <a:endParaRPr lang="it-IT" dirty="0"/>
          </a:p>
        </p:txBody>
      </p:sp>
      <p:graphicFrame>
        <p:nvGraphicFramePr>
          <p:cNvPr id="5" name="Segnaposto contenuto 4"/>
          <p:cNvGraphicFramePr>
            <a:graphicFrameLocks noGrp="1"/>
          </p:cNvGraphicFramePr>
          <p:nvPr>
            <p:ph sz="quarter" idx="1"/>
          </p:nvPr>
        </p:nvGraphicFramePr>
        <p:xfrm>
          <a:off x="457200" y="1844824"/>
          <a:ext cx="8229600" cy="41764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54495">
                <a:tc>
                  <a:txBody>
                    <a:bodyPr/>
                    <a:lstStyle/>
                    <a:p>
                      <a:pPr indent="180340"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latin typeface="Calibri"/>
                          <a:ea typeface="Calibri"/>
                          <a:cs typeface="Times New Roman"/>
                        </a:rPr>
                        <a:t>PDF </a:t>
                      </a:r>
                      <a:endParaRPr lang="it-IT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80340"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latin typeface="Calibri"/>
                          <a:ea typeface="Calibri"/>
                          <a:cs typeface="Times New Roman"/>
                        </a:rPr>
                        <a:t>PDP</a:t>
                      </a:r>
                      <a:endParaRPr lang="it-IT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80340"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latin typeface="Calibri"/>
                          <a:ea typeface="Calibri"/>
                          <a:cs typeface="Times New Roman"/>
                        </a:rPr>
                        <a:t>ECP</a:t>
                      </a:r>
                      <a:endParaRPr lang="it-IT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821969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it-IT" sz="1600" dirty="0">
                          <a:latin typeface="Calibri"/>
                          <a:ea typeface="Calibri"/>
                          <a:cs typeface="Times New Roman"/>
                        </a:rPr>
                        <a:t>Intreccio tra contesti educativi formali e contesti di lavoro 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it-IT" sz="1600" dirty="0">
                          <a:latin typeface="Calibri"/>
                          <a:ea typeface="Calibri"/>
                          <a:cs typeface="Times New Roman"/>
                        </a:rPr>
                        <a:t>Ruolo di promozione e garanzia delle associazioni industriali locali 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it-IT" sz="1600" dirty="0">
                          <a:latin typeface="Calibri"/>
                          <a:ea typeface="Calibri"/>
                          <a:cs typeface="Times New Roman"/>
                        </a:rPr>
                        <a:t>Affidamento a situazioni locali in grado di </a:t>
                      </a:r>
                      <a:r>
                        <a:rPr lang="it-IT" sz="1600" i="1" dirty="0">
                          <a:latin typeface="Calibri"/>
                          <a:ea typeface="Calibri"/>
                          <a:cs typeface="Times New Roman"/>
                        </a:rPr>
                        <a:t>reggere </a:t>
                      </a:r>
                      <a:r>
                        <a:rPr lang="it-IT" sz="1600" dirty="0">
                          <a:latin typeface="Calibri"/>
                          <a:ea typeface="Calibri"/>
                          <a:cs typeface="Times New Roman"/>
                        </a:rPr>
                        <a:t>l’attuazione del progetto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it-IT" sz="1600" dirty="0">
                          <a:latin typeface="Calibri"/>
                          <a:ea typeface="Calibri"/>
                          <a:cs typeface="Times New Roman"/>
                        </a:rPr>
                        <a:t>Scarsa istituzionalizzazione e consolidamento dei meccanismi attuativi degli interventi 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it-IT" sz="1600" dirty="0">
                          <a:latin typeface="Calibri"/>
                          <a:ea typeface="Calibri"/>
                          <a:cs typeface="Times New Roman"/>
                        </a:rPr>
                        <a:t>Disomogeneità tra i singoli Cantieri nel rapporto tra risorse (fisiche e relazionali) investite e partecipazioni (istituti, aziende, studenti/esse)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it-IT" sz="1600" i="1" dirty="0">
                          <a:latin typeface="Calibri"/>
                          <a:ea typeface="Calibri"/>
                          <a:cs typeface="Times New Roman"/>
                        </a:rPr>
                        <a:t>Politiche</a:t>
                      </a:r>
                      <a:r>
                        <a:rPr lang="it-IT" sz="1600" dirty="0">
                          <a:latin typeface="Calibri"/>
                          <a:ea typeface="Calibri"/>
                          <a:cs typeface="Times New Roman"/>
                        </a:rPr>
                        <a:t> di remunerazione del lavoro svolto dai/dalle docenti (nelle diverse funzioni) e tutor aziendali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it-IT" sz="1600" dirty="0">
                          <a:latin typeface="Calibri"/>
                          <a:ea typeface="Calibri"/>
                          <a:cs typeface="Times New Roman"/>
                        </a:rPr>
                        <a:t>Avvio operativo della implementazione del progetto 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it-IT" sz="1600" dirty="0">
                          <a:latin typeface="Calibri"/>
                          <a:ea typeface="Calibri"/>
                          <a:cs typeface="Times New Roman"/>
                        </a:rPr>
                        <a:t>Gestione </a:t>
                      </a:r>
                      <a:r>
                        <a:rPr lang="it-IT" sz="1600" i="1" dirty="0">
                          <a:latin typeface="Calibri"/>
                          <a:ea typeface="Calibri"/>
                          <a:cs typeface="Times New Roman"/>
                        </a:rPr>
                        <a:t>in corso d’opera </a:t>
                      </a:r>
                      <a:r>
                        <a:rPr lang="it-IT" sz="1600" dirty="0">
                          <a:latin typeface="Calibri"/>
                          <a:ea typeface="Calibri"/>
                          <a:cs typeface="Times New Roman"/>
                        </a:rPr>
                        <a:t>dei differenti percorsi di attuazione a livello di singolo Cantiere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it-IT" sz="1600" dirty="0">
                          <a:latin typeface="Calibri"/>
                          <a:ea typeface="Calibri"/>
                          <a:cs typeface="Times New Roman"/>
                        </a:rPr>
                        <a:t>Mantenimento, durante la attuazione, dell’equilibrio tra unitarietà del progetto e specificità ed autonomia di azione dei Cantieri   </a:t>
                      </a: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sz="3600" dirty="0" smtClean="0"/>
              <a:t>Punti di forza, di problematicità e fattori critici degli interventi di </a:t>
            </a:r>
            <a:r>
              <a:rPr lang="it-IT" sz="3600" u="sng" dirty="0" smtClean="0"/>
              <a:t>ASL</a:t>
            </a:r>
            <a:endParaRPr lang="it-IT" u="sng" dirty="0"/>
          </a:p>
        </p:txBody>
      </p:sp>
      <p:graphicFrame>
        <p:nvGraphicFramePr>
          <p:cNvPr id="5" name="Segnaposto contenuto 4"/>
          <p:cNvGraphicFramePr>
            <a:graphicFrameLocks noGrp="1"/>
          </p:cNvGraphicFramePr>
          <p:nvPr>
            <p:ph sz="quarter" idx="1"/>
          </p:nvPr>
        </p:nvGraphicFramePr>
        <p:xfrm>
          <a:off x="457200" y="1844824"/>
          <a:ext cx="8229600" cy="45939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5623">
                <a:tc>
                  <a:txBody>
                    <a:bodyPr/>
                    <a:lstStyle/>
                    <a:p>
                      <a:pPr indent="180340"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latin typeface="Calibri"/>
                          <a:ea typeface="Calibri"/>
                          <a:cs typeface="Times New Roman"/>
                        </a:rPr>
                        <a:t>PDF </a:t>
                      </a:r>
                      <a:endParaRPr lang="it-IT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80340"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latin typeface="Calibri"/>
                          <a:ea typeface="Calibri"/>
                          <a:cs typeface="Times New Roman"/>
                        </a:rPr>
                        <a:t>PDP</a:t>
                      </a:r>
                      <a:endParaRPr lang="it-IT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80340"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latin typeface="Calibri"/>
                          <a:ea typeface="Calibri"/>
                          <a:cs typeface="Times New Roman"/>
                        </a:rPr>
                        <a:t>ECP</a:t>
                      </a:r>
                      <a:endParaRPr lang="it-IT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428873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ts val="1300"/>
                        </a:lnSpc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Progettazione per prestazioni e competenze</a:t>
                      </a:r>
                    </a:p>
                    <a:p>
                      <a:pPr marL="342900" lvl="0" indent="-342900" algn="l">
                        <a:lnSpc>
                          <a:spcPts val="1300"/>
                        </a:lnSpc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Collaborazione </a:t>
                      </a:r>
                      <a:r>
                        <a:rPr lang="it-IT" sz="1400" i="1" dirty="0">
                          <a:latin typeface="Calibri"/>
                          <a:ea typeface="Calibri"/>
                          <a:cs typeface="Times New Roman"/>
                        </a:rPr>
                        <a:t>mirata </a:t>
                      </a: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tra istituti scolastici e aziende </a:t>
                      </a:r>
                    </a:p>
                    <a:p>
                      <a:pPr marL="342900" lvl="0" indent="-342900" algn="l">
                        <a:lnSpc>
                          <a:spcPts val="1300"/>
                        </a:lnSpc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Riferimento ad una </a:t>
                      </a:r>
                      <a:r>
                        <a:rPr lang="it-IT" sz="1400" dirty="0" err="1">
                          <a:latin typeface="Calibri"/>
                          <a:ea typeface="Calibri"/>
                          <a:cs typeface="Times New Roman"/>
                        </a:rPr>
                        <a:t>infrastrutturazione</a:t>
                      </a: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 comune di supporto alla progettazione ed attuazione</a:t>
                      </a:r>
                    </a:p>
                    <a:p>
                      <a:pPr marL="342900" lvl="0" indent="-342900" algn="l">
                        <a:lnSpc>
                          <a:spcPts val="1300"/>
                        </a:lnSpc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Sperimentazione di percorsi di durata significativa</a:t>
                      </a:r>
                    </a:p>
                    <a:p>
                      <a:pPr marL="342900" lvl="0" indent="-342900" algn="l">
                        <a:lnSpc>
                          <a:spcPts val="1300"/>
                        </a:lnSpc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Ideazione e applicazione di impianti </a:t>
                      </a:r>
                      <a:r>
                        <a:rPr lang="it-IT" sz="1400" i="1" dirty="0">
                          <a:latin typeface="Calibri"/>
                          <a:ea typeface="Calibri"/>
                          <a:cs typeface="Times New Roman"/>
                        </a:rPr>
                        <a:t>originali </a:t>
                      </a: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di valutazione finale delle competenze </a:t>
                      </a:r>
                    </a:p>
                    <a:p>
                      <a:pPr marL="342900" lvl="0" indent="-342900" algn="l">
                        <a:lnSpc>
                          <a:spcPts val="1300"/>
                        </a:lnSpc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it-IT" sz="1400" dirty="0" smtClean="0">
                          <a:latin typeface="Calibri"/>
                          <a:ea typeface="Calibri"/>
                          <a:cs typeface="Times New Roman"/>
                        </a:rPr>
                        <a:t>Positivi risultati </a:t>
                      </a: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di apprendimento e riscontri dalle </a:t>
                      </a:r>
                      <a:r>
                        <a:rPr lang="it-IT" sz="1400" dirty="0" smtClean="0">
                          <a:latin typeface="Calibri"/>
                          <a:ea typeface="Calibri"/>
                          <a:cs typeface="Times New Roman"/>
                        </a:rPr>
                        <a:t>aziende</a:t>
                      </a:r>
                      <a:endParaRPr lang="it-IT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ts val="1300"/>
                        </a:lnSpc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Esperienza nel complesso </a:t>
                      </a:r>
                      <a:r>
                        <a:rPr lang="it-IT" sz="1400" i="1" dirty="0">
                          <a:latin typeface="Calibri"/>
                          <a:ea typeface="Calibri"/>
                          <a:cs typeface="Times New Roman"/>
                        </a:rPr>
                        <a:t>positiva</a:t>
                      </a: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, interessate e personalmente </a:t>
                      </a:r>
                      <a:r>
                        <a:rPr lang="it-IT" sz="1400" i="1" dirty="0">
                          <a:latin typeface="Calibri"/>
                          <a:ea typeface="Calibri"/>
                          <a:cs typeface="Times New Roman"/>
                        </a:rPr>
                        <a:t>soddisfacente </a:t>
                      </a: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secondo il giudizio di un campione di studenti/esse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ts val="1300"/>
                        </a:lnSpc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Difficoltà nel passaggio, a livello docente, dal coinvolgimento individuale a quello </a:t>
                      </a:r>
                      <a:r>
                        <a:rPr lang="it-IT" sz="1400" i="1" dirty="0">
                          <a:latin typeface="Calibri"/>
                          <a:ea typeface="Calibri"/>
                          <a:cs typeface="Times New Roman"/>
                        </a:rPr>
                        <a:t>istituzionale</a:t>
                      </a:r>
                      <a:endParaRPr lang="it-IT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ts val="1300"/>
                        </a:lnSpc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it-IT" sz="1400" dirty="0" smtClean="0">
                          <a:latin typeface="Calibri"/>
                          <a:ea typeface="Calibri"/>
                          <a:cs typeface="Times New Roman"/>
                        </a:rPr>
                        <a:t>Difficoltà </a:t>
                      </a: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di gestione della ASL da parte di PMI e micro-imprese </a:t>
                      </a:r>
                    </a:p>
                    <a:p>
                      <a:pPr marL="342900" lvl="0" indent="-342900" algn="l">
                        <a:lnSpc>
                          <a:spcPts val="1300"/>
                        </a:lnSpc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Coinvolgimento di istituti scolatici </a:t>
                      </a:r>
                      <a:r>
                        <a:rPr lang="it-IT" sz="1400" i="1" dirty="0">
                          <a:latin typeface="Calibri"/>
                          <a:ea typeface="Calibri"/>
                          <a:cs typeface="Times New Roman"/>
                        </a:rPr>
                        <a:t>al di sopra della media</a:t>
                      </a:r>
                      <a:endParaRPr lang="it-IT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ts val="1300"/>
                        </a:lnSpc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Difficoltà nel coinvolgimento delle discipline non-tecniche </a:t>
                      </a:r>
                    </a:p>
                    <a:p>
                      <a:pPr marL="342900" lvl="0" indent="-342900" algn="l">
                        <a:lnSpc>
                          <a:spcPts val="1300"/>
                        </a:lnSpc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Onerosità della componente organizzativa dell’alternanza </a:t>
                      </a:r>
                      <a:endParaRPr lang="it-IT" sz="14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ts val="1300"/>
                        </a:lnSpc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it-IT" sz="1400" dirty="0" smtClean="0">
                          <a:latin typeface="Calibri"/>
                          <a:ea typeface="Calibri"/>
                          <a:cs typeface="Times New Roman"/>
                        </a:rPr>
                        <a:t>Basso </a:t>
                      </a: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livello di coerenza media tra attività in azienda e contenuti del percorso di studio; presenza di situazioni di lavoro ripetitive e monotone (</a:t>
                      </a:r>
                      <a:r>
                        <a:rPr lang="it-IT" sz="1400" u="sng" dirty="0">
                          <a:latin typeface="Calibri"/>
                          <a:ea typeface="Calibri"/>
                          <a:cs typeface="Times New Roman"/>
                        </a:rPr>
                        <a:t>secondo il giudizio di un campione di studenti/esse</a:t>
                      </a: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)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ts val="1300"/>
                        </a:lnSpc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Gestione </a:t>
                      </a:r>
                      <a:r>
                        <a:rPr lang="it-IT" sz="1400" i="1" dirty="0">
                          <a:latin typeface="Calibri"/>
                          <a:ea typeface="Calibri"/>
                          <a:cs typeface="Times New Roman"/>
                        </a:rPr>
                        <a:t>in corso d’opera </a:t>
                      </a: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dei ritiri e della sostituzione di aziende ed istituti scolastici</a:t>
                      </a:r>
                    </a:p>
                    <a:p>
                      <a:pPr marL="342900" lvl="0" indent="-342900" algn="l">
                        <a:lnSpc>
                          <a:spcPts val="1300"/>
                        </a:lnSpc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it-IT" sz="1400" i="1" dirty="0">
                          <a:latin typeface="Calibri"/>
                          <a:ea typeface="Calibri"/>
                          <a:cs typeface="Times New Roman"/>
                        </a:rPr>
                        <a:t>Ingaggio </a:t>
                      </a: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iniziale dei/delle docenti rispetto al cambiamento del modello </a:t>
                      </a:r>
                      <a:r>
                        <a:rPr lang="it-IT" sz="1400" dirty="0" err="1">
                          <a:latin typeface="Calibri"/>
                          <a:ea typeface="Calibri"/>
                          <a:cs typeface="Times New Roman"/>
                        </a:rPr>
                        <a:t>org.vo</a:t>
                      </a: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 della classe a seguito della alternanza </a:t>
                      </a:r>
                    </a:p>
                    <a:p>
                      <a:pPr marL="342900" lvl="0" indent="-342900" algn="l">
                        <a:lnSpc>
                          <a:spcPts val="1300"/>
                        </a:lnSpc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Definizione delle competenze e delle performance oggetto della </a:t>
                      </a:r>
                      <a:r>
                        <a:rPr lang="it-IT" sz="1400" dirty="0" smtClean="0">
                          <a:latin typeface="Calibri"/>
                          <a:ea typeface="Calibri"/>
                          <a:cs typeface="Times New Roman"/>
                        </a:rPr>
                        <a:t>alternanza</a:t>
                      </a:r>
                      <a:endParaRPr lang="it-IT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ts val="1300"/>
                        </a:lnSpc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Individuazione dei criteri di scelta degli </a:t>
                      </a:r>
                      <a:r>
                        <a:rPr lang="it-IT" sz="1400" dirty="0" smtClean="0">
                          <a:latin typeface="Calibri"/>
                          <a:ea typeface="Calibri"/>
                          <a:cs typeface="Times New Roman"/>
                        </a:rPr>
                        <a:t>studenti/esse </a:t>
                      </a: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da coinvolgere</a:t>
                      </a:r>
                    </a:p>
                    <a:p>
                      <a:pPr marL="342900" lvl="0" indent="-342900" algn="l">
                        <a:lnSpc>
                          <a:spcPts val="1300"/>
                        </a:lnSpc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Definizione operativa del </a:t>
                      </a:r>
                      <a:r>
                        <a:rPr lang="it-IT" sz="1400" i="1" dirty="0" err="1">
                          <a:latin typeface="Calibri"/>
                          <a:ea typeface="Calibri"/>
                          <a:cs typeface="Times New Roman"/>
                        </a:rPr>
                        <a:t>matching</a:t>
                      </a: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 azienda-studente/essa </a:t>
                      </a: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Un giudizio complessivo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endParaRPr lang="it-IT" i="1" dirty="0" smtClean="0"/>
          </a:p>
          <a:p>
            <a:pPr algn="ctr">
              <a:buNone/>
            </a:pPr>
            <a:r>
              <a:rPr lang="it-IT" i="1" dirty="0" smtClean="0"/>
              <a:t>IMO ha fatto bene le cose che ha fatto</a:t>
            </a:r>
          </a:p>
          <a:p>
            <a:pPr algn="ctr">
              <a:buNone/>
            </a:pPr>
            <a:endParaRPr lang="it-IT" i="1" dirty="0" smtClean="0"/>
          </a:p>
          <a:p>
            <a:pPr algn="ctr">
              <a:buFontTx/>
              <a:buChar char="-"/>
            </a:pPr>
            <a:r>
              <a:rPr lang="it-IT" dirty="0" smtClean="0"/>
              <a:t>Intenso accompagnamento </a:t>
            </a:r>
          </a:p>
          <a:p>
            <a:pPr algn="ctr">
              <a:buFontTx/>
              <a:buChar char="-"/>
            </a:pPr>
            <a:r>
              <a:rPr lang="it-IT" dirty="0" smtClean="0"/>
              <a:t>Affidamento della attuazione a soggetti molto selezionati </a:t>
            </a:r>
          </a:p>
          <a:p>
            <a:pPr algn="ctr">
              <a:buFontTx/>
              <a:buChar char="-"/>
            </a:pPr>
            <a:r>
              <a:rPr lang="it-IT" dirty="0" smtClean="0"/>
              <a:t>Ampi spazi di adattamento e aggiustamento in corso d’opera  </a:t>
            </a:r>
            <a:endParaRPr lang="it-I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796950"/>
          </a:xfrm>
        </p:spPr>
        <p:txBody>
          <a:bodyPr/>
          <a:lstStyle/>
          <a:p>
            <a:r>
              <a:rPr lang="it-IT" dirty="0" smtClean="0"/>
              <a:t>Che cosa confermare di IMO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47500" lnSpcReduction="20000"/>
          </a:bodyPr>
          <a:lstStyle/>
          <a:p>
            <a:pPr lvl="0"/>
            <a:endParaRPr lang="it-IT" sz="3500" dirty="0" smtClean="0"/>
          </a:p>
          <a:p>
            <a:pPr lvl="0"/>
            <a:r>
              <a:rPr lang="it-IT" sz="4200" dirty="0" smtClean="0"/>
              <a:t>La </a:t>
            </a:r>
            <a:r>
              <a:rPr lang="it-IT" sz="4200" b="1" dirty="0" smtClean="0"/>
              <a:t>logica </a:t>
            </a:r>
            <a:r>
              <a:rPr lang="it-IT" sz="4200" b="1" dirty="0"/>
              <a:t>generale</a:t>
            </a:r>
            <a:r>
              <a:rPr lang="it-IT" sz="4200" dirty="0"/>
              <a:t>, </a:t>
            </a:r>
            <a:r>
              <a:rPr lang="it-IT" sz="4200" dirty="0" smtClean="0"/>
              <a:t>l’impianto </a:t>
            </a:r>
            <a:r>
              <a:rPr lang="it-IT" sz="4200" dirty="0"/>
              <a:t>e le diverse </a:t>
            </a:r>
            <a:r>
              <a:rPr lang="it-IT" sz="4200" dirty="0" smtClean="0"/>
              <a:t>opzioni di intervento </a:t>
            </a:r>
            <a:endParaRPr lang="it-IT" sz="4200" dirty="0"/>
          </a:p>
          <a:p>
            <a:pPr lvl="0"/>
            <a:r>
              <a:rPr lang="it-IT" sz="4200" dirty="0"/>
              <a:t>La </a:t>
            </a:r>
            <a:r>
              <a:rPr lang="it-IT" sz="4200" b="1" dirty="0"/>
              <a:t>progettazione congiunta</a:t>
            </a:r>
            <a:r>
              <a:rPr lang="it-IT" sz="4200" dirty="0"/>
              <a:t> </a:t>
            </a:r>
            <a:r>
              <a:rPr lang="it-IT" sz="4200" dirty="0" smtClean="0"/>
              <a:t>tra </a:t>
            </a:r>
            <a:r>
              <a:rPr lang="it-IT" sz="4200" dirty="0"/>
              <a:t>istituto scolastico/i e </a:t>
            </a:r>
            <a:r>
              <a:rPr lang="it-IT" sz="4200" dirty="0" smtClean="0"/>
              <a:t>azienda/e </a:t>
            </a:r>
            <a:endParaRPr lang="it-IT" sz="4200" dirty="0"/>
          </a:p>
          <a:p>
            <a:pPr lvl="0"/>
            <a:r>
              <a:rPr lang="it-IT" sz="4200" dirty="0"/>
              <a:t>Il </a:t>
            </a:r>
            <a:r>
              <a:rPr lang="it-IT" sz="4200" b="1" dirty="0"/>
              <a:t>supporto</a:t>
            </a:r>
            <a:r>
              <a:rPr lang="it-IT" sz="4200" dirty="0"/>
              <a:t> </a:t>
            </a:r>
            <a:r>
              <a:rPr lang="it-IT" sz="4200" b="1" dirty="0" smtClean="0"/>
              <a:t>di </a:t>
            </a:r>
            <a:r>
              <a:rPr lang="it-IT" sz="4200" b="1" dirty="0"/>
              <a:t>metodo</a:t>
            </a:r>
            <a:r>
              <a:rPr lang="it-IT" sz="4200" dirty="0"/>
              <a:t> alla progettazione, monitoraggio ed alla attuazione degli </a:t>
            </a:r>
            <a:r>
              <a:rPr lang="it-IT" sz="4200" dirty="0" smtClean="0"/>
              <a:t>interventi </a:t>
            </a:r>
            <a:endParaRPr lang="it-IT" sz="4200" dirty="0"/>
          </a:p>
          <a:p>
            <a:pPr lvl="0"/>
            <a:r>
              <a:rPr lang="it-IT" sz="4200" dirty="0"/>
              <a:t>Il coinvolgimento </a:t>
            </a:r>
            <a:r>
              <a:rPr lang="it-IT" sz="4200" i="1" dirty="0"/>
              <a:t>diretto </a:t>
            </a:r>
            <a:r>
              <a:rPr lang="it-IT" sz="4200" dirty="0"/>
              <a:t>delle</a:t>
            </a:r>
            <a:r>
              <a:rPr lang="it-IT" sz="4200" b="1" dirty="0"/>
              <a:t> associazioni industriali </a:t>
            </a:r>
            <a:r>
              <a:rPr lang="it-IT" sz="4200" b="1" dirty="0" smtClean="0"/>
              <a:t>territoriali</a:t>
            </a:r>
            <a:endParaRPr lang="it-IT" sz="4200" dirty="0"/>
          </a:p>
          <a:p>
            <a:pPr lvl="0"/>
            <a:r>
              <a:rPr lang="it-IT" sz="4200" dirty="0"/>
              <a:t>La costituzione </a:t>
            </a:r>
            <a:r>
              <a:rPr lang="it-IT" sz="4200" dirty="0" smtClean="0"/>
              <a:t>dei </a:t>
            </a:r>
            <a:r>
              <a:rPr lang="it-IT" sz="4200" b="1" i="1" dirty="0" smtClean="0"/>
              <a:t>team locali</a:t>
            </a:r>
            <a:r>
              <a:rPr lang="it-IT" sz="4200" b="1" dirty="0" smtClean="0"/>
              <a:t> </a:t>
            </a:r>
            <a:r>
              <a:rPr lang="it-IT" sz="4200" b="1" dirty="0"/>
              <a:t>di </a:t>
            </a:r>
            <a:r>
              <a:rPr lang="it-IT" sz="4200" b="1" dirty="0" smtClean="0"/>
              <a:t>lavoro</a:t>
            </a:r>
            <a:r>
              <a:rPr lang="it-IT" sz="4200" dirty="0" smtClean="0"/>
              <a:t> (Cantiere </a:t>
            </a:r>
            <a:r>
              <a:rPr lang="it-IT" sz="4200" dirty="0"/>
              <a:t>per </a:t>
            </a:r>
            <a:r>
              <a:rPr lang="it-IT" sz="4200" dirty="0" smtClean="0"/>
              <a:t>Cantiere)</a:t>
            </a:r>
          </a:p>
          <a:p>
            <a:pPr lvl="0"/>
            <a:r>
              <a:rPr lang="it-IT" sz="4200" dirty="0" smtClean="0"/>
              <a:t>La </a:t>
            </a:r>
            <a:r>
              <a:rPr lang="it-IT" sz="4200" b="1" dirty="0"/>
              <a:t>aggregazione di più istituti scolastici</a:t>
            </a:r>
            <a:r>
              <a:rPr lang="it-IT" sz="4200" dirty="0"/>
              <a:t> </a:t>
            </a:r>
            <a:r>
              <a:rPr lang="it-IT" sz="4200" i="1" dirty="0"/>
              <a:t>intorno</a:t>
            </a:r>
            <a:r>
              <a:rPr lang="it-IT" sz="4200" dirty="0"/>
              <a:t> al medesimo </a:t>
            </a:r>
            <a:r>
              <a:rPr lang="it-IT" sz="4200" i="1" dirty="0"/>
              <a:t>progetto</a:t>
            </a:r>
            <a:r>
              <a:rPr lang="it-IT" sz="4200" dirty="0"/>
              <a:t> (Cantiere) </a:t>
            </a:r>
            <a:r>
              <a:rPr lang="it-IT" sz="4200" dirty="0" smtClean="0"/>
              <a:t>territoriale</a:t>
            </a:r>
            <a:endParaRPr lang="it-IT" sz="4200" dirty="0"/>
          </a:p>
          <a:p>
            <a:pPr lvl="0"/>
            <a:r>
              <a:rPr lang="it-IT" sz="4200" dirty="0"/>
              <a:t>La disponibilità di una </a:t>
            </a:r>
            <a:r>
              <a:rPr lang="it-IT" sz="4200" b="1" dirty="0"/>
              <a:t>indagine di base</a:t>
            </a:r>
            <a:r>
              <a:rPr lang="it-IT" sz="4200" dirty="0"/>
              <a:t> (o preliminare) sulla </a:t>
            </a:r>
            <a:r>
              <a:rPr lang="it-IT" sz="4200" i="1" dirty="0"/>
              <a:t>domanda di competenze</a:t>
            </a:r>
            <a:r>
              <a:rPr lang="it-IT" sz="4200" dirty="0"/>
              <a:t> </a:t>
            </a:r>
          </a:p>
          <a:p>
            <a:r>
              <a:rPr lang="it-IT" sz="4200" dirty="0" smtClean="0"/>
              <a:t>L’opzione, nell’ambito dell’ASL, per una </a:t>
            </a:r>
            <a:r>
              <a:rPr lang="it-IT" sz="4200" b="1" dirty="0" smtClean="0"/>
              <a:t>durata consistente</a:t>
            </a:r>
            <a:r>
              <a:rPr lang="it-IT" sz="4200" dirty="0" smtClean="0"/>
              <a:t> </a:t>
            </a:r>
            <a:r>
              <a:rPr lang="it-IT" sz="4200" dirty="0"/>
              <a:t>della esperienza in azienda (almeno 120 </a:t>
            </a:r>
            <a:r>
              <a:rPr lang="it-IT" sz="4200" dirty="0" smtClean="0"/>
              <a:t>ore) con un impianto di </a:t>
            </a:r>
            <a:r>
              <a:rPr lang="it-IT" sz="4200" dirty="0"/>
              <a:t>tipo curricolare, integrata con la parte </a:t>
            </a:r>
            <a:r>
              <a:rPr lang="it-IT" sz="4200" dirty="0" err="1" smtClean="0"/>
              <a:t>extra-aziendale</a:t>
            </a:r>
            <a:r>
              <a:rPr lang="it-IT" sz="4200" dirty="0" smtClean="0"/>
              <a:t> e </a:t>
            </a:r>
            <a:r>
              <a:rPr lang="it-IT" sz="4200" i="1" dirty="0" smtClean="0"/>
              <a:t>durante </a:t>
            </a:r>
            <a:r>
              <a:rPr lang="it-IT" sz="4200" dirty="0"/>
              <a:t>l’anno </a:t>
            </a:r>
            <a:r>
              <a:rPr lang="it-IT" sz="4200" dirty="0" smtClean="0"/>
              <a:t>scolastico</a:t>
            </a:r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124744"/>
            <a:ext cx="8229600" cy="216024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 </a:t>
            </a:r>
            <a:r>
              <a:rPr lang="it-IT" sz="4900" dirty="0" smtClean="0"/>
              <a:t>Che cosa modificare di IMO</a:t>
            </a:r>
            <a:r>
              <a:rPr lang="it-IT" dirty="0" smtClean="0"/>
              <a:t> </a:t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40000" lnSpcReduction="20000"/>
          </a:bodyPr>
          <a:lstStyle/>
          <a:p>
            <a:pPr lvl="0"/>
            <a:endParaRPr lang="it-IT" sz="4000" dirty="0" smtClean="0"/>
          </a:p>
          <a:p>
            <a:pPr lvl="0"/>
            <a:r>
              <a:rPr lang="it-IT" sz="4500" dirty="0" smtClean="0"/>
              <a:t>Introdurre </a:t>
            </a:r>
            <a:r>
              <a:rPr lang="it-IT" sz="4500" dirty="0"/>
              <a:t>una </a:t>
            </a:r>
            <a:r>
              <a:rPr lang="it-IT" sz="4500" b="1" dirty="0" err="1"/>
              <a:t>modellizzazione</a:t>
            </a:r>
            <a:r>
              <a:rPr lang="it-IT" sz="4500" b="1" dirty="0"/>
              <a:t> </a:t>
            </a:r>
            <a:r>
              <a:rPr lang="it-IT" sz="4500" b="1" u="sng" dirty="0"/>
              <a:t>maggiormente</a:t>
            </a:r>
            <a:r>
              <a:rPr lang="it-IT" sz="4500" b="1" dirty="0"/>
              <a:t> strutturata e </a:t>
            </a:r>
            <a:r>
              <a:rPr lang="it-IT" sz="4500" b="1" dirty="0" smtClean="0"/>
              <a:t>comune </a:t>
            </a:r>
            <a:r>
              <a:rPr lang="it-IT" sz="4500" dirty="0" smtClean="0"/>
              <a:t>dei diversi interventi possibili </a:t>
            </a:r>
          </a:p>
          <a:p>
            <a:pPr lvl="0"/>
            <a:r>
              <a:rPr lang="it-IT" sz="4500" dirty="0" smtClean="0"/>
              <a:t>Migliorare i </a:t>
            </a:r>
            <a:r>
              <a:rPr lang="it-IT" sz="4500" b="1" dirty="0"/>
              <a:t>meccanismi di reclutamento</a:t>
            </a:r>
            <a:r>
              <a:rPr lang="it-IT" sz="4500" dirty="0"/>
              <a:t> </a:t>
            </a:r>
            <a:r>
              <a:rPr lang="it-IT" sz="4500" dirty="0" smtClean="0"/>
              <a:t>e di </a:t>
            </a:r>
            <a:r>
              <a:rPr lang="it-IT" sz="4500" dirty="0"/>
              <a:t>informazione preventiva sulle condizioni di partecipazione al progetto (e sugli impegni conseguenti</a:t>
            </a:r>
            <a:r>
              <a:rPr lang="it-IT" sz="4500" dirty="0" smtClean="0"/>
              <a:t>)</a:t>
            </a:r>
            <a:endParaRPr lang="it-IT" sz="4500" dirty="0"/>
          </a:p>
          <a:p>
            <a:pPr lvl="0"/>
            <a:r>
              <a:rPr lang="it-IT" sz="4500" dirty="0"/>
              <a:t>Rendere più agevole </a:t>
            </a:r>
            <a:r>
              <a:rPr lang="it-IT" sz="4500" dirty="0" smtClean="0"/>
              <a:t>la </a:t>
            </a:r>
            <a:r>
              <a:rPr lang="it-IT" sz="4500" b="1" dirty="0"/>
              <a:t>compilazione della scheda di progettazione</a:t>
            </a:r>
            <a:r>
              <a:rPr lang="it-IT" sz="4500" dirty="0"/>
              <a:t> </a:t>
            </a:r>
            <a:r>
              <a:rPr lang="it-IT" sz="4500" dirty="0" smtClean="0"/>
              <a:t> in </a:t>
            </a:r>
            <a:r>
              <a:rPr lang="it-IT" sz="4500" dirty="0"/>
              <a:t>particolare quella </a:t>
            </a:r>
            <a:r>
              <a:rPr lang="it-IT" sz="4500" dirty="0" smtClean="0"/>
              <a:t>esecutiva</a:t>
            </a:r>
          </a:p>
          <a:p>
            <a:pPr lvl="0"/>
            <a:r>
              <a:rPr lang="it-IT" sz="4500" dirty="0" smtClean="0"/>
              <a:t>Prevedere </a:t>
            </a:r>
            <a:r>
              <a:rPr lang="it-IT" sz="4500" dirty="0"/>
              <a:t>forme e modalità </a:t>
            </a:r>
            <a:r>
              <a:rPr lang="it-IT" sz="4500" dirty="0" smtClean="0"/>
              <a:t>di </a:t>
            </a:r>
            <a:r>
              <a:rPr lang="it-IT" sz="4500" b="1" dirty="0"/>
              <a:t>coinvolgimento </a:t>
            </a:r>
            <a:r>
              <a:rPr lang="it-IT" sz="4500" b="1" i="1" dirty="0"/>
              <a:t>strutturale </a:t>
            </a:r>
            <a:r>
              <a:rPr lang="it-IT" sz="4500" b="1" dirty="0"/>
              <a:t>negli interventi</a:t>
            </a:r>
            <a:r>
              <a:rPr lang="it-IT" sz="4500" dirty="0"/>
              <a:t> </a:t>
            </a:r>
            <a:r>
              <a:rPr lang="it-IT" sz="4500" dirty="0" smtClean="0"/>
              <a:t>anche </a:t>
            </a:r>
            <a:r>
              <a:rPr lang="it-IT" sz="4500" dirty="0"/>
              <a:t>delle discipline </a:t>
            </a:r>
            <a:r>
              <a:rPr lang="it-IT" sz="4500" dirty="0" smtClean="0"/>
              <a:t>non-tecniche  </a:t>
            </a:r>
            <a:endParaRPr lang="it-IT" sz="4500" dirty="0"/>
          </a:p>
          <a:p>
            <a:pPr lvl="0"/>
            <a:r>
              <a:rPr lang="it-IT" sz="4500" dirty="0" smtClean="0"/>
              <a:t>Precisare </a:t>
            </a:r>
            <a:r>
              <a:rPr lang="it-IT" sz="4500" dirty="0"/>
              <a:t>e </a:t>
            </a:r>
            <a:r>
              <a:rPr lang="it-IT" sz="4500" dirty="0" smtClean="0"/>
              <a:t>puntualizzare</a:t>
            </a:r>
            <a:r>
              <a:rPr lang="it-IT" sz="4500" b="1" dirty="0" smtClean="0"/>
              <a:t> </a:t>
            </a:r>
            <a:r>
              <a:rPr lang="it-IT" sz="4500" dirty="0" smtClean="0"/>
              <a:t>la </a:t>
            </a:r>
            <a:r>
              <a:rPr lang="it-IT" sz="4500" b="1" dirty="0"/>
              <a:t>funzione</a:t>
            </a:r>
            <a:r>
              <a:rPr lang="it-IT" sz="4500" dirty="0"/>
              <a:t> dei </a:t>
            </a:r>
            <a:r>
              <a:rPr lang="it-IT" sz="4500" i="1" dirty="0"/>
              <a:t>dirigenti </a:t>
            </a:r>
            <a:r>
              <a:rPr lang="it-IT" sz="4500" i="1" dirty="0" smtClean="0"/>
              <a:t>d’azienda</a:t>
            </a:r>
            <a:r>
              <a:rPr lang="it-IT" sz="4500" dirty="0" smtClean="0"/>
              <a:t>, del </a:t>
            </a:r>
            <a:r>
              <a:rPr lang="it-IT" sz="4500" dirty="0"/>
              <a:t>coordinatore (o coordinatrice) degli </a:t>
            </a:r>
            <a:r>
              <a:rPr lang="it-IT" sz="4500" dirty="0" smtClean="0"/>
              <a:t>stessi, del </a:t>
            </a:r>
            <a:r>
              <a:rPr lang="it-IT" sz="4500" i="1" dirty="0" smtClean="0"/>
              <a:t>coordinatore/</a:t>
            </a:r>
            <a:r>
              <a:rPr lang="it-IT" sz="4500" i="1" dirty="0" err="1" smtClean="0"/>
              <a:t>ice</a:t>
            </a:r>
            <a:r>
              <a:rPr lang="it-IT" sz="4500" i="1" dirty="0" smtClean="0"/>
              <a:t> </a:t>
            </a:r>
            <a:r>
              <a:rPr lang="it-IT" sz="4500" i="1" dirty="0"/>
              <a:t>dei </a:t>
            </a:r>
            <a:r>
              <a:rPr lang="it-IT" sz="4500" i="1" dirty="0" smtClean="0"/>
              <a:t>docenti</a:t>
            </a:r>
            <a:r>
              <a:rPr lang="it-IT" sz="4500" dirty="0" smtClean="0"/>
              <a:t>   </a:t>
            </a:r>
            <a:endParaRPr lang="it-IT" sz="4500" dirty="0"/>
          </a:p>
          <a:p>
            <a:pPr lvl="0"/>
            <a:r>
              <a:rPr lang="it-IT" sz="4500" dirty="0"/>
              <a:t>Attribuire un </a:t>
            </a:r>
            <a:r>
              <a:rPr lang="it-IT" sz="4500" b="1" dirty="0" smtClean="0"/>
              <a:t>riconoscimento</a:t>
            </a:r>
            <a:r>
              <a:rPr lang="it-IT" sz="4500" dirty="0" smtClean="0"/>
              <a:t> </a:t>
            </a:r>
            <a:r>
              <a:rPr lang="it-IT" sz="4500" dirty="0"/>
              <a:t>(non necessariamente </a:t>
            </a:r>
            <a:r>
              <a:rPr lang="it-IT" sz="4500" dirty="0" smtClean="0"/>
              <a:t>monetario) ai </a:t>
            </a:r>
            <a:r>
              <a:rPr lang="it-IT" sz="4500" dirty="0"/>
              <a:t>docenti </a:t>
            </a:r>
            <a:r>
              <a:rPr lang="it-IT" sz="4500" dirty="0" smtClean="0"/>
              <a:t>nonché</a:t>
            </a:r>
            <a:r>
              <a:rPr lang="it-IT" sz="4500" dirty="0"/>
              <a:t>, in ipotesi, anche ai referenti aziendali </a:t>
            </a:r>
            <a:r>
              <a:rPr lang="it-IT" sz="4500" dirty="0" smtClean="0"/>
              <a:t>che </a:t>
            </a:r>
            <a:r>
              <a:rPr lang="it-IT" sz="4500" dirty="0"/>
              <a:t>svolgono funzioni </a:t>
            </a:r>
            <a:r>
              <a:rPr lang="it-IT" sz="4500" dirty="0" smtClean="0"/>
              <a:t>aggiuntive nella relazione </a:t>
            </a:r>
            <a:r>
              <a:rPr lang="it-IT" sz="4500" i="1" dirty="0"/>
              <a:t>istituti </a:t>
            </a:r>
            <a:r>
              <a:rPr lang="it-IT" sz="4500" i="1" dirty="0" err="1"/>
              <a:t>scolastici-aziende</a:t>
            </a:r>
            <a:r>
              <a:rPr lang="it-IT" sz="4500" dirty="0"/>
              <a:t> </a:t>
            </a:r>
            <a:endParaRPr lang="it-IT" sz="4500" dirty="0" smtClean="0"/>
          </a:p>
          <a:p>
            <a:pPr lvl="0"/>
            <a:r>
              <a:rPr lang="it-IT" sz="4500" dirty="0" smtClean="0"/>
              <a:t>Coinvolgere, </a:t>
            </a:r>
            <a:r>
              <a:rPr lang="it-IT" sz="4500" dirty="0"/>
              <a:t>almeno </a:t>
            </a:r>
            <a:r>
              <a:rPr lang="it-IT" sz="4500" dirty="0" smtClean="0"/>
              <a:t>nella impostazione </a:t>
            </a:r>
            <a:r>
              <a:rPr lang="it-IT" sz="4500" dirty="0"/>
              <a:t>generale </a:t>
            </a:r>
            <a:r>
              <a:rPr lang="it-IT" sz="4500" dirty="0" smtClean="0"/>
              <a:t>degli </a:t>
            </a:r>
            <a:r>
              <a:rPr lang="it-IT" sz="4500" dirty="0"/>
              <a:t>interventi, </a:t>
            </a:r>
            <a:r>
              <a:rPr lang="it-IT" sz="4500" dirty="0" smtClean="0"/>
              <a:t>gli </a:t>
            </a:r>
            <a:r>
              <a:rPr lang="it-IT" sz="4500" b="1" dirty="0"/>
              <a:t>Uffici Scolastici Regionali</a:t>
            </a:r>
            <a:r>
              <a:rPr lang="it-IT" sz="4500" dirty="0"/>
              <a:t> </a:t>
            </a:r>
          </a:p>
          <a:p>
            <a:pPr>
              <a:buNone/>
            </a:pPr>
            <a:endParaRPr lang="it-IT" dirty="0"/>
          </a:p>
          <a:p>
            <a:endParaRPr lang="it-IT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3800" dirty="0" smtClean="0"/>
              <a:t>Su che cosa intervenire rispetto alla ASL (per come sviluppata in IMO)</a:t>
            </a:r>
            <a:endParaRPr lang="it-IT" sz="3800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55000" lnSpcReduction="20000"/>
          </a:bodyPr>
          <a:lstStyle/>
          <a:p>
            <a:endParaRPr lang="it-IT" dirty="0" smtClean="0"/>
          </a:p>
          <a:p>
            <a:pPr lvl="0"/>
            <a:r>
              <a:rPr lang="it-IT" sz="3200" dirty="0" smtClean="0"/>
              <a:t>Collegamento tra i percorsi in alternanza in senso proprio, le esperienze di lavoro estivo (stage), le visite aziendali, l’intervento delle aziende a scuola (per lezioni, incontri, eccetera) all’interno di un quadro temporale pluriennale (bi-triennale) che integri in maniera </a:t>
            </a:r>
            <a:r>
              <a:rPr lang="it-IT" sz="3200" i="1" dirty="0" smtClean="0"/>
              <a:t>formalizzata </a:t>
            </a:r>
            <a:r>
              <a:rPr lang="it-IT" sz="3200" dirty="0" smtClean="0"/>
              <a:t>l’apprendimento </a:t>
            </a:r>
            <a:r>
              <a:rPr lang="it-IT" sz="3200" i="1" dirty="0" smtClean="0"/>
              <a:t>a scuola</a:t>
            </a:r>
            <a:r>
              <a:rPr lang="it-IT" sz="3200" dirty="0" smtClean="0"/>
              <a:t> e quello in contesto di lavoro</a:t>
            </a:r>
          </a:p>
          <a:p>
            <a:pPr lvl="0"/>
            <a:r>
              <a:rPr lang="it-IT" sz="3200" i="1" dirty="0" smtClean="0"/>
              <a:t>Taratura </a:t>
            </a:r>
            <a:r>
              <a:rPr lang="it-IT" sz="3200" dirty="0" smtClean="0"/>
              <a:t>dell’impianto generale del singolo intervento – anche in termini procedurali e documentali – sulla dimensione dell’azienda e sulla sua </a:t>
            </a:r>
            <a:r>
              <a:rPr lang="it-IT" sz="3200" i="1" dirty="0" smtClean="0"/>
              <a:t>esperienza </a:t>
            </a:r>
            <a:r>
              <a:rPr lang="it-IT" sz="3200" dirty="0" smtClean="0"/>
              <a:t>in tema di rapporto con la scuola</a:t>
            </a:r>
          </a:p>
          <a:p>
            <a:pPr lvl="0"/>
            <a:r>
              <a:rPr lang="it-IT" sz="3200" i="1" dirty="0" smtClean="0"/>
              <a:t>Menu</a:t>
            </a:r>
            <a:r>
              <a:rPr lang="it-IT" sz="3200" dirty="0" smtClean="0"/>
              <a:t> metodologico condiviso per la individuazione, a partire dal livello progettuale, delle competenze oggetto dell’alternanza (soprattutto nella loro </a:t>
            </a:r>
            <a:r>
              <a:rPr lang="it-IT" sz="3200" i="1" dirty="0" smtClean="0"/>
              <a:t>ripartizione </a:t>
            </a:r>
            <a:r>
              <a:rPr lang="it-IT" sz="3200" dirty="0" smtClean="0"/>
              <a:t>tra sviluppo in contesto lavorativo e sviluppo in contesto “scolastico”) </a:t>
            </a:r>
            <a:r>
              <a:rPr lang="it-IT" sz="3200" i="1" dirty="0" smtClean="0"/>
              <a:t> </a:t>
            </a:r>
            <a:r>
              <a:rPr lang="it-IT" sz="3200" dirty="0" smtClean="0"/>
              <a:t> </a:t>
            </a:r>
          </a:p>
          <a:p>
            <a:pPr lvl="0"/>
            <a:r>
              <a:rPr lang="it-IT" sz="3200" dirty="0" smtClean="0"/>
              <a:t>Piena sostenibilità dei processi di valutazione delle competenze da parte dei referenti/tutor aziendali (intervenendo sia sulla struttura che sul processo di compilazione e formulazione delle valutazioni) </a:t>
            </a:r>
          </a:p>
          <a:p>
            <a:pPr lvl="0"/>
            <a:r>
              <a:rPr lang="it-IT" sz="3200" dirty="0" smtClean="0"/>
              <a:t>Forme praticabili di inclusione dei risultati della valutazione individuale della alternanza all’interno della valutazione </a:t>
            </a:r>
            <a:r>
              <a:rPr lang="it-IT" sz="3200" i="1" dirty="0" smtClean="0"/>
              <a:t>scolastica</a:t>
            </a:r>
            <a:r>
              <a:rPr lang="it-IT" sz="3200" dirty="0" smtClean="0"/>
              <a:t> complessiva del singolo studente</a:t>
            </a:r>
            <a:endParaRPr lang="it-IT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una">
  <a:themeElements>
    <a:clrScheme name="Luna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Luna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Luna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258</TotalTime>
  <Words>958</Words>
  <Application>Microsoft Office PowerPoint</Application>
  <PresentationFormat>Presentazione su schermo (4:3)</PresentationFormat>
  <Paragraphs>93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0" baseType="lpstr">
      <vt:lpstr>Luna</vt:lpstr>
      <vt:lpstr>La valutazione del progetto IMO: guardare dentro  per guardare avanti  </vt:lpstr>
      <vt:lpstr>Il mandato valutativo </vt:lpstr>
      <vt:lpstr>Il percorso di valutazione</vt:lpstr>
      <vt:lpstr>Punti di forza, di problematicità e fattori critici di processo di IMO nel suo complesso </vt:lpstr>
      <vt:lpstr>Punti di forza, di problematicità e fattori critici degli interventi di ASL</vt:lpstr>
      <vt:lpstr>Un giudizio complessivo </vt:lpstr>
      <vt:lpstr>Che cosa confermare di IMO </vt:lpstr>
      <vt:lpstr>  Che cosa modificare di IMO   </vt:lpstr>
      <vt:lpstr>Su che cosa intervenire rispetto alla ASL (per come sviluppata in IMO)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valutazione del progetto IMO: guardare dentro per guardare avanti</dc:title>
  <dc:creator>Alberto</dc:creator>
  <cp:lastModifiedBy>Alberto</cp:lastModifiedBy>
  <cp:revision>49</cp:revision>
  <dcterms:created xsi:type="dcterms:W3CDTF">2015-10-08T13:18:19Z</dcterms:created>
  <dcterms:modified xsi:type="dcterms:W3CDTF">2015-10-24T20:12:29Z</dcterms:modified>
</cp:coreProperties>
</file>